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4"/>
  </p:sldMasterIdLst>
  <p:notesMasterIdLst>
    <p:notesMasterId r:id="rId34"/>
  </p:notesMasterIdLst>
  <p:sldIdLst>
    <p:sldId id="256" r:id="rId5"/>
    <p:sldId id="272" r:id="rId6"/>
    <p:sldId id="273" r:id="rId7"/>
    <p:sldId id="274" r:id="rId8"/>
    <p:sldId id="275" r:id="rId9"/>
    <p:sldId id="276" r:id="rId10"/>
    <p:sldId id="287" r:id="rId11"/>
    <p:sldId id="288" r:id="rId12"/>
    <p:sldId id="289" r:id="rId13"/>
    <p:sldId id="277" r:id="rId14"/>
    <p:sldId id="278" r:id="rId15"/>
    <p:sldId id="280" r:id="rId16"/>
    <p:sldId id="279" r:id="rId17"/>
    <p:sldId id="281" r:id="rId18"/>
    <p:sldId id="282" r:id="rId19"/>
    <p:sldId id="283" r:id="rId20"/>
    <p:sldId id="284" r:id="rId21"/>
    <p:sldId id="285" r:id="rId22"/>
    <p:sldId id="286" r:id="rId23"/>
    <p:sldId id="290" r:id="rId24"/>
    <p:sldId id="291" r:id="rId25"/>
    <p:sldId id="292" r:id="rId26"/>
    <p:sldId id="293" r:id="rId27"/>
    <p:sldId id="294" r:id="rId28"/>
    <p:sldId id="295" r:id="rId29"/>
    <p:sldId id="296" r:id="rId30"/>
    <p:sldId id="297" r:id="rId31"/>
    <p:sldId id="298" r:id="rId32"/>
    <p:sldId id="29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8" d="100"/>
          <a:sy n="58" d="100"/>
        </p:scale>
        <p:origin x="126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C0C1B8-58FC-014B-B8FF-5DD8B4D2D7BF}" type="datetimeFigureOut">
              <a:rPr lang="en-US" smtClean="0"/>
              <a:t>8/17/2016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192AD0-F023-A149-A363-414E77ACA4C6}" type="slidenum">
              <a:rPr lang="en-US" smtClean="0"/>
              <a:t>‹#›</a:t>
            </a:fld>
            <a:endParaRPr lang="en-US"/>
          </a:p>
        </p:txBody>
      </p:sp>
    </p:spTree>
    <p:extLst>
      <p:ext uri="{BB962C8B-B14F-4D97-AF65-F5344CB8AC3E}">
        <p14:creationId xmlns:p14="http://schemas.microsoft.com/office/powerpoint/2010/main" val="27330660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Wednesday, August 17,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Wednesday, August 17,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August 17,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Wednesday, August 17,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Wednesday, August 17,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August 17,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August 17, 2016</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Wednesday, August 17, 2016</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August 17, 2016</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Wednesday, August 17,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Wednesday, August 17,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August 17, 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regressing.deadspin.com/this-is-why-there-are-so-many-ties-in-swimming-178523479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5884" y="1656688"/>
            <a:ext cx="8600902" cy="1642138"/>
          </a:xfrm>
        </p:spPr>
        <p:txBody>
          <a:bodyPr/>
          <a:lstStyle/>
          <a:p>
            <a:r>
              <a:rPr lang="en-US" sz="3600" b="1" dirty="0"/>
              <a:t>TOPIC 0B: Measurement </a:t>
            </a:r>
            <a:br>
              <a:rPr lang="en-US" sz="3600" b="1" dirty="0"/>
            </a:br>
            <a:endParaRPr lang="en-US" sz="36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7302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Converting units and dimensional analysis (the factor label method) </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a:t>One unit can be converted to another unit by using a conversion factor. Application of the simple formula below will allow the conversion of one unit to another. This method of converting between units is called </a:t>
            </a:r>
            <a:r>
              <a:rPr lang="en-US" b="1" u="sng" dirty="0"/>
              <a:t>dimensional analysis or the factor-label method. </a:t>
            </a:r>
            <a:endParaRPr lang="en-US" dirty="0" smtClean="0"/>
          </a:p>
          <a:p>
            <a:pPr algn="ctr"/>
            <a:r>
              <a:rPr lang="en-US" dirty="0"/>
              <a:t>(unit a) (conversion factor) = unit b</a:t>
            </a:r>
            <a:r>
              <a:rPr lang="en-US" b="1" dirty="0"/>
              <a:t> </a:t>
            </a:r>
            <a:endParaRPr lang="en-US" dirty="0"/>
          </a:p>
          <a:p>
            <a:r>
              <a:rPr lang="en-US" dirty="0"/>
              <a:t>The conversion factor is derived from the equivalence statement of the two units. For example, in the equivalence of 1.00 inch = 2.54 cm, the conversion factor will either </a:t>
            </a:r>
            <a:r>
              <a:rPr lang="en-US" dirty="0" smtClean="0"/>
              <a:t>be:</a:t>
            </a:r>
          </a:p>
          <a:p>
            <a:pPr algn="ctr"/>
            <a:r>
              <a:rPr lang="en-US" dirty="0"/>
              <a:t>1.00 </a:t>
            </a:r>
            <a:r>
              <a:rPr lang="en-US" dirty="0" smtClean="0"/>
              <a:t>inch 	 	 2.54 cm</a:t>
            </a:r>
          </a:p>
          <a:p>
            <a:pPr algn="ctr"/>
            <a:r>
              <a:rPr lang="en-US" dirty="0"/>
              <a:t>2.54 </a:t>
            </a:r>
            <a:r>
              <a:rPr lang="en-US" dirty="0" smtClean="0"/>
              <a:t>cm	 	1.00 </a:t>
            </a:r>
            <a:r>
              <a:rPr lang="en-US" dirty="0"/>
              <a:t>inch </a:t>
            </a:r>
          </a:p>
          <a:p>
            <a:pPr algn="ctr"/>
            <a:r>
              <a:rPr lang="en-US" b="1" u="sng" dirty="0"/>
              <a:t>The correct choice is the one that allows the cancellation of the unwanted units</a:t>
            </a:r>
            <a:r>
              <a:rPr lang="en-US" dirty="0"/>
              <a:t>. </a:t>
            </a:r>
          </a:p>
          <a:p>
            <a:pPr algn="ctr"/>
            <a:endParaRPr lang="en-US" dirty="0"/>
          </a:p>
        </p:txBody>
      </p:sp>
      <p:grpSp>
        <p:nvGrpSpPr>
          <p:cNvPr id="5" name="Group 4"/>
          <p:cNvGrpSpPr/>
          <p:nvPr/>
        </p:nvGrpSpPr>
        <p:grpSpPr>
          <a:xfrm>
            <a:off x="6357938" y="9653061"/>
            <a:ext cx="533400" cy="6350"/>
            <a:chOff x="0" y="0"/>
            <a:chExt cx="533817" cy="6621"/>
          </a:xfrm>
        </p:grpSpPr>
        <p:sp>
          <p:nvSpPr>
            <p:cNvPr id="6" name="Shape 1125"/>
            <p:cNvSpPr/>
            <p:nvPr/>
          </p:nvSpPr>
          <p:spPr>
            <a:xfrm>
              <a:off x="0" y="0"/>
              <a:ext cx="533817" cy="0"/>
            </a:xfrm>
            <a:custGeom>
              <a:avLst/>
              <a:gdLst/>
              <a:ahLst/>
              <a:cxnLst/>
              <a:rect l="0" t="0" r="0" b="0"/>
              <a:pathLst>
                <a:path w="533817">
                  <a:moveTo>
                    <a:pt x="0" y="0"/>
                  </a:moveTo>
                  <a:lnTo>
                    <a:pt x="533817" y="0"/>
                  </a:lnTo>
                </a:path>
              </a:pathLst>
            </a:custGeom>
            <a:ln w="6621" cap="flat">
              <a:round/>
            </a:ln>
          </p:spPr>
          <p:style>
            <a:lnRef idx="1">
              <a:srgbClr val="000000"/>
            </a:lnRef>
            <a:fillRef idx="0">
              <a:srgbClr val="000000">
                <a:alpha val="0"/>
              </a:srgbClr>
            </a:fillRef>
            <a:effectRef idx="0">
              <a:scrgbClr r="0" g="0" b="0"/>
            </a:effectRef>
            <a:fontRef idx="none"/>
          </p:style>
          <p:txBody>
            <a:bodyPr/>
            <a:lstStyle/>
            <a:p>
              <a:endParaRPr lang="en-US"/>
            </a:p>
          </p:txBody>
        </p:sp>
      </p:grpSp>
      <p:grpSp>
        <p:nvGrpSpPr>
          <p:cNvPr id="7" name="Group 6"/>
          <p:cNvGrpSpPr/>
          <p:nvPr/>
        </p:nvGrpSpPr>
        <p:grpSpPr>
          <a:xfrm>
            <a:off x="7613650" y="9662586"/>
            <a:ext cx="533400" cy="6350"/>
            <a:chOff x="0" y="0"/>
            <a:chExt cx="533817" cy="6621"/>
          </a:xfrm>
        </p:grpSpPr>
        <p:sp>
          <p:nvSpPr>
            <p:cNvPr id="8" name="Shape 1125"/>
            <p:cNvSpPr/>
            <p:nvPr/>
          </p:nvSpPr>
          <p:spPr>
            <a:xfrm>
              <a:off x="0" y="0"/>
              <a:ext cx="533817" cy="0"/>
            </a:xfrm>
            <a:custGeom>
              <a:avLst/>
              <a:gdLst/>
              <a:ahLst/>
              <a:cxnLst/>
              <a:rect l="0" t="0" r="0" b="0"/>
              <a:pathLst>
                <a:path w="533817">
                  <a:moveTo>
                    <a:pt x="0" y="0"/>
                  </a:moveTo>
                  <a:lnTo>
                    <a:pt x="533817" y="0"/>
                  </a:lnTo>
                </a:path>
              </a:pathLst>
            </a:custGeom>
            <a:ln w="6621" cap="flat">
              <a:round/>
            </a:ln>
          </p:spPr>
          <p:style>
            <a:lnRef idx="1">
              <a:srgbClr val="000000"/>
            </a:lnRef>
            <a:fillRef idx="0">
              <a:srgbClr val="000000">
                <a:alpha val="0"/>
              </a:srgbClr>
            </a:fillRef>
            <a:effectRef idx="0">
              <a:scrgbClr r="0" g="0" b="0"/>
            </a:effectRef>
            <a:fontRef idx="none"/>
          </p:style>
          <p:txBody>
            <a:bodyPr/>
            <a:lstStyle/>
            <a:p>
              <a:endParaRPr lang="en-US"/>
            </a:p>
          </p:txBody>
        </p:sp>
      </p:grpSp>
      <p:cxnSp>
        <p:nvCxnSpPr>
          <p:cNvPr id="10" name="Straight Connector 9"/>
          <p:cNvCxnSpPr/>
          <p:nvPr/>
        </p:nvCxnSpPr>
        <p:spPr>
          <a:xfrm>
            <a:off x="2709949" y="5522419"/>
            <a:ext cx="1429789" cy="0"/>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5239793" y="5525205"/>
            <a:ext cx="1429789" cy="0"/>
          </a:xfrm>
          <a:prstGeom prst="line">
            <a:avLst/>
          </a:prstGeom>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4372495" y="5286887"/>
            <a:ext cx="565265" cy="461665"/>
          </a:xfrm>
          <a:prstGeom prst="rect">
            <a:avLst/>
          </a:prstGeom>
          <a:noFill/>
        </p:spPr>
        <p:txBody>
          <a:bodyPr wrap="square" rtlCol="0">
            <a:spAutoFit/>
          </a:bodyPr>
          <a:lstStyle/>
          <a:p>
            <a:r>
              <a:rPr lang="en-US" sz="2400" dirty="0" smtClean="0"/>
              <a:t>or</a:t>
            </a:r>
            <a:endParaRPr lang="en-US" sz="2400" dirty="0"/>
          </a:p>
        </p:txBody>
      </p:sp>
    </p:spTree>
    <p:extLst>
      <p:ext uri="{BB962C8B-B14F-4D97-AF65-F5344CB8AC3E}">
        <p14:creationId xmlns:p14="http://schemas.microsoft.com/office/powerpoint/2010/main" val="271236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correct choice is the one that allows the cancellation of the unwanted units. For example, to convert 9.00 inches to cm, perform the following calculation </a:t>
            </a:r>
          </a:p>
          <a:p>
            <a:r>
              <a:rPr lang="en-US" dirty="0" smtClean="0"/>
              <a:t>       9.00 in	   2.54 cm</a:t>
            </a:r>
            <a:endParaRPr lang="en-US" dirty="0"/>
          </a:p>
          <a:p>
            <a:r>
              <a:rPr lang="en-US" dirty="0"/>
              <a:t>9.00 </a:t>
            </a:r>
            <a:r>
              <a:rPr lang="en-US" dirty="0" smtClean="0"/>
              <a:t>in	   1.00 in</a:t>
            </a:r>
          </a:p>
          <a:p>
            <a:endParaRPr lang="en-US" dirty="0"/>
          </a:p>
          <a:p>
            <a:r>
              <a:rPr lang="en-US" dirty="0"/>
              <a:t>To convert 5.00 cm into inches, perform the following calculation </a:t>
            </a:r>
          </a:p>
          <a:p>
            <a:r>
              <a:rPr lang="en-US" dirty="0"/>
              <a:t> </a:t>
            </a:r>
            <a:r>
              <a:rPr lang="en-US" dirty="0" smtClean="0"/>
              <a:t>	5.00 cm   1.00 </a:t>
            </a:r>
            <a:r>
              <a:rPr lang="en-US" dirty="0"/>
              <a:t>in 	   </a:t>
            </a:r>
            <a:r>
              <a:rPr lang="en-US" dirty="0" smtClean="0"/>
              <a:t> </a:t>
            </a:r>
          </a:p>
          <a:p>
            <a:r>
              <a:rPr lang="en-US" dirty="0"/>
              <a:t> </a:t>
            </a:r>
            <a:r>
              <a:rPr lang="en-US" dirty="0" smtClean="0"/>
              <a:t>                        2.54 </a:t>
            </a:r>
            <a:r>
              <a:rPr lang="en-US" dirty="0"/>
              <a:t>cm</a:t>
            </a:r>
          </a:p>
          <a:p>
            <a:endParaRPr lang="en-US" dirty="0"/>
          </a:p>
          <a:p>
            <a:endParaRPr lang="en-US" dirty="0"/>
          </a:p>
        </p:txBody>
      </p:sp>
      <p:cxnSp>
        <p:nvCxnSpPr>
          <p:cNvPr id="13" name="Straight Connector 12"/>
          <p:cNvCxnSpPr/>
          <p:nvPr/>
        </p:nvCxnSpPr>
        <p:spPr>
          <a:xfrm>
            <a:off x="1413164" y="3241958"/>
            <a:ext cx="4804756" cy="66502"/>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a:off x="2344189" y="2826327"/>
            <a:ext cx="0" cy="1047404"/>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446415" y="5306286"/>
            <a:ext cx="4804756" cy="66502"/>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a:off x="2596344" y="4907281"/>
            <a:ext cx="0" cy="1047404"/>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84694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Task 0Bii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fontAlgn="base"/>
            <a:r>
              <a:rPr lang="en-US" b="1" i="1" dirty="0"/>
              <a:t>Convert the following quantities from one unit to another using the equivalence statements. </a:t>
            </a:r>
            <a:endParaRPr lang="en-US" dirty="0"/>
          </a:p>
          <a:p>
            <a:pPr lvl="1"/>
            <a:r>
              <a:rPr lang="en-US" b="1" i="1" dirty="0"/>
              <a:t>1.000 m = 1.094 </a:t>
            </a:r>
            <a:r>
              <a:rPr lang="en-US" b="1" i="1" dirty="0" err="1"/>
              <a:t>yd</a:t>
            </a:r>
            <a:r>
              <a:rPr lang="en-US" b="1" i="1" dirty="0"/>
              <a:t>, 1.000 mile = 1760 </a:t>
            </a:r>
            <a:r>
              <a:rPr lang="en-US" b="1" i="1" dirty="0" err="1"/>
              <a:t>yd</a:t>
            </a:r>
            <a:r>
              <a:rPr lang="en-US" b="1" i="1" dirty="0"/>
              <a:t>, 1.000 kg = 2.205 </a:t>
            </a:r>
            <a:r>
              <a:rPr lang="en-US" b="1" i="1" dirty="0" err="1"/>
              <a:t>lbs</a:t>
            </a:r>
            <a:r>
              <a:rPr lang="en-US" b="1" i="1" dirty="0"/>
              <a:t> </a:t>
            </a:r>
            <a:endParaRPr lang="en-US" dirty="0"/>
          </a:p>
          <a:p>
            <a:r>
              <a:rPr lang="en-US" b="1" i="1" dirty="0"/>
              <a:t> </a:t>
            </a:r>
            <a:endParaRPr lang="en-US" dirty="0"/>
          </a:p>
          <a:p>
            <a:pPr lvl="1" fontAlgn="base"/>
            <a:r>
              <a:rPr lang="en-US" sz="3200" b="1" i="1" dirty="0"/>
              <a:t>30 m to miles </a:t>
            </a:r>
            <a:endParaRPr lang="en-US" sz="3200" dirty="0"/>
          </a:p>
          <a:p>
            <a:pPr lvl="1" fontAlgn="base"/>
            <a:r>
              <a:rPr lang="en-US" sz="3200" b="1" i="1" dirty="0"/>
              <a:t>1500 </a:t>
            </a:r>
            <a:r>
              <a:rPr lang="en-US" sz="3200" b="1" i="1" dirty="0" err="1"/>
              <a:t>yd</a:t>
            </a:r>
            <a:r>
              <a:rPr lang="en-US" sz="3200" b="1" i="1" dirty="0"/>
              <a:t> to miles </a:t>
            </a:r>
            <a:endParaRPr lang="en-US" sz="3200" dirty="0"/>
          </a:p>
          <a:p>
            <a:pPr lvl="1" fontAlgn="base"/>
            <a:r>
              <a:rPr lang="en-US" sz="3200" b="1" i="1" dirty="0"/>
              <a:t>206 miles to m </a:t>
            </a:r>
            <a:endParaRPr lang="en-US" sz="3200" dirty="0"/>
          </a:p>
          <a:p>
            <a:pPr lvl="1" fontAlgn="base"/>
            <a:r>
              <a:rPr lang="en-US" sz="3200" b="1" i="1" dirty="0"/>
              <a:t>34 kg to </a:t>
            </a:r>
            <a:r>
              <a:rPr lang="en-US" sz="3200" b="1" i="1" dirty="0" err="1"/>
              <a:t>lbs</a:t>
            </a:r>
            <a:r>
              <a:rPr lang="en-US" sz="3200" b="1" i="1" dirty="0"/>
              <a:t> </a:t>
            </a:r>
            <a:endParaRPr lang="en-US" sz="3200" dirty="0"/>
          </a:p>
          <a:p>
            <a:pPr lvl="1" fontAlgn="base"/>
            <a:r>
              <a:rPr lang="en-US" sz="3200" b="1" i="1" dirty="0"/>
              <a:t>34 </a:t>
            </a:r>
            <a:r>
              <a:rPr lang="en-US" sz="3200" b="1" i="1" dirty="0" err="1"/>
              <a:t>lb</a:t>
            </a:r>
            <a:r>
              <a:rPr lang="en-US" sz="3200" b="1" i="1" dirty="0"/>
              <a:t> to kg </a:t>
            </a:r>
            <a:endParaRPr lang="en-US" sz="3200" dirty="0"/>
          </a:p>
          <a:p>
            <a:endParaRPr lang="en-US" dirty="0"/>
          </a:p>
        </p:txBody>
      </p:sp>
    </p:spTree>
    <p:extLst>
      <p:ext uri="{BB962C8B-B14F-4D97-AF65-F5344CB8AC3E}">
        <p14:creationId xmlns:p14="http://schemas.microsoft.com/office/powerpoint/2010/main" val="676953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Task 0Bii </a:t>
            </a:r>
            <a:r>
              <a:rPr lang="en-US" dirty="0"/>
              <a:t/>
            </a:r>
            <a:br>
              <a:rPr lang="en-US" dirty="0"/>
            </a:br>
            <a:endParaRPr lang="en-US" dirty="0"/>
          </a:p>
        </p:txBody>
      </p:sp>
      <p:sp>
        <p:nvSpPr>
          <p:cNvPr id="3" name="Content Placeholder 2"/>
          <p:cNvSpPr>
            <a:spLocks noGrp="1"/>
          </p:cNvSpPr>
          <p:nvPr>
            <p:ph idx="1"/>
          </p:nvPr>
        </p:nvSpPr>
        <p:spPr/>
        <p:txBody>
          <a:bodyPr/>
          <a:lstStyle/>
          <a:p>
            <a:pPr lvl="0" fontAlgn="base"/>
            <a:r>
              <a:rPr lang="en-US" sz="3200" b="1" i="1" dirty="0"/>
              <a:t>Which is the larger quantity in each case below? </a:t>
            </a:r>
            <a:endParaRPr lang="en-US" sz="3200" dirty="0"/>
          </a:p>
          <a:p>
            <a:r>
              <a:rPr lang="en-US" sz="3200" b="1" i="1" dirty="0"/>
              <a:t> </a:t>
            </a:r>
            <a:endParaRPr lang="en-US" sz="3200" dirty="0"/>
          </a:p>
          <a:p>
            <a:pPr lvl="1" fontAlgn="base"/>
            <a:r>
              <a:rPr lang="en-US" sz="3200" b="1" i="1" dirty="0"/>
              <a:t>A distance of 3.00 miles or 3000. m. </a:t>
            </a:r>
            <a:endParaRPr lang="en-US" sz="3200" b="1" i="1" dirty="0" smtClean="0"/>
          </a:p>
          <a:p>
            <a:pPr lvl="1" fontAlgn="base"/>
            <a:endParaRPr lang="en-US" sz="3200" b="1" i="1" dirty="0"/>
          </a:p>
          <a:p>
            <a:pPr lvl="1" fontAlgn="base"/>
            <a:endParaRPr lang="en-US" sz="3200" dirty="0"/>
          </a:p>
          <a:p>
            <a:pPr lvl="1" fontAlgn="base"/>
            <a:r>
              <a:rPr lang="en-US" sz="3200" b="1" i="1" dirty="0"/>
              <a:t>A mass of 10.0 kg or 25 lbs. </a:t>
            </a:r>
            <a:endParaRPr lang="en-US" sz="3200" dirty="0"/>
          </a:p>
          <a:p>
            <a:endParaRPr lang="en-US" dirty="0"/>
          </a:p>
        </p:txBody>
      </p:sp>
    </p:spTree>
    <p:extLst>
      <p:ext uri="{BB962C8B-B14F-4D97-AF65-F5344CB8AC3E}">
        <p14:creationId xmlns:p14="http://schemas.microsoft.com/office/powerpoint/2010/main" val="2152419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Temperature</a:t>
            </a:r>
            <a:r>
              <a:rPr lang="en-US" dirty="0"/>
              <a:t> </a:t>
            </a:r>
            <a:r>
              <a:rPr lang="en-US" b="1" dirty="0"/>
              <a:t/>
            </a:r>
            <a:br>
              <a:rPr lang="en-US" b="1" dirty="0"/>
            </a:br>
            <a:endParaRPr lang="en-US" dirty="0"/>
          </a:p>
        </p:txBody>
      </p:sp>
      <p:sp>
        <p:nvSpPr>
          <p:cNvPr id="3" name="Content Placeholder 2"/>
          <p:cNvSpPr>
            <a:spLocks noGrp="1"/>
          </p:cNvSpPr>
          <p:nvPr>
            <p:ph idx="1"/>
          </p:nvPr>
        </p:nvSpPr>
        <p:spPr>
          <a:xfrm>
            <a:off x="457200" y="964276"/>
            <a:ext cx="8229600" cy="5512724"/>
          </a:xfrm>
        </p:spPr>
        <p:txBody>
          <a:bodyPr/>
          <a:lstStyle/>
          <a:p>
            <a:r>
              <a:rPr lang="en-US" sz="2000" dirty="0"/>
              <a:t>There are three scales of temperature that you may come across in your study of chemistry. They are Celsius (</a:t>
            </a:r>
            <a:r>
              <a:rPr lang="en-US" sz="2000" baseline="30000" dirty="0" err="1"/>
              <a:t>o</a:t>
            </a:r>
            <a:r>
              <a:rPr lang="en-US" sz="2000" dirty="0" err="1"/>
              <a:t>C</a:t>
            </a:r>
            <a:r>
              <a:rPr lang="en-US" sz="2000" dirty="0"/>
              <a:t>), Fahrenheit (</a:t>
            </a:r>
            <a:r>
              <a:rPr lang="en-US" sz="2000" baseline="30000" dirty="0" err="1"/>
              <a:t>o</a:t>
            </a:r>
            <a:r>
              <a:rPr lang="en-US" sz="2000" dirty="0" err="1"/>
              <a:t>F</a:t>
            </a:r>
            <a:r>
              <a:rPr lang="en-US" sz="2000" dirty="0"/>
              <a:t>) and Kelvin (K). The following conversion factors will be useful.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82674620"/>
              </p:ext>
            </p:extLst>
          </p:nvPr>
        </p:nvGraphicFramePr>
        <p:xfrm>
          <a:off x="952067" y="2194568"/>
          <a:ext cx="6213504" cy="4478211"/>
        </p:xfrm>
        <a:graphic>
          <a:graphicData uri="http://schemas.openxmlformats.org/drawingml/2006/table">
            <a:tbl>
              <a:tblPr firstRow="1" firstCol="1" bandRow="1">
                <a:tableStyleId>{5C22544A-7EE6-4342-B048-85BDC9FD1C3A}</a:tableStyleId>
              </a:tblPr>
              <a:tblGrid>
                <a:gridCol w="2202490"/>
                <a:gridCol w="4011014"/>
              </a:tblGrid>
              <a:tr h="209843">
                <a:tc gridSpan="2">
                  <a:txBody>
                    <a:bodyPr/>
                    <a:lstStyle/>
                    <a:p>
                      <a:pPr marL="0" marR="36830" indent="0" algn="ctr">
                        <a:lnSpc>
                          <a:spcPct val="107000"/>
                        </a:lnSpc>
                        <a:spcBef>
                          <a:spcPts val="0"/>
                        </a:spcBef>
                        <a:spcAft>
                          <a:spcPts val="0"/>
                        </a:spcAft>
                      </a:pPr>
                      <a:r>
                        <a:rPr lang="en-US" sz="2000" dirty="0">
                          <a:effectLst/>
                        </a:rPr>
                        <a:t>Temperature Conversion factors </a:t>
                      </a:r>
                      <a:endParaRPr lang="en-US" sz="2000" dirty="0">
                        <a:solidFill>
                          <a:srgbClr val="000000"/>
                        </a:solidFill>
                        <a:effectLst/>
                        <a:latin typeface="Arial" panose="020B0604020202020204" pitchFamily="34" charset="0"/>
                        <a:ea typeface="Arial" panose="020B0604020202020204" pitchFamily="34" charset="0"/>
                      </a:endParaRPr>
                    </a:p>
                  </a:txBody>
                  <a:tcPr marL="69215" marR="32385" marT="5080" marB="0"/>
                </a:tc>
                <a:tc hMerge="1">
                  <a:txBody>
                    <a:bodyPr/>
                    <a:lstStyle/>
                    <a:p>
                      <a:endParaRPr lang="en-US"/>
                    </a:p>
                  </a:txBody>
                  <a:tcPr/>
                </a:tc>
              </a:tr>
              <a:tr h="509270">
                <a:tc>
                  <a:txBody>
                    <a:bodyPr/>
                    <a:lstStyle/>
                    <a:p>
                      <a:pPr marL="0" marR="36830" indent="0" algn="ctr">
                        <a:lnSpc>
                          <a:spcPct val="107000"/>
                        </a:lnSpc>
                        <a:spcBef>
                          <a:spcPts val="0"/>
                        </a:spcBef>
                        <a:spcAft>
                          <a:spcPts val="0"/>
                        </a:spcAft>
                      </a:pPr>
                      <a:r>
                        <a:rPr lang="en-US" sz="2000" dirty="0">
                          <a:effectLst/>
                        </a:rPr>
                        <a:t>Celsius to Kelvin </a:t>
                      </a:r>
                      <a:endParaRPr lang="en-US" sz="2000" dirty="0">
                        <a:solidFill>
                          <a:srgbClr val="000000"/>
                        </a:solidFill>
                        <a:effectLst/>
                        <a:latin typeface="Arial" panose="020B0604020202020204" pitchFamily="34" charset="0"/>
                        <a:ea typeface="Arial" panose="020B0604020202020204" pitchFamily="34" charset="0"/>
                      </a:endParaRPr>
                    </a:p>
                  </a:txBody>
                  <a:tcPr marL="69215" marR="32385" marT="5080" marB="0" anchor="ctr"/>
                </a:tc>
                <a:tc>
                  <a:txBody>
                    <a:bodyPr/>
                    <a:lstStyle/>
                    <a:p>
                      <a:pPr marL="635" marR="0" indent="0" algn="ctr">
                        <a:lnSpc>
                          <a:spcPct val="107000"/>
                        </a:lnSpc>
                        <a:spcBef>
                          <a:spcPts val="0"/>
                        </a:spcBef>
                        <a:spcAft>
                          <a:spcPts val="325"/>
                        </a:spcAft>
                      </a:pPr>
                      <a:r>
                        <a:rPr lang="en-US" sz="2000">
                          <a:effectLst/>
                        </a:rPr>
                        <a:t> </a:t>
                      </a:r>
                    </a:p>
                    <a:p>
                      <a:pPr marL="0" marR="0" indent="0">
                        <a:lnSpc>
                          <a:spcPct val="107000"/>
                        </a:lnSpc>
                        <a:spcBef>
                          <a:spcPts val="0"/>
                        </a:spcBef>
                        <a:spcAft>
                          <a:spcPts val="110"/>
                        </a:spcAft>
                        <a:tabLst>
                          <a:tab pos="830580" algn="ctr"/>
                          <a:tab pos="1473835" algn="ctr"/>
                        </a:tabLst>
                      </a:pPr>
                      <a:r>
                        <a:rPr lang="en-US" sz="2000">
                          <a:effectLst/>
                        </a:rPr>
                        <a:t>	K =  C + 273</a:t>
                      </a:r>
                      <a:r>
                        <a:rPr lang="en-US" sz="2000" baseline="30000">
                          <a:effectLst/>
                        </a:rPr>
                        <a:t>o	</a:t>
                      </a:r>
                      <a:r>
                        <a:rPr lang="en-US" sz="2000">
                          <a:effectLst/>
                        </a:rPr>
                        <a:t> </a:t>
                      </a:r>
                    </a:p>
                    <a:p>
                      <a:pPr marL="635" marR="0" indent="0" algn="ctr">
                        <a:lnSpc>
                          <a:spcPct val="107000"/>
                        </a:lnSpc>
                        <a:spcBef>
                          <a:spcPts val="0"/>
                        </a:spcBef>
                        <a:spcAft>
                          <a:spcPts val="0"/>
                        </a:spcAft>
                      </a:pPr>
                      <a:r>
                        <a:rPr lang="en-US" sz="2000">
                          <a:effectLst/>
                        </a:rPr>
                        <a:t> </a:t>
                      </a:r>
                      <a:endParaRPr lang="en-US" sz="2000">
                        <a:solidFill>
                          <a:srgbClr val="000000"/>
                        </a:solidFill>
                        <a:effectLst/>
                        <a:latin typeface="Arial" panose="020B0604020202020204" pitchFamily="34" charset="0"/>
                        <a:ea typeface="Arial" panose="020B0604020202020204" pitchFamily="34" charset="0"/>
                      </a:endParaRPr>
                    </a:p>
                  </a:txBody>
                  <a:tcPr marL="69215" marR="32385" marT="5080" marB="0"/>
                </a:tc>
              </a:tr>
              <a:tr h="509270">
                <a:tc>
                  <a:txBody>
                    <a:bodyPr/>
                    <a:lstStyle/>
                    <a:p>
                      <a:pPr marL="0" marR="36830" indent="0" algn="ctr">
                        <a:lnSpc>
                          <a:spcPct val="107000"/>
                        </a:lnSpc>
                        <a:spcBef>
                          <a:spcPts val="0"/>
                        </a:spcBef>
                        <a:spcAft>
                          <a:spcPts val="0"/>
                        </a:spcAft>
                      </a:pPr>
                      <a:r>
                        <a:rPr lang="en-US" sz="2000" dirty="0">
                          <a:effectLst/>
                        </a:rPr>
                        <a:t>Kelvin to Celsius </a:t>
                      </a:r>
                      <a:endParaRPr lang="en-US" sz="2000" dirty="0">
                        <a:solidFill>
                          <a:srgbClr val="000000"/>
                        </a:solidFill>
                        <a:effectLst/>
                        <a:latin typeface="Arial" panose="020B0604020202020204" pitchFamily="34" charset="0"/>
                        <a:ea typeface="Arial" panose="020B0604020202020204" pitchFamily="34" charset="0"/>
                      </a:endParaRPr>
                    </a:p>
                  </a:txBody>
                  <a:tcPr marL="69215" marR="32385" marT="5080" marB="0" anchor="ctr"/>
                </a:tc>
                <a:tc>
                  <a:txBody>
                    <a:bodyPr/>
                    <a:lstStyle/>
                    <a:p>
                      <a:pPr marL="635" marR="0" indent="0" algn="ctr">
                        <a:lnSpc>
                          <a:spcPct val="107000"/>
                        </a:lnSpc>
                        <a:spcBef>
                          <a:spcPts val="0"/>
                        </a:spcBef>
                        <a:spcAft>
                          <a:spcPts val="325"/>
                        </a:spcAft>
                      </a:pPr>
                      <a:r>
                        <a:rPr lang="en-US" sz="2000">
                          <a:effectLst/>
                        </a:rPr>
                        <a:t> </a:t>
                      </a:r>
                    </a:p>
                    <a:p>
                      <a:pPr marL="0" marR="0" indent="0">
                        <a:lnSpc>
                          <a:spcPct val="107000"/>
                        </a:lnSpc>
                        <a:spcBef>
                          <a:spcPts val="0"/>
                        </a:spcBef>
                        <a:spcAft>
                          <a:spcPts val="110"/>
                        </a:spcAft>
                        <a:tabLst>
                          <a:tab pos="833755" algn="ctr"/>
                          <a:tab pos="1461135" algn="ctr"/>
                        </a:tabLst>
                      </a:pPr>
                      <a:r>
                        <a:rPr lang="en-US" sz="2000">
                          <a:effectLst/>
                        </a:rPr>
                        <a:t>	C =  K - 273</a:t>
                      </a:r>
                      <a:r>
                        <a:rPr lang="en-US" sz="2000" baseline="30000">
                          <a:effectLst/>
                        </a:rPr>
                        <a:t>o	</a:t>
                      </a:r>
                      <a:r>
                        <a:rPr lang="en-US" sz="2000">
                          <a:effectLst/>
                        </a:rPr>
                        <a:t> </a:t>
                      </a:r>
                    </a:p>
                    <a:p>
                      <a:pPr marL="635" marR="0" indent="0" algn="ctr">
                        <a:lnSpc>
                          <a:spcPct val="107000"/>
                        </a:lnSpc>
                        <a:spcBef>
                          <a:spcPts val="0"/>
                        </a:spcBef>
                        <a:spcAft>
                          <a:spcPts val="0"/>
                        </a:spcAft>
                      </a:pPr>
                      <a:r>
                        <a:rPr lang="en-US" sz="2000">
                          <a:effectLst/>
                        </a:rPr>
                        <a:t> </a:t>
                      </a:r>
                      <a:endParaRPr lang="en-US" sz="2000">
                        <a:solidFill>
                          <a:srgbClr val="000000"/>
                        </a:solidFill>
                        <a:effectLst/>
                        <a:latin typeface="Arial" panose="020B0604020202020204" pitchFamily="34" charset="0"/>
                        <a:ea typeface="Arial" panose="020B0604020202020204" pitchFamily="34" charset="0"/>
                      </a:endParaRPr>
                    </a:p>
                  </a:txBody>
                  <a:tcPr marL="69215" marR="32385" marT="5080" marB="0"/>
                </a:tc>
              </a:tr>
              <a:tr h="533400">
                <a:tc>
                  <a:txBody>
                    <a:bodyPr/>
                    <a:lstStyle/>
                    <a:p>
                      <a:pPr marL="0" marR="0" indent="0">
                        <a:lnSpc>
                          <a:spcPct val="107000"/>
                        </a:lnSpc>
                        <a:spcBef>
                          <a:spcPts val="0"/>
                        </a:spcBef>
                        <a:spcAft>
                          <a:spcPts val="0"/>
                        </a:spcAft>
                      </a:pPr>
                      <a:r>
                        <a:rPr lang="en-US" sz="2000">
                          <a:effectLst/>
                        </a:rPr>
                        <a:t>Celsius to Fahrenheit </a:t>
                      </a:r>
                      <a:endParaRPr lang="en-US" sz="2000">
                        <a:solidFill>
                          <a:srgbClr val="000000"/>
                        </a:solidFill>
                        <a:effectLst/>
                        <a:latin typeface="Arial" panose="020B0604020202020204" pitchFamily="34" charset="0"/>
                        <a:ea typeface="Arial" panose="020B0604020202020204" pitchFamily="34" charset="0"/>
                      </a:endParaRPr>
                    </a:p>
                  </a:txBody>
                  <a:tcPr marL="69215" marR="32385" marT="5080" marB="0" anchor="ctr"/>
                </a:tc>
                <a:tc>
                  <a:txBody>
                    <a:bodyPr/>
                    <a:lstStyle/>
                    <a:p>
                      <a:pPr marL="635" marR="0" indent="0" algn="ctr">
                        <a:lnSpc>
                          <a:spcPct val="107000"/>
                        </a:lnSpc>
                        <a:spcBef>
                          <a:spcPts val="0"/>
                        </a:spcBef>
                        <a:spcAft>
                          <a:spcPts val="235"/>
                        </a:spcAft>
                      </a:pPr>
                      <a:r>
                        <a:rPr lang="en-US" sz="2000">
                          <a:effectLst/>
                        </a:rPr>
                        <a:t> </a:t>
                      </a:r>
                    </a:p>
                    <a:p>
                      <a:pPr marL="635" marR="0" indent="0">
                        <a:lnSpc>
                          <a:spcPct val="107000"/>
                        </a:lnSpc>
                        <a:spcBef>
                          <a:spcPts val="0"/>
                        </a:spcBef>
                        <a:spcAft>
                          <a:spcPts val="235"/>
                        </a:spcAft>
                      </a:pPr>
                      <a:r>
                        <a:rPr lang="en-US" sz="2000">
                          <a:effectLst/>
                        </a:rPr>
                        <a:t> </a:t>
                      </a:r>
                    </a:p>
                    <a:p>
                      <a:pPr marL="0" marR="0" indent="0">
                        <a:lnSpc>
                          <a:spcPct val="107000"/>
                        </a:lnSpc>
                        <a:spcBef>
                          <a:spcPts val="0"/>
                        </a:spcBef>
                        <a:spcAft>
                          <a:spcPts val="405"/>
                        </a:spcAft>
                        <a:tabLst>
                          <a:tab pos="1143000" algn="ctr"/>
                          <a:tab pos="1686560" algn="r"/>
                        </a:tabLst>
                      </a:pPr>
                      <a:r>
                        <a:rPr lang="en-US" sz="2000">
                          <a:effectLst/>
                        </a:rPr>
                        <a:t>F = (1.8 x C) + 32°</a:t>
                      </a:r>
                    </a:p>
                    <a:p>
                      <a:pPr marL="635" marR="0" indent="0" algn="ctr">
                        <a:lnSpc>
                          <a:spcPct val="107000"/>
                        </a:lnSpc>
                        <a:spcBef>
                          <a:spcPts val="0"/>
                        </a:spcBef>
                        <a:spcAft>
                          <a:spcPts val="0"/>
                        </a:spcAft>
                      </a:pPr>
                      <a:r>
                        <a:rPr lang="en-US" sz="2000">
                          <a:effectLst/>
                        </a:rPr>
                        <a:t> </a:t>
                      </a:r>
                      <a:endParaRPr lang="en-US" sz="2000">
                        <a:solidFill>
                          <a:srgbClr val="000000"/>
                        </a:solidFill>
                        <a:effectLst/>
                        <a:latin typeface="Arial" panose="020B0604020202020204" pitchFamily="34" charset="0"/>
                        <a:ea typeface="Arial" panose="020B0604020202020204" pitchFamily="34" charset="0"/>
                      </a:endParaRPr>
                    </a:p>
                  </a:txBody>
                  <a:tcPr marL="69215" marR="32385" marT="5080" marB="0"/>
                </a:tc>
              </a:tr>
              <a:tr h="690880">
                <a:tc>
                  <a:txBody>
                    <a:bodyPr/>
                    <a:lstStyle/>
                    <a:p>
                      <a:pPr marL="0" marR="0" indent="0">
                        <a:lnSpc>
                          <a:spcPct val="107000"/>
                        </a:lnSpc>
                        <a:spcBef>
                          <a:spcPts val="0"/>
                        </a:spcBef>
                        <a:spcAft>
                          <a:spcPts val="0"/>
                        </a:spcAft>
                      </a:pPr>
                      <a:r>
                        <a:rPr lang="en-US" sz="2000">
                          <a:effectLst/>
                        </a:rPr>
                        <a:t>Fahrenheit to Celsius </a:t>
                      </a:r>
                      <a:endParaRPr lang="en-US" sz="2000">
                        <a:solidFill>
                          <a:srgbClr val="000000"/>
                        </a:solidFill>
                        <a:effectLst/>
                        <a:latin typeface="Arial" panose="020B0604020202020204" pitchFamily="34" charset="0"/>
                        <a:ea typeface="Arial" panose="020B0604020202020204" pitchFamily="34" charset="0"/>
                      </a:endParaRPr>
                    </a:p>
                  </a:txBody>
                  <a:tcPr marL="69215" marR="32385" marT="5080" marB="0" anchor="ctr"/>
                </a:tc>
                <a:tc>
                  <a:txBody>
                    <a:bodyPr/>
                    <a:lstStyle/>
                    <a:p>
                      <a:pPr marL="0" marR="0" indent="0">
                        <a:lnSpc>
                          <a:spcPct val="107000"/>
                        </a:lnSpc>
                        <a:spcBef>
                          <a:spcPts val="0"/>
                        </a:spcBef>
                        <a:spcAft>
                          <a:spcPts val="0"/>
                        </a:spcAft>
                        <a:tabLst>
                          <a:tab pos="1311910" algn="r"/>
                        </a:tabLst>
                      </a:pPr>
                      <a:r>
                        <a:rPr lang="en-US" sz="2000" dirty="0">
                          <a:effectLst/>
                        </a:rPr>
                        <a:t>C = (F°</a:t>
                      </a:r>
                      <a:r>
                        <a:rPr lang="en-US" sz="2000" baseline="30000" dirty="0">
                          <a:effectLst/>
                        </a:rPr>
                        <a:t> </a:t>
                      </a:r>
                      <a:r>
                        <a:rPr lang="en-US" sz="2000" dirty="0">
                          <a:effectLst/>
                        </a:rPr>
                        <a:t>- 32</a:t>
                      </a:r>
                      <a:r>
                        <a:rPr lang="en-US" sz="2000" dirty="0" smtClean="0">
                          <a:effectLst/>
                        </a:rPr>
                        <a:t>)/1.8</a:t>
                      </a:r>
                      <a:endParaRPr lang="en-US" sz="2000" dirty="0">
                        <a:solidFill>
                          <a:srgbClr val="000000"/>
                        </a:solidFill>
                        <a:effectLst/>
                        <a:latin typeface="Arial" panose="020B0604020202020204" pitchFamily="34" charset="0"/>
                        <a:ea typeface="Arial" panose="020B0604020202020204" pitchFamily="34" charset="0"/>
                      </a:endParaRPr>
                    </a:p>
                  </a:txBody>
                  <a:tcPr marL="24765" marR="28575" marT="17145" marB="0" anchor="b"/>
                </a:tc>
              </a:tr>
            </a:tbl>
          </a:graphicData>
        </a:graphic>
      </p:graphicFrame>
    </p:spTree>
    <p:extLst>
      <p:ext uri="{BB962C8B-B14F-4D97-AF65-F5344CB8AC3E}">
        <p14:creationId xmlns:p14="http://schemas.microsoft.com/office/powerpoint/2010/main" val="1340331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Task 0Biii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457200" lvl="0" indent="-457200" fontAlgn="base">
              <a:buFont typeface="+mj-lt"/>
              <a:buAutoNum type="arabicPeriod"/>
            </a:pPr>
            <a:r>
              <a:rPr lang="en-US" sz="3200" b="1" i="1" dirty="0"/>
              <a:t>Convert the following temperatures from one unit to the other. </a:t>
            </a:r>
            <a:endParaRPr lang="en-US" sz="3200" dirty="0"/>
          </a:p>
          <a:p>
            <a:r>
              <a:rPr lang="en-US" sz="3200" b="1" i="1" dirty="0"/>
              <a:t> </a:t>
            </a:r>
            <a:endParaRPr lang="en-US" sz="3200" dirty="0"/>
          </a:p>
          <a:p>
            <a:pPr marL="731520" lvl="1" indent="-457200" fontAlgn="base">
              <a:buFont typeface="+mj-lt"/>
              <a:buAutoNum type="alphaLcParenR"/>
            </a:pPr>
            <a:r>
              <a:rPr lang="en-US" sz="3200" b="1" i="1" dirty="0"/>
              <a:t>263 K to </a:t>
            </a:r>
            <a:r>
              <a:rPr lang="en-US" sz="3200" b="1" i="1" baseline="30000" dirty="0" err="1"/>
              <a:t>o</a:t>
            </a:r>
            <a:r>
              <a:rPr lang="en-US" sz="3200" b="1" i="1" dirty="0" err="1"/>
              <a:t>F</a:t>
            </a:r>
            <a:r>
              <a:rPr lang="en-US" sz="3200" b="1" i="1" dirty="0"/>
              <a:t> </a:t>
            </a:r>
            <a:endParaRPr lang="en-US" sz="3200" dirty="0"/>
          </a:p>
          <a:p>
            <a:pPr marL="731520" lvl="1" indent="-457200" fontAlgn="base">
              <a:buFont typeface="+mj-lt"/>
              <a:buAutoNum type="alphaLcParenR"/>
            </a:pPr>
            <a:r>
              <a:rPr lang="en-US" sz="3200" b="1" i="1" dirty="0"/>
              <a:t>38 K to </a:t>
            </a:r>
            <a:r>
              <a:rPr lang="en-US" sz="3200" b="1" i="1" baseline="30000" dirty="0" err="1"/>
              <a:t>o</a:t>
            </a:r>
            <a:r>
              <a:rPr lang="en-US" sz="3200" b="1" i="1" dirty="0" err="1"/>
              <a:t>F</a:t>
            </a:r>
            <a:r>
              <a:rPr lang="en-US" sz="3200" b="1" i="1" dirty="0"/>
              <a:t> </a:t>
            </a:r>
            <a:endParaRPr lang="en-US" sz="3200" dirty="0"/>
          </a:p>
          <a:p>
            <a:pPr marL="731520" lvl="1" indent="-457200" fontAlgn="base">
              <a:buFont typeface="+mj-lt"/>
              <a:buAutoNum type="alphaLcParenR"/>
            </a:pPr>
            <a:r>
              <a:rPr lang="en-US" sz="3200" b="1" i="1" dirty="0"/>
              <a:t>13 </a:t>
            </a:r>
            <a:r>
              <a:rPr lang="en-US" sz="3200" b="1" i="1" baseline="30000" dirty="0" err="1"/>
              <a:t>o</a:t>
            </a:r>
            <a:r>
              <a:rPr lang="en-US" sz="3200" b="1" i="1" dirty="0" err="1"/>
              <a:t>F</a:t>
            </a:r>
            <a:r>
              <a:rPr lang="en-US" sz="3200" b="1" i="1" dirty="0"/>
              <a:t> to </a:t>
            </a:r>
            <a:r>
              <a:rPr lang="en-US" sz="3200" b="1" i="1" baseline="30000" dirty="0" err="1"/>
              <a:t>o</a:t>
            </a:r>
            <a:r>
              <a:rPr lang="en-US" sz="3200" b="1" i="1" dirty="0" err="1"/>
              <a:t>C</a:t>
            </a:r>
            <a:r>
              <a:rPr lang="en-US" sz="3200" b="1" i="1" dirty="0"/>
              <a:t> </a:t>
            </a:r>
            <a:endParaRPr lang="en-US" sz="3200" dirty="0"/>
          </a:p>
          <a:p>
            <a:pPr marL="731520" lvl="1" indent="-457200" fontAlgn="base">
              <a:buFont typeface="+mj-lt"/>
              <a:buAutoNum type="alphaLcParenR"/>
            </a:pPr>
            <a:r>
              <a:rPr lang="en-US" sz="3200" b="1" i="1" dirty="0"/>
              <a:t>1390 </a:t>
            </a:r>
            <a:r>
              <a:rPr lang="en-US" sz="3200" b="1" i="1" baseline="30000" dirty="0" err="1"/>
              <a:t>o</a:t>
            </a:r>
            <a:r>
              <a:rPr lang="en-US" sz="3200" b="1" i="1" dirty="0" err="1"/>
              <a:t>C</a:t>
            </a:r>
            <a:r>
              <a:rPr lang="en-US" sz="3200" b="1" i="1" dirty="0"/>
              <a:t> to K </a:t>
            </a:r>
            <a:endParaRPr lang="en-US" sz="3200" dirty="0"/>
          </a:p>
          <a:p>
            <a:pPr marL="731520" lvl="1" indent="-457200" fontAlgn="base">
              <a:buFont typeface="+mj-lt"/>
              <a:buAutoNum type="alphaLcParenR"/>
            </a:pPr>
            <a:r>
              <a:rPr lang="en-US" sz="3200" b="1" i="1" dirty="0"/>
              <a:t>3000 </a:t>
            </a:r>
            <a:r>
              <a:rPr lang="en-US" sz="3200" b="1" i="1" baseline="30000" dirty="0" err="1"/>
              <a:t>o</a:t>
            </a:r>
            <a:r>
              <a:rPr lang="en-US" sz="3200" b="1" i="1" dirty="0" err="1"/>
              <a:t>C</a:t>
            </a:r>
            <a:r>
              <a:rPr lang="en-US" sz="3200" b="1" i="1" dirty="0"/>
              <a:t> to </a:t>
            </a:r>
            <a:r>
              <a:rPr lang="en-US" sz="3200" b="1" i="1" baseline="30000" dirty="0" err="1"/>
              <a:t>o</a:t>
            </a:r>
            <a:r>
              <a:rPr lang="en-US" sz="3200" b="1" i="1" dirty="0" err="1"/>
              <a:t>F</a:t>
            </a:r>
            <a:r>
              <a:rPr lang="en-US" sz="3200" b="1" i="1" dirty="0"/>
              <a:t> </a:t>
            </a:r>
            <a:endParaRPr lang="en-US" sz="3200" b="1" i="1" dirty="0" smtClean="0"/>
          </a:p>
          <a:p>
            <a:pPr marL="514350" indent="-514350" fontAlgn="base">
              <a:buFont typeface="+mj-lt"/>
              <a:buAutoNum type="arabicPeriod" startAt="2"/>
            </a:pPr>
            <a:r>
              <a:rPr lang="en-US" sz="2800" b="1" i="1" dirty="0" smtClean="0"/>
              <a:t>When </a:t>
            </a:r>
            <a:r>
              <a:rPr lang="en-US" sz="2800" b="1" i="1" dirty="0"/>
              <a:t>discussing a </a:t>
            </a:r>
            <a:r>
              <a:rPr lang="en-US" sz="2800" b="1" i="1" u="sng" dirty="0"/>
              <a:t>change</a:t>
            </a:r>
            <a:r>
              <a:rPr lang="en-US" sz="2800" b="1" i="1" dirty="0"/>
              <a:t> in temperature, why will it not matter if the change is recorded in Celsius or Kelvin? </a:t>
            </a:r>
            <a:endParaRPr lang="en-US" sz="2800" dirty="0"/>
          </a:p>
          <a:p>
            <a:pPr marL="731520" lvl="1" indent="-457200" fontAlgn="base">
              <a:buFont typeface="+mj-lt"/>
              <a:buAutoNum type="alphaLcParenR"/>
            </a:pPr>
            <a:endParaRPr lang="en-US" sz="3200" dirty="0"/>
          </a:p>
          <a:p>
            <a:pPr marL="457200" indent="-457200">
              <a:buFont typeface="+mj-lt"/>
              <a:buAutoNum type="arabicPeriod" startAt="2"/>
            </a:pPr>
            <a:endParaRPr lang="en-US" dirty="0"/>
          </a:p>
        </p:txBody>
      </p:sp>
    </p:spTree>
    <p:extLst>
      <p:ext uri="{BB962C8B-B14F-4D97-AF65-F5344CB8AC3E}">
        <p14:creationId xmlns:p14="http://schemas.microsoft.com/office/powerpoint/2010/main" val="29380715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Derived units</a:t>
            </a:r>
            <a:r>
              <a:rPr lang="en-US" b="1" i="1" dirty="0"/>
              <a:t> </a:t>
            </a:r>
            <a:r>
              <a:rPr lang="en-US" dirty="0"/>
              <a:t/>
            </a:r>
            <a:br>
              <a:rPr lang="en-US" dirty="0"/>
            </a:br>
            <a:endParaRPr lang="en-US" dirty="0"/>
          </a:p>
        </p:txBody>
      </p:sp>
      <p:sp>
        <p:nvSpPr>
          <p:cNvPr id="3" name="Content Placeholder 2"/>
          <p:cNvSpPr>
            <a:spLocks noGrp="1"/>
          </p:cNvSpPr>
          <p:nvPr>
            <p:ph idx="1"/>
          </p:nvPr>
        </p:nvSpPr>
        <p:spPr/>
        <p:txBody>
          <a:bodyPr/>
          <a:lstStyle/>
          <a:p>
            <a:r>
              <a:rPr lang="en-US" sz="2800" b="1" dirty="0" smtClean="0"/>
              <a:t>Mass, length, time, amount of substance, and temperature </a:t>
            </a:r>
            <a:r>
              <a:rPr lang="en-US" sz="2800" dirty="0" smtClean="0"/>
              <a:t>are units we measuredly directly.</a:t>
            </a:r>
          </a:p>
          <a:p>
            <a:r>
              <a:rPr lang="en-US" sz="2800" dirty="0" smtClean="0"/>
              <a:t>All </a:t>
            </a:r>
            <a:r>
              <a:rPr lang="en-US" sz="2800" dirty="0"/>
              <a:t>other units can be </a:t>
            </a:r>
            <a:r>
              <a:rPr lang="en-US" sz="2800" b="1" u="sng" dirty="0"/>
              <a:t>derived from base quantities</a:t>
            </a:r>
            <a:r>
              <a:rPr lang="en-US" sz="2800" dirty="0"/>
              <a:t>. </a:t>
            </a:r>
            <a:endParaRPr lang="en-US" sz="2800" dirty="0" smtClean="0"/>
          </a:p>
          <a:p>
            <a:r>
              <a:rPr lang="en-US" sz="2800" dirty="0" smtClean="0"/>
              <a:t>One </a:t>
            </a:r>
            <a:r>
              <a:rPr lang="en-US" sz="2800" dirty="0"/>
              <a:t>such unit that is very important in chemistry is volume. Volume has the unit, length</a:t>
            </a:r>
            <a:r>
              <a:rPr lang="en-US" sz="2800" baseline="30000" dirty="0"/>
              <a:t>3. </a:t>
            </a:r>
            <a:r>
              <a:rPr lang="en-US" sz="2800" dirty="0"/>
              <a:t> Common units for volume are liters (L) or milliliters (mL). </a:t>
            </a:r>
          </a:p>
          <a:p>
            <a:r>
              <a:rPr lang="en-US" sz="2800" dirty="0"/>
              <a:t>1.000 mL = 1.000 cm</a:t>
            </a:r>
            <a:r>
              <a:rPr lang="en-US" sz="2800" baseline="30000" dirty="0"/>
              <a:t>3</a:t>
            </a:r>
            <a:r>
              <a:rPr lang="en-US" sz="2800" dirty="0"/>
              <a:t> and </a:t>
            </a:r>
          </a:p>
          <a:p>
            <a:r>
              <a:rPr lang="en-US" sz="2800" dirty="0"/>
              <a:t>1.000 L = 1000. mL = 1000. cm</a:t>
            </a:r>
            <a:r>
              <a:rPr lang="en-US" sz="2800" baseline="30000" dirty="0"/>
              <a:t>3</a:t>
            </a:r>
            <a:r>
              <a:rPr lang="en-US" sz="2800" dirty="0"/>
              <a:t> = 1.000 dm</a:t>
            </a:r>
            <a:r>
              <a:rPr lang="en-US" sz="2800" baseline="30000" dirty="0"/>
              <a:t>3</a:t>
            </a:r>
            <a:r>
              <a:rPr lang="en-US" sz="2800" dirty="0"/>
              <a:t> </a:t>
            </a:r>
          </a:p>
          <a:p>
            <a:endParaRPr lang="en-US" dirty="0"/>
          </a:p>
        </p:txBody>
      </p:sp>
    </p:spTree>
    <p:extLst>
      <p:ext uri="{BB962C8B-B14F-4D97-AF65-F5344CB8AC3E}">
        <p14:creationId xmlns:p14="http://schemas.microsoft.com/office/powerpoint/2010/main" val="387570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Density</a:t>
            </a:r>
            <a:endParaRPr lang="en-US" dirty="0"/>
          </a:p>
        </p:txBody>
      </p:sp>
      <p:sp>
        <p:nvSpPr>
          <p:cNvPr id="3" name="Content Placeholder 2"/>
          <p:cNvSpPr>
            <a:spLocks noGrp="1"/>
          </p:cNvSpPr>
          <p:nvPr>
            <p:ph idx="1"/>
          </p:nvPr>
        </p:nvSpPr>
        <p:spPr>
          <a:xfrm>
            <a:off x="457200" y="1379913"/>
            <a:ext cx="8229600" cy="5353396"/>
          </a:xfrm>
        </p:spPr>
        <p:txBody>
          <a:bodyPr>
            <a:normAutofit fontScale="92500" lnSpcReduction="20000"/>
          </a:bodyPr>
          <a:lstStyle/>
          <a:p>
            <a:r>
              <a:rPr lang="en-US" sz="2800" dirty="0"/>
              <a:t>Density is the ratio of the mass to volume. </a:t>
            </a:r>
          </a:p>
          <a:p>
            <a:pPr algn="ctr"/>
            <a:r>
              <a:rPr lang="en-US" sz="2800" dirty="0" smtClean="0"/>
              <a:t>Density =Mass/Volume (D = M/V)</a:t>
            </a:r>
          </a:p>
          <a:p>
            <a:r>
              <a:rPr lang="en-US" sz="2800" dirty="0"/>
              <a:t>This relationship is particularly useful when dealing with liquids in chemistry. Liquids are most conveniently measured by pouring them into, say, a graduated cylinder. The graduated cylinder records a volume, not a mass</a:t>
            </a:r>
            <a:r>
              <a:rPr lang="en-US" sz="2800" dirty="0" smtClean="0"/>
              <a:t>.</a:t>
            </a:r>
          </a:p>
          <a:p>
            <a:r>
              <a:rPr lang="en-US" sz="2800" dirty="0" smtClean="0"/>
              <a:t> </a:t>
            </a:r>
            <a:r>
              <a:rPr lang="en-US" sz="2800" dirty="0"/>
              <a:t>In order to calculate the mass of a known volume of a liquid (assuming the density is known) the </a:t>
            </a:r>
            <a:r>
              <a:rPr lang="en-US" sz="2800" dirty="0" smtClean="0"/>
              <a:t>re</a:t>
            </a:r>
            <a:r>
              <a:rPr lang="en-US" sz="2800" dirty="0"/>
              <a:t>lationship below can be </a:t>
            </a:r>
            <a:r>
              <a:rPr lang="en-US" sz="2800" dirty="0" smtClean="0"/>
              <a:t>applied</a:t>
            </a:r>
          </a:p>
          <a:p>
            <a:pPr algn="ctr"/>
            <a:r>
              <a:rPr lang="en-US" sz="2800" dirty="0"/>
              <a:t>mass = (density) (volume)  = (g/L)(L</a:t>
            </a:r>
            <a:r>
              <a:rPr lang="en-US" sz="2800" dirty="0" smtClean="0"/>
              <a:t>)</a:t>
            </a:r>
          </a:p>
          <a:p>
            <a:r>
              <a:rPr lang="en-US" sz="2800" dirty="0"/>
              <a:t>Assuming that density has the units of g/L, volume has units of L, and by using dimensional analysis, it can be seen that the resultant unit for mass in this case is g. </a:t>
            </a:r>
          </a:p>
          <a:p>
            <a:endParaRPr lang="en-US" sz="2800" dirty="0"/>
          </a:p>
        </p:txBody>
      </p:sp>
    </p:spTree>
    <p:extLst>
      <p:ext uri="{BB962C8B-B14F-4D97-AF65-F5344CB8AC3E}">
        <p14:creationId xmlns:p14="http://schemas.microsoft.com/office/powerpoint/2010/main" val="2566679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t>Uncertainty, </a:t>
            </a:r>
            <a:r>
              <a:rPr lang="en-US" sz="3100" b="1" u="sng" dirty="0">
                <a:hlinkClick r:id="rId2"/>
              </a:rPr>
              <a:t>significant figures</a:t>
            </a:r>
            <a:r>
              <a:rPr lang="en-US" sz="3100" b="1" dirty="0"/>
              <a:t> and rounding </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When reading the scale on a piece of laboratory equipment such as a graduated cylinder or a </a:t>
            </a:r>
            <a:r>
              <a:rPr lang="en-US" dirty="0" err="1"/>
              <a:t>buret</a:t>
            </a:r>
            <a:r>
              <a:rPr lang="en-US" dirty="0"/>
              <a:t>, there </a:t>
            </a:r>
            <a:r>
              <a:rPr lang="en-US" b="1" u="sng" dirty="0"/>
              <a:t>is always a degree of uncertainty in the recorded measurement.</a:t>
            </a:r>
            <a:r>
              <a:rPr lang="en-US" dirty="0"/>
              <a:t> </a:t>
            </a:r>
            <a:endParaRPr lang="en-US" dirty="0" smtClean="0"/>
          </a:p>
          <a:p>
            <a:r>
              <a:rPr lang="en-US" dirty="0" smtClean="0"/>
              <a:t>The </a:t>
            </a:r>
            <a:r>
              <a:rPr lang="en-US" dirty="0"/>
              <a:t>reading will often fall between two divisions on the scale and an estimate must be made in order to record the final digit. This estimated final digit is said to be </a:t>
            </a:r>
            <a:r>
              <a:rPr lang="en-US" i="1" dirty="0"/>
              <a:t>uncertain</a:t>
            </a:r>
            <a:r>
              <a:rPr lang="en-US" dirty="0"/>
              <a:t> and is reflected in the recording of the numbers by using +/-. All of the digits that can be recorded with certainty are said to be </a:t>
            </a:r>
            <a:r>
              <a:rPr lang="en-US" i="1" dirty="0"/>
              <a:t>certain</a:t>
            </a:r>
            <a:r>
              <a:rPr lang="en-US" dirty="0"/>
              <a:t>. </a:t>
            </a:r>
          </a:p>
          <a:p>
            <a:r>
              <a:rPr lang="en-US" dirty="0"/>
              <a:t>The </a:t>
            </a:r>
            <a:r>
              <a:rPr lang="en-US" b="1" u="sng" dirty="0"/>
              <a:t>certain and the uncertain numbers </a:t>
            </a:r>
            <a:r>
              <a:rPr lang="en-US" dirty="0"/>
              <a:t>taken together are called </a:t>
            </a:r>
            <a:r>
              <a:rPr lang="en-US" b="1" i="1" dirty="0"/>
              <a:t>significant figures</a:t>
            </a:r>
            <a:r>
              <a:rPr lang="en-US" b="1" dirty="0"/>
              <a:t>. </a:t>
            </a:r>
          </a:p>
          <a:p>
            <a:endParaRPr lang="en-US" dirty="0"/>
          </a:p>
        </p:txBody>
      </p:sp>
    </p:spTree>
    <p:extLst>
      <p:ext uri="{BB962C8B-B14F-4D97-AF65-F5344CB8AC3E}">
        <p14:creationId xmlns:p14="http://schemas.microsoft.com/office/powerpoint/2010/main" val="21031035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Determining the number of significant figures present in a number</a:t>
            </a:r>
            <a:r>
              <a:rPr lang="en-US" b="1" dirty="0"/>
              <a:t> </a:t>
            </a:r>
            <a:r>
              <a:rPr lang="en-US" b="1" u="sng" dirty="0"/>
              <a:t/>
            </a:r>
            <a:br>
              <a:rPr lang="en-US" b="1" u="sng" dirty="0"/>
            </a:br>
            <a:endParaRPr lang="en-US" dirty="0"/>
          </a:p>
        </p:txBody>
      </p:sp>
      <p:sp>
        <p:nvSpPr>
          <p:cNvPr id="3" name="Content Placeholder 2"/>
          <p:cNvSpPr>
            <a:spLocks noGrp="1"/>
          </p:cNvSpPr>
          <p:nvPr>
            <p:ph idx="1"/>
          </p:nvPr>
        </p:nvSpPr>
        <p:spPr/>
        <p:txBody>
          <a:bodyPr>
            <a:normAutofit fontScale="92500" lnSpcReduction="10000"/>
          </a:bodyPr>
          <a:lstStyle/>
          <a:p>
            <a:pPr marL="457200" lvl="0" indent="-457200" fontAlgn="base">
              <a:buFont typeface="+mj-lt"/>
              <a:buAutoNum type="arabicPeriod"/>
            </a:pPr>
            <a:r>
              <a:rPr lang="en-US" dirty="0"/>
              <a:t>Any non-zero integers are always counted as significant figures. </a:t>
            </a:r>
          </a:p>
          <a:p>
            <a:pPr marL="457200" lvl="0" indent="-457200" fontAlgn="base">
              <a:buFont typeface="+mj-lt"/>
              <a:buAutoNum type="arabicPeriod"/>
            </a:pPr>
            <a:r>
              <a:rPr lang="en-US" dirty="0"/>
              <a:t>Leading zeros are those that precede all of the non-zero digits and are never counted as significant figures. </a:t>
            </a:r>
          </a:p>
          <a:p>
            <a:pPr marL="457200" lvl="0" indent="-457200" fontAlgn="base">
              <a:buFont typeface="+mj-lt"/>
              <a:buAutoNum type="arabicPeriod"/>
            </a:pPr>
            <a:r>
              <a:rPr lang="en-US" dirty="0"/>
              <a:t>Captive zeros are those that fall between non-zero digits and are always counted as significant figures. </a:t>
            </a:r>
          </a:p>
          <a:p>
            <a:pPr marL="457200" lvl="0" indent="-457200" fontAlgn="base">
              <a:buFont typeface="+mj-lt"/>
              <a:buAutoNum type="arabicPeriod"/>
            </a:pPr>
            <a:r>
              <a:rPr lang="en-US" dirty="0"/>
              <a:t>Trailing zeros are those at the end of a number and are only significant if the number is written with a decimal point. </a:t>
            </a:r>
          </a:p>
          <a:p>
            <a:pPr marL="457200" lvl="0" indent="-457200" fontAlgn="base">
              <a:buFont typeface="+mj-lt"/>
              <a:buAutoNum type="arabicPeriod"/>
            </a:pPr>
            <a:r>
              <a:rPr lang="en-US" dirty="0"/>
              <a:t>Exact numbers have an unlimited number of significant figures. (Exact numbers are those which are as a result of counting e.g., 3 apples or by definition e.g., 1.000 kg = 2.205 </a:t>
            </a:r>
            <a:r>
              <a:rPr lang="en-US" dirty="0" err="1"/>
              <a:t>lb</a:t>
            </a:r>
            <a:r>
              <a:rPr lang="en-US" dirty="0"/>
              <a:t>). </a:t>
            </a:r>
          </a:p>
          <a:p>
            <a:pPr marL="457200" lvl="0" indent="-457200" fontAlgn="base">
              <a:buFont typeface="+mj-lt"/>
              <a:buAutoNum type="arabicPeriod"/>
            </a:pPr>
            <a:r>
              <a:rPr lang="en-US" dirty="0"/>
              <a:t>In scientific notation the 10</a:t>
            </a:r>
            <a:r>
              <a:rPr lang="en-US" baseline="30000" dirty="0"/>
              <a:t>x</a:t>
            </a:r>
            <a:r>
              <a:rPr lang="en-US" dirty="0"/>
              <a:t> part of the number is never counted as significant. </a:t>
            </a:r>
          </a:p>
          <a:p>
            <a:endParaRPr lang="en-US" dirty="0"/>
          </a:p>
        </p:txBody>
      </p:sp>
    </p:spTree>
    <p:extLst>
      <p:ext uri="{BB962C8B-B14F-4D97-AF65-F5344CB8AC3E}">
        <p14:creationId xmlns:p14="http://schemas.microsoft.com/office/powerpoint/2010/main" val="387086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Measurements</a:t>
            </a:r>
          </a:p>
        </p:txBody>
      </p:sp>
      <p:sp>
        <p:nvSpPr>
          <p:cNvPr id="3" name="Content Placeholder 2"/>
          <p:cNvSpPr>
            <a:spLocks noGrp="1"/>
          </p:cNvSpPr>
          <p:nvPr>
            <p:ph idx="1"/>
          </p:nvPr>
        </p:nvSpPr>
        <p:spPr/>
        <p:txBody>
          <a:bodyPr>
            <a:normAutofit/>
          </a:bodyPr>
          <a:lstStyle/>
          <a:p>
            <a:r>
              <a:rPr lang="en-US" sz="2800" dirty="0"/>
              <a:t>Measurements, and subsequently calculations applied to those measurements, allow the determination of some of the </a:t>
            </a:r>
            <a:r>
              <a:rPr lang="en-US" sz="2800" b="1" u="sng" dirty="0"/>
              <a:t>quantitative properties of a substance</a:t>
            </a:r>
            <a:r>
              <a:rPr lang="en-US" sz="2800" dirty="0"/>
              <a:t>; for example, mass and density.</a:t>
            </a:r>
            <a:r>
              <a:rPr lang="en-US" sz="2800" b="1" dirty="0"/>
              <a:t> </a:t>
            </a:r>
            <a:endParaRPr lang="en-US" sz="2800" dirty="0"/>
          </a:p>
          <a:p>
            <a:endParaRPr lang="en-US" sz="2800" dirty="0"/>
          </a:p>
        </p:txBody>
      </p:sp>
    </p:spTree>
    <p:extLst>
      <p:ext uri="{BB962C8B-B14F-4D97-AF65-F5344CB8AC3E}">
        <p14:creationId xmlns:p14="http://schemas.microsoft.com/office/powerpoint/2010/main" val="2607391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9275"/>
            <a:ext cx="8229600" cy="990600"/>
          </a:xfrm>
        </p:spPr>
        <p:txBody>
          <a:bodyPr>
            <a:normAutofit fontScale="90000"/>
          </a:bodyPr>
          <a:lstStyle/>
          <a:p>
            <a:r>
              <a:rPr lang="en-US" b="1" u="sng" dirty="0"/>
              <a:t>Determining the correct number of significant figures to be shown as the result of a calculation</a:t>
            </a:r>
            <a:r>
              <a:rPr lang="en-US" b="1" dirty="0"/>
              <a:t> </a:t>
            </a:r>
            <a:r>
              <a:rPr lang="en-US" b="1" u="sng" dirty="0"/>
              <a:t/>
            </a:r>
            <a:br>
              <a:rPr lang="en-US" b="1" u="sng" dirty="0"/>
            </a:br>
            <a:endParaRPr lang="en-US" dirty="0"/>
          </a:p>
        </p:txBody>
      </p:sp>
      <p:sp>
        <p:nvSpPr>
          <p:cNvPr id="3" name="Content Placeholder 2"/>
          <p:cNvSpPr>
            <a:spLocks noGrp="1"/>
          </p:cNvSpPr>
          <p:nvPr>
            <p:ph idx="1"/>
          </p:nvPr>
        </p:nvSpPr>
        <p:spPr>
          <a:xfrm>
            <a:off x="457200" y="1916075"/>
            <a:ext cx="8229600" cy="4876800"/>
          </a:xfrm>
        </p:spPr>
        <p:txBody>
          <a:bodyPr/>
          <a:lstStyle/>
          <a:p>
            <a:pPr marL="457200" lvl="0" indent="-457200" fontAlgn="base">
              <a:buFont typeface="+mj-lt"/>
              <a:buAutoNum type="arabicPeriod"/>
            </a:pPr>
            <a:r>
              <a:rPr lang="en-US" dirty="0"/>
              <a:t>When multiplying or dividing. Limit the answer to the same number of </a:t>
            </a:r>
            <a:r>
              <a:rPr lang="en-US" i="1" dirty="0"/>
              <a:t>significant figures</a:t>
            </a:r>
            <a:r>
              <a:rPr lang="en-US" dirty="0"/>
              <a:t> that appear </a:t>
            </a:r>
            <a:r>
              <a:rPr lang="en-US" i="1" dirty="0"/>
              <a:t>in the original data with the </a:t>
            </a:r>
            <a:r>
              <a:rPr lang="en-US" b="1" i="1" u="sng" dirty="0"/>
              <a:t>fewest number of significant figures</a:t>
            </a:r>
            <a:r>
              <a:rPr lang="en-US" dirty="0"/>
              <a:t>. </a:t>
            </a:r>
          </a:p>
          <a:p>
            <a:pPr marL="457200" lvl="0" indent="-457200" fontAlgn="base">
              <a:buFont typeface="+mj-lt"/>
              <a:buAutoNum type="arabicPeriod"/>
            </a:pPr>
            <a:r>
              <a:rPr lang="en-US" dirty="0"/>
              <a:t>When adding or subtracting. Limit the answer to the same number of </a:t>
            </a:r>
            <a:r>
              <a:rPr lang="en-US" i="1" dirty="0"/>
              <a:t>decimal places</a:t>
            </a:r>
            <a:r>
              <a:rPr lang="en-US" dirty="0"/>
              <a:t> that appear </a:t>
            </a:r>
            <a:r>
              <a:rPr lang="en-US" i="1" dirty="0"/>
              <a:t>in the original data with the </a:t>
            </a:r>
            <a:r>
              <a:rPr lang="en-US" b="1" i="1" u="sng" dirty="0"/>
              <a:t>fewest number of decimal places</a:t>
            </a:r>
            <a:r>
              <a:rPr lang="en-US" dirty="0"/>
              <a:t>. </a:t>
            </a:r>
            <a:endParaRPr lang="en-US" dirty="0" smtClean="0"/>
          </a:p>
          <a:p>
            <a:pPr marL="457200" indent="-457200" fontAlgn="base">
              <a:buFont typeface="+mj-lt"/>
              <a:buAutoNum type="arabicPeriod"/>
            </a:pPr>
            <a:r>
              <a:rPr lang="en-US" dirty="0"/>
              <a:t>i.e., don’t record a greater degree of significant figures or decimal places in the calculated answer than the weakest data will allow. </a:t>
            </a:r>
          </a:p>
          <a:p>
            <a:pPr marL="457200" lvl="0" indent="-457200" fontAlgn="base">
              <a:buFont typeface="+mj-lt"/>
              <a:buAutoNum type="arabicPeriod"/>
            </a:pPr>
            <a:endParaRPr lang="en-US" dirty="0"/>
          </a:p>
          <a:p>
            <a:endParaRPr lang="en-US" dirty="0"/>
          </a:p>
        </p:txBody>
      </p:sp>
    </p:spTree>
    <p:extLst>
      <p:ext uri="{BB962C8B-B14F-4D97-AF65-F5344CB8AC3E}">
        <p14:creationId xmlns:p14="http://schemas.microsoft.com/office/powerpoint/2010/main" val="285390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Rounding</a:t>
            </a:r>
            <a:r>
              <a:rPr lang="en-US" b="1" dirty="0"/>
              <a:t> </a:t>
            </a:r>
            <a:endParaRPr lang="en-US" dirty="0"/>
          </a:p>
        </p:txBody>
      </p:sp>
      <p:sp>
        <p:nvSpPr>
          <p:cNvPr id="3" name="Content Placeholder 2"/>
          <p:cNvSpPr>
            <a:spLocks noGrp="1"/>
          </p:cNvSpPr>
          <p:nvPr>
            <p:ph idx="1"/>
          </p:nvPr>
        </p:nvSpPr>
        <p:spPr/>
        <p:txBody>
          <a:bodyPr/>
          <a:lstStyle/>
          <a:p>
            <a:r>
              <a:rPr lang="en-US" dirty="0"/>
              <a:t>Calculators will often present answers to calculations with many more figures than the significant ones. As a result many of the figures shown are meaningless, and the answer, before it is presented, needs to be rounded. </a:t>
            </a:r>
          </a:p>
          <a:p>
            <a:endParaRPr lang="en-US" dirty="0"/>
          </a:p>
        </p:txBody>
      </p:sp>
    </p:spTree>
    <p:extLst>
      <p:ext uri="{BB962C8B-B14F-4D97-AF65-F5344CB8AC3E}">
        <p14:creationId xmlns:p14="http://schemas.microsoft.com/office/powerpoint/2010/main" val="21248183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Rounding</a:t>
            </a:r>
            <a:r>
              <a:rPr lang="en-US" b="1" dirty="0"/>
              <a:t>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800" dirty="0"/>
              <a:t>In a multi-step calculation it is possible to leave the rounding until the end i.e., leave all numbers on the calculator in the intermediate steps, or round to the correct number of figures in each step, or round to an extra figure in each intermediate step and then round to the correct number of significant figures at the end of the calculation.</a:t>
            </a:r>
          </a:p>
          <a:p>
            <a:pPr marL="457200" indent="-457200">
              <a:buFont typeface="+mj-lt"/>
              <a:buAutoNum type="arabicPeriod"/>
            </a:pPr>
            <a:r>
              <a:rPr lang="en-US" sz="2800" dirty="0"/>
              <a:t> In most cases in the AP chemistry course you will leave numbers on the calculator and round at the end. </a:t>
            </a:r>
          </a:p>
          <a:p>
            <a:endParaRPr lang="en-US" dirty="0"/>
          </a:p>
        </p:txBody>
      </p:sp>
    </p:spTree>
    <p:extLst>
      <p:ext uri="{BB962C8B-B14F-4D97-AF65-F5344CB8AC3E}">
        <p14:creationId xmlns:p14="http://schemas.microsoft.com/office/powerpoint/2010/main" val="27522582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Rounding</a:t>
            </a:r>
            <a:r>
              <a:rPr lang="en-US" b="1" dirty="0"/>
              <a:t> </a:t>
            </a:r>
            <a:endParaRPr lang="en-US" dirty="0"/>
          </a:p>
        </p:txBody>
      </p:sp>
      <p:sp>
        <p:nvSpPr>
          <p:cNvPr id="3" name="Content Placeholder 2"/>
          <p:cNvSpPr>
            <a:spLocks noGrp="1"/>
          </p:cNvSpPr>
          <p:nvPr>
            <p:ph idx="1"/>
          </p:nvPr>
        </p:nvSpPr>
        <p:spPr/>
        <p:txBody>
          <a:bodyPr/>
          <a:lstStyle/>
          <a:p>
            <a:r>
              <a:rPr lang="en-US" sz="2800" dirty="0"/>
              <a:t>Whichever method is being employed, use the simple rule that if the digit directly to the right of the final significant figure is less that 5 then the preceding digit stays the same, if it is equal to or greater than 5 then the preceding digit should be increased by one. </a:t>
            </a:r>
          </a:p>
          <a:p>
            <a:endParaRPr lang="en-US" dirty="0"/>
          </a:p>
        </p:txBody>
      </p:sp>
    </p:spTree>
    <p:extLst>
      <p:ext uri="{BB962C8B-B14F-4D97-AF65-F5344CB8AC3E}">
        <p14:creationId xmlns:p14="http://schemas.microsoft.com/office/powerpoint/2010/main" val="15997713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Task 0Biv </a:t>
            </a:r>
            <a:endParaRPr lang="en-US" dirty="0"/>
          </a:p>
        </p:txBody>
      </p:sp>
      <p:sp>
        <p:nvSpPr>
          <p:cNvPr id="3" name="Content Placeholder 2"/>
          <p:cNvSpPr>
            <a:spLocks noGrp="1"/>
          </p:cNvSpPr>
          <p:nvPr>
            <p:ph idx="1"/>
          </p:nvPr>
        </p:nvSpPr>
        <p:spPr/>
        <p:txBody>
          <a:bodyPr/>
          <a:lstStyle/>
          <a:p>
            <a:pPr marL="457200" lvl="0" indent="-457200" fontAlgn="base">
              <a:buFont typeface="+mj-lt"/>
              <a:buAutoNum type="arabicPeriod"/>
            </a:pPr>
            <a:r>
              <a:rPr lang="en-US" b="1" i="1" dirty="0"/>
              <a:t>Determine the number of significant figures in the following numbers. </a:t>
            </a:r>
            <a:endParaRPr lang="en-US" b="1" i="1" dirty="0" smtClean="0"/>
          </a:p>
          <a:p>
            <a:pPr marL="731520" lvl="1" indent="-457200" fontAlgn="base">
              <a:buFont typeface="+mj-lt"/>
              <a:buAutoNum type="alphaLcParenR"/>
            </a:pPr>
            <a:r>
              <a:rPr lang="en-US" sz="3600" b="1" i="1" dirty="0"/>
              <a:t>250.7 </a:t>
            </a:r>
            <a:endParaRPr lang="en-US" sz="3600" dirty="0"/>
          </a:p>
          <a:p>
            <a:pPr marL="731520" lvl="1" indent="-457200" fontAlgn="base">
              <a:buFont typeface="+mj-lt"/>
              <a:buAutoNum type="alphaLcParenR"/>
            </a:pPr>
            <a:r>
              <a:rPr lang="en-US" sz="3600" b="1" i="1" dirty="0"/>
              <a:t>0.00077 </a:t>
            </a:r>
            <a:endParaRPr lang="en-US" sz="3600" dirty="0"/>
          </a:p>
          <a:p>
            <a:pPr marL="731520" lvl="1" indent="-457200" fontAlgn="base">
              <a:buFont typeface="+mj-lt"/>
              <a:buAutoNum type="alphaLcParenR"/>
            </a:pPr>
            <a:r>
              <a:rPr lang="en-US" sz="3600" b="1" i="1" dirty="0"/>
              <a:t>1024 </a:t>
            </a:r>
            <a:endParaRPr lang="en-US" sz="3600" dirty="0"/>
          </a:p>
          <a:p>
            <a:pPr marL="731520" lvl="1" indent="-457200" fontAlgn="base">
              <a:buFont typeface="+mj-lt"/>
              <a:buAutoNum type="alphaLcParenR"/>
            </a:pPr>
            <a:r>
              <a:rPr lang="en-US" sz="3600" b="1" i="1" dirty="0"/>
              <a:t>4.7 x 10</a:t>
            </a:r>
            <a:r>
              <a:rPr lang="en-US" sz="3600" b="1" i="1" baseline="30000" dirty="0"/>
              <a:t>-5</a:t>
            </a:r>
            <a:r>
              <a:rPr lang="en-US" sz="3600" b="1" i="1" dirty="0"/>
              <a:t>  	</a:t>
            </a:r>
            <a:endParaRPr lang="en-US" sz="3600" dirty="0"/>
          </a:p>
          <a:p>
            <a:pPr marL="731520" lvl="1" indent="-457200" fontAlgn="base">
              <a:buFont typeface="+mj-lt"/>
              <a:buAutoNum type="alphaLcParenR"/>
            </a:pPr>
            <a:r>
              <a:rPr lang="en-US" sz="3600" b="1" i="1" dirty="0"/>
              <a:t>34000000  	</a:t>
            </a:r>
            <a:endParaRPr lang="en-US" sz="3600" dirty="0"/>
          </a:p>
          <a:p>
            <a:pPr marL="731520" lvl="1" indent="-457200" fontAlgn="base">
              <a:buFont typeface="+mj-lt"/>
              <a:buAutoNum type="alphaLcParenR"/>
            </a:pPr>
            <a:r>
              <a:rPr lang="en-US" sz="3600" b="1" i="1" dirty="0"/>
              <a:t>1003. </a:t>
            </a:r>
            <a:endParaRPr lang="en-US" sz="3600" dirty="0"/>
          </a:p>
          <a:p>
            <a:pPr marL="457200" lvl="0" indent="-457200" fontAlgn="base">
              <a:buFont typeface="+mj-lt"/>
              <a:buAutoNum type="arabicPeriod"/>
            </a:pPr>
            <a:endParaRPr lang="en-US" dirty="0"/>
          </a:p>
        </p:txBody>
      </p:sp>
    </p:spTree>
    <p:extLst>
      <p:ext uri="{BB962C8B-B14F-4D97-AF65-F5344CB8AC3E}">
        <p14:creationId xmlns:p14="http://schemas.microsoft.com/office/powerpoint/2010/main" val="4737031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Task 0Biv </a:t>
            </a:r>
            <a:endParaRPr lang="en-US" dirty="0"/>
          </a:p>
        </p:txBody>
      </p:sp>
      <p:sp>
        <p:nvSpPr>
          <p:cNvPr id="3" name="Content Placeholder 2"/>
          <p:cNvSpPr>
            <a:spLocks noGrp="1"/>
          </p:cNvSpPr>
          <p:nvPr>
            <p:ph idx="1"/>
          </p:nvPr>
        </p:nvSpPr>
        <p:spPr/>
        <p:txBody>
          <a:bodyPr/>
          <a:lstStyle/>
          <a:p>
            <a:pPr marL="457200" lvl="0" indent="-457200" fontAlgn="base">
              <a:buFont typeface="+mj-lt"/>
              <a:buAutoNum type="arabicPeriod" startAt="2"/>
            </a:pPr>
            <a:r>
              <a:rPr lang="en-US" b="1" i="1" dirty="0"/>
              <a:t>Use a calculator to carry out the following calculations and record the answer to the  correct number of significant figures. </a:t>
            </a:r>
            <a:endParaRPr lang="en-US" dirty="0"/>
          </a:p>
          <a:p>
            <a:pPr marL="731520" lvl="1" indent="-457200" fontAlgn="base">
              <a:buFont typeface="+mj-lt"/>
              <a:buAutoNum type="alphaLcParenR"/>
            </a:pPr>
            <a:r>
              <a:rPr lang="en-US" sz="3200" b="1" i="1" dirty="0"/>
              <a:t>(34.5) (23.46) </a:t>
            </a:r>
            <a:endParaRPr lang="en-US" sz="3200" dirty="0"/>
          </a:p>
          <a:p>
            <a:pPr marL="731520" lvl="1" indent="-457200" fontAlgn="base">
              <a:buFont typeface="+mj-lt"/>
              <a:buAutoNum type="alphaLcParenR"/>
            </a:pPr>
            <a:r>
              <a:rPr lang="en-US" sz="3200" b="1" i="1" dirty="0"/>
              <a:t>123 / 3 </a:t>
            </a:r>
            <a:endParaRPr lang="en-US" sz="3200" dirty="0"/>
          </a:p>
          <a:p>
            <a:pPr marL="731520" lvl="1" indent="-457200" fontAlgn="base">
              <a:buFont typeface="+mj-lt"/>
              <a:buAutoNum type="alphaLcParenR"/>
            </a:pPr>
            <a:r>
              <a:rPr lang="en-US" sz="3200" b="1" i="1" dirty="0"/>
              <a:t>(2.61 x 10</a:t>
            </a:r>
            <a:r>
              <a:rPr lang="en-US" sz="3200" b="1" i="1" baseline="30000" dirty="0"/>
              <a:t>-1</a:t>
            </a:r>
            <a:r>
              <a:rPr lang="en-US" sz="3200" b="1" i="1" dirty="0"/>
              <a:t>) (356) </a:t>
            </a:r>
            <a:endParaRPr lang="en-US" sz="3200" dirty="0"/>
          </a:p>
          <a:p>
            <a:pPr marL="731520" lvl="1" indent="-457200" fontAlgn="base">
              <a:buFont typeface="+mj-lt"/>
              <a:buAutoNum type="alphaLcParenR"/>
            </a:pPr>
            <a:r>
              <a:rPr lang="en-US" sz="3200" b="1" i="1" dirty="0"/>
              <a:t>21.78 + 45.86 </a:t>
            </a:r>
            <a:endParaRPr lang="en-US" sz="3200" dirty="0"/>
          </a:p>
          <a:p>
            <a:pPr marL="731520" lvl="1" indent="-457200" fontAlgn="base">
              <a:buFont typeface="+mj-lt"/>
              <a:buAutoNum type="alphaLcParenR"/>
            </a:pPr>
            <a:r>
              <a:rPr lang="en-US" sz="3200" b="1" i="1" dirty="0"/>
              <a:t>23.888897 - 11.2 </a:t>
            </a:r>
            <a:endParaRPr lang="en-US" sz="3200" dirty="0"/>
          </a:p>
          <a:p>
            <a:pPr marL="731520" lvl="1" indent="-457200" fontAlgn="base">
              <a:buFont typeface="+mj-lt"/>
              <a:buAutoNum type="alphaLcParenR"/>
            </a:pPr>
            <a:r>
              <a:rPr lang="en-US" sz="3200" b="1" i="1" dirty="0"/>
              <a:t>6 - 3.0 </a:t>
            </a:r>
            <a:endParaRPr lang="en-US" sz="3200" dirty="0"/>
          </a:p>
          <a:p>
            <a:pPr marL="457200" lvl="0" indent="-457200" fontAlgn="base">
              <a:buFont typeface="+mj-lt"/>
              <a:buAutoNum type="arabicPeriod" startAt="2"/>
            </a:pPr>
            <a:endParaRPr lang="en-US" dirty="0"/>
          </a:p>
        </p:txBody>
      </p:sp>
    </p:spTree>
    <p:extLst>
      <p:ext uri="{BB962C8B-B14F-4D97-AF65-F5344CB8AC3E}">
        <p14:creationId xmlns:p14="http://schemas.microsoft.com/office/powerpoint/2010/main" val="25723109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Accuracy and precision</a:t>
            </a:r>
            <a:r>
              <a:rPr lang="en-US" b="1" i="1" dirty="0"/>
              <a:t>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3200" b="1" u="sng" dirty="0"/>
              <a:t>Accuracy</a:t>
            </a:r>
            <a:r>
              <a:rPr lang="en-US" sz="3200" dirty="0"/>
              <a:t> relates to how close the measured value is to the actual value of the quantity. </a:t>
            </a:r>
            <a:endParaRPr lang="en-US" sz="3200" dirty="0" smtClean="0"/>
          </a:p>
          <a:p>
            <a:pPr marL="514350" indent="-514350">
              <a:buFont typeface="+mj-lt"/>
              <a:buAutoNum type="arabicPeriod"/>
            </a:pPr>
            <a:r>
              <a:rPr lang="en-US" sz="3200" b="1" u="sng" dirty="0" smtClean="0"/>
              <a:t>Precision</a:t>
            </a:r>
            <a:r>
              <a:rPr lang="en-US" sz="3200" dirty="0" smtClean="0"/>
              <a:t> </a:t>
            </a:r>
            <a:r>
              <a:rPr lang="en-US" sz="3200" dirty="0"/>
              <a:t>refers to how close two or more measurements of the same quantity are to one another.   </a:t>
            </a:r>
          </a:p>
          <a:p>
            <a:endParaRPr lang="en-US" dirty="0"/>
          </a:p>
        </p:txBody>
      </p:sp>
    </p:spTree>
    <p:extLst>
      <p:ext uri="{BB962C8B-B14F-4D97-AF65-F5344CB8AC3E}">
        <p14:creationId xmlns:p14="http://schemas.microsoft.com/office/powerpoint/2010/main" val="41438056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Task 0Bv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 </a:t>
            </a:r>
            <a:r>
              <a:rPr lang="en-US" b="1" i="1" dirty="0" smtClean="0"/>
              <a:t>1. Consider three sets of data that have been recorded after measuring a piece of wood that is exactly 6.000 m long. </a:t>
            </a:r>
          </a:p>
          <a:p>
            <a:endParaRPr lang="en-US" b="1" i="1" dirty="0"/>
          </a:p>
          <a:p>
            <a:endParaRPr lang="en-US" b="1" i="1" dirty="0" smtClean="0"/>
          </a:p>
          <a:p>
            <a:endParaRPr lang="en-US" b="1" i="1" dirty="0"/>
          </a:p>
          <a:p>
            <a:endParaRPr lang="en-US" b="1" i="1" dirty="0" smtClean="0"/>
          </a:p>
          <a:p>
            <a:endParaRPr lang="en-US" b="1" i="1" dirty="0"/>
          </a:p>
          <a:p>
            <a:pPr marL="457200" lvl="0" indent="-457200" fontAlgn="base">
              <a:buFont typeface="+mj-lt"/>
              <a:buAutoNum type="alphaLcParenR"/>
            </a:pPr>
            <a:r>
              <a:rPr lang="en-US" b="1" i="1" dirty="0"/>
              <a:t>Which set of data is the most accurate? </a:t>
            </a:r>
            <a:endParaRPr lang="en-US" dirty="0"/>
          </a:p>
          <a:p>
            <a:pPr marL="457200" lvl="0" indent="-457200" fontAlgn="base">
              <a:buFont typeface="+mj-lt"/>
              <a:buAutoNum type="alphaLcParenR"/>
            </a:pPr>
            <a:r>
              <a:rPr lang="en-US" b="1" i="1" dirty="0"/>
              <a:t>Which set of data is the most precise? </a:t>
            </a:r>
            <a:endParaRPr lang="en-US" dirty="0"/>
          </a:p>
          <a:p>
            <a:pPr marL="457200" indent="-457200">
              <a:buFont typeface="+mj-lt"/>
              <a:buAutoNum type="alphaLcParenR"/>
            </a:pP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26944221"/>
              </p:ext>
            </p:extLst>
          </p:nvPr>
        </p:nvGraphicFramePr>
        <p:xfrm>
          <a:off x="457199" y="3059084"/>
          <a:ext cx="8553796" cy="1539586"/>
        </p:xfrm>
        <a:graphic>
          <a:graphicData uri="http://schemas.openxmlformats.org/drawingml/2006/table">
            <a:tbl>
              <a:tblPr firstRow="1" firstCol="1" bandRow="1">
                <a:tableStyleId>{5C22544A-7EE6-4342-B048-85BDC9FD1C3A}</a:tableStyleId>
              </a:tblPr>
              <a:tblGrid>
                <a:gridCol w="2138932"/>
                <a:gridCol w="2137966"/>
                <a:gridCol w="2137966"/>
                <a:gridCol w="2138932"/>
              </a:tblGrid>
              <a:tr h="384024">
                <a:tc>
                  <a:txBody>
                    <a:bodyPr/>
                    <a:lstStyle/>
                    <a:p>
                      <a:pPr marL="33020" marR="0" indent="0" algn="ctr">
                        <a:lnSpc>
                          <a:spcPct val="107000"/>
                        </a:lnSpc>
                        <a:spcBef>
                          <a:spcPts val="0"/>
                        </a:spcBef>
                        <a:spcAft>
                          <a:spcPts val="0"/>
                        </a:spcAft>
                      </a:pPr>
                      <a:r>
                        <a:rPr lang="en-US" sz="2000" dirty="0">
                          <a:effectLst/>
                        </a:rPr>
                        <a:t> </a:t>
                      </a:r>
                      <a:endParaRPr lang="en-US" sz="2000" dirty="0">
                        <a:solidFill>
                          <a:srgbClr val="000000"/>
                        </a:solidFill>
                        <a:effectLst/>
                        <a:latin typeface="Arial" panose="020B0604020202020204" pitchFamily="34" charset="0"/>
                        <a:ea typeface="Arial" panose="020B0604020202020204" pitchFamily="34" charset="0"/>
                      </a:endParaRPr>
                    </a:p>
                  </a:txBody>
                  <a:tcPr marL="73025" marR="73025" marT="0" marB="0" anchor="ctr"/>
                </a:tc>
                <a:tc>
                  <a:txBody>
                    <a:bodyPr/>
                    <a:lstStyle/>
                    <a:p>
                      <a:pPr marL="0" marR="3810" indent="0" algn="ctr">
                        <a:lnSpc>
                          <a:spcPct val="107000"/>
                        </a:lnSpc>
                        <a:spcBef>
                          <a:spcPts val="0"/>
                        </a:spcBef>
                        <a:spcAft>
                          <a:spcPts val="0"/>
                        </a:spcAft>
                      </a:pPr>
                      <a:r>
                        <a:rPr lang="en-US" sz="2000">
                          <a:effectLst/>
                        </a:rPr>
                        <a:t>SET X </a:t>
                      </a:r>
                      <a:endParaRPr lang="en-US" sz="2000">
                        <a:solidFill>
                          <a:srgbClr val="000000"/>
                        </a:solidFill>
                        <a:effectLst/>
                        <a:latin typeface="Arial" panose="020B0604020202020204" pitchFamily="34" charset="0"/>
                        <a:ea typeface="Arial" panose="020B0604020202020204" pitchFamily="34" charset="0"/>
                      </a:endParaRPr>
                    </a:p>
                  </a:txBody>
                  <a:tcPr marL="73025" marR="73025" marT="0" marB="0" anchor="ctr"/>
                </a:tc>
                <a:tc>
                  <a:txBody>
                    <a:bodyPr/>
                    <a:lstStyle/>
                    <a:p>
                      <a:pPr marL="0" marR="3810" indent="0" algn="ctr">
                        <a:lnSpc>
                          <a:spcPct val="107000"/>
                        </a:lnSpc>
                        <a:spcBef>
                          <a:spcPts val="0"/>
                        </a:spcBef>
                        <a:spcAft>
                          <a:spcPts val="0"/>
                        </a:spcAft>
                      </a:pPr>
                      <a:r>
                        <a:rPr lang="en-US" sz="2000">
                          <a:effectLst/>
                        </a:rPr>
                        <a:t>SET Y </a:t>
                      </a:r>
                      <a:endParaRPr lang="en-US" sz="2000">
                        <a:solidFill>
                          <a:srgbClr val="000000"/>
                        </a:solidFill>
                        <a:effectLst/>
                        <a:latin typeface="Arial" panose="020B0604020202020204" pitchFamily="34" charset="0"/>
                        <a:ea typeface="Arial" panose="020B0604020202020204" pitchFamily="34" charset="0"/>
                      </a:endParaRPr>
                    </a:p>
                  </a:txBody>
                  <a:tcPr marL="73025" marR="73025" marT="0" marB="0" anchor="ctr"/>
                </a:tc>
                <a:tc>
                  <a:txBody>
                    <a:bodyPr/>
                    <a:lstStyle/>
                    <a:p>
                      <a:pPr marL="1905" marR="0" indent="0" algn="ctr">
                        <a:lnSpc>
                          <a:spcPct val="107000"/>
                        </a:lnSpc>
                        <a:spcBef>
                          <a:spcPts val="0"/>
                        </a:spcBef>
                        <a:spcAft>
                          <a:spcPts val="0"/>
                        </a:spcAft>
                      </a:pPr>
                      <a:r>
                        <a:rPr lang="en-US" sz="2000">
                          <a:effectLst/>
                        </a:rPr>
                        <a:t>SET Z </a:t>
                      </a:r>
                      <a:endParaRPr lang="en-US" sz="2000">
                        <a:solidFill>
                          <a:srgbClr val="000000"/>
                        </a:solidFill>
                        <a:effectLst/>
                        <a:latin typeface="Arial" panose="020B0604020202020204" pitchFamily="34" charset="0"/>
                        <a:ea typeface="Arial" panose="020B0604020202020204" pitchFamily="34" charset="0"/>
                      </a:endParaRPr>
                    </a:p>
                  </a:txBody>
                  <a:tcPr marL="73025" marR="73025" marT="0" marB="0" anchor="ctr"/>
                </a:tc>
              </a:tr>
              <a:tr h="385769">
                <a:tc>
                  <a:txBody>
                    <a:bodyPr/>
                    <a:lstStyle/>
                    <a:p>
                      <a:pPr marL="33020" marR="0" indent="0" algn="ctr">
                        <a:lnSpc>
                          <a:spcPct val="107000"/>
                        </a:lnSpc>
                        <a:spcBef>
                          <a:spcPts val="0"/>
                        </a:spcBef>
                        <a:spcAft>
                          <a:spcPts val="0"/>
                        </a:spcAft>
                      </a:pPr>
                      <a:r>
                        <a:rPr lang="en-US" sz="2000">
                          <a:effectLst/>
                        </a:rPr>
                        <a:t> </a:t>
                      </a:r>
                      <a:endParaRPr lang="en-US" sz="2000">
                        <a:solidFill>
                          <a:srgbClr val="000000"/>
                        </a:solidFill>
                        <a:effectLst/>
                        <a:latin typeface="Arial" panose="020B0604020202020204" pitchFamily="34" charset="0"/>
                        <a:ea typeface="Arial" panose="020B0604020202020204" pitchFamily="34" charset="0"/>
                      </a:endParaRPr>
                    </a:p>
                  </a:txBody>
                  <a:tcPr marL="73025" marR="73025" marT="0" marB="0" anchor="ctr"/>
                </a:tc>
                <a:tc>
                  <a:txBody>
                    <a:bodyPr/>
                    <a:lstStyle/>
                    <a:p>
                      <a:pPr marL="0" marR="4445" indent="0" algn="ctr">
                        <a:lnSpc>
                          <a:spcPct val="107000"/>
                        </a:lnSpc>
                        <a:spcBef>
                          <a:spcPts val="0"/>
                        </a:spcBef>
                        <a:spcAft>
                          <a:spcPts val="0"/>
                        </a:spcAft>
                      </a:pPr>
                      <a:r>
                        <a:rPr lang="en-US" sz="2000" dirty="0">
                          <a:effectLst/>
                        </a:rPr>
                        <a:t>5.864 m </a:t>
                      </a:r>
                      <a:endParaRPr lang="en-US" sz="2000" dirty="0">
                        <a:solidFill>
                          <a:srgbClr val="000000"/>
                        </a:solidFill>
                        <a:effectLst/>
                        <a:latin typeface="Arial" panose="020B0604020202020204" pitchFamily="34" charset="0"/>
                        <a:ea typeface="Arial" panose="020B0604020202020204" pitchFamily="34" charset="0"/>
                      </a:endParaRPr>
                    </a:p>
                  </a:txBody>
                  <a:tcPr marL="73025" marR="73025" marT="0" marB="0" anchor="ctr"/>
                </a:tc>
                <a:tc>
                  <a:txBody>
                    <a:bodyPr/>
                    <a:lstStyle/>
                    <a:p>
                      <a:pPr marL="0" marR="4445" indent="0" algn="ctr">
                        <a:lnSpc>
                          <a:spcPct val="107000"/>
                        </a:lnSpc>
                        <a:spcBef>
                          <a:spcPts val="0"/>
                        </a:spcBef>
                        <a:spcAft>
                          <a:spcPts val="0"/>
                        </a:spcAft>
                      </a:pPr>
                      <a:r>
                        <a:rPr lang="en-US" sz="2000">
                          <a:effectLst/>
                        </a:rPr>
                        <a:t>6.002 m </a:t>
                      </a:r>
                      <a:endParaRPr lang="en-US" sz="2000">
                        <a:solidFill>
                          <a:srgbClr val="000000"/>
                        </a:solidFill>
                        <a:effectLst/>
                        <a:latin typeface="Arial" panose="020B0604020202020204" pitchFamily="34" charset="0"/>
                        <a:ea typeface="Arial" panose="020B0604020202020204" pitchFamily="34" charset="0"/>
                      </a:endParaRPr>
                    </a:p>
                  </a:txBody>
                  <a:tcPr marL="73025" marR="73025" marT="0" marB="0" anchor="ctr"/>
                </a:tc>
                <a:tc>
                  <a:txBody>
                    <a:bodyPr/>
                    <a:lstStyle/>
                    <a:p>
                      <a:pPr marL="1270" marR="0" indent="0" algn="ctr">
                        <a:lnSpc>
                          <a:spcPct val="107000"/>
                        </a:lnSpc>
                        <a:spcBef>
                          <a:spcPts val="0"/>
                        </a:spcBef>
                        <a:spcAft>
                          <a:spcPts val="0"/>
                        </a:spcAft>
                      </a:pPr>
                      <a:r>
                        <a:rPr lang="en-US" sz="2000">
                          <a:effectLst/>
                        </a:rPr>
                        <a:t>5.872 m </a:t>
                      </a:r>
                      <a:endParaRPr lang="en-US" sz="2000">
                        <a:solidFill>
                          <a:srgbClr val="000000"/>
                        </a:solidFill>
                        <a:effectLst/>
                        <a:latin typeface="Arial" panose="020B0604020202020204" pitchFamily="34" charset="0"/>
                        <a:ea typeface="Arial" panose="020B0604020202020204" pitchFamily="34" charset="0"/>
                      </a:endParaRPr>
                    </a:p>
                  </a:txBody>
                  <a:tcPr marL="73025" marR="73025" marT="0" marB="0" anchor="ctr"/>
                </a:tc>
              </a:tr>
              <a:tr h="385769">
                <a:tc>
                  <a:txBody>
                    <a:bodyPr/>
                    <a:lstStyle/>
                    <a:p>
                      <a:pPr marL="33020" marR="0" indent="0" algn="ctr">
                        <a:lnSpc>
                          <a:spcPct val="107000"/>
                        </a:lnSpc>
                        <a:spcBef>
                          <a:spcPts val="0"/>
                        </a:spcBef>
                        <a:spcAft>
                          <a:spcPts val="0"/>
                        </a:spcAft>
                      </a:pPr>
                      <a:r>
                        <a:rPr lang="en-US" sz="2000">
                          <a:effectLst/>
                        </a:rPr>
                        <a:t> </a:t>
                      </a:r>
                      <a:endParaRPr lang="en-US" sz="2000">
                        <a:solidFill>
                          <a:srgbClr val="000000"/>
                        </a:solidFill>
                        <a:effectLst/>
                        <a:latin typeface="Arial" panose="020B0604020202020204" pitchFamily="34" charset="0"/>
                        <a:ea typeface="Arial" panose="020B0604020202020204" pitchFamily="34" charset="0"/>
                      </a:endParaRPr>
                    </a:p>
                  </a:txBody>
                  <a:tcPr marL="73025" marR="73025" marT="0" marB="0" anchor="ctr"/>
                </a:tc>
                <a:tc>
                  <a:txBody>
                    <a:bodyPr/>
                    <a:lstStyle/>
                    <a:p>
                      <a:pPr marL="0" marR="4445" indent="0" algn="ctr">
                        <a:lnSpc>
                          <a:spcPct val="107000"/>
                        </a:lnSpc>
                        <a:spcBef>
                          <a:spcPts val="0"/>
                        </a:spcBef>
                        <a:spcAft>
                          <a:spcPts val="0"/>
                        </a:spcAft>
                      </a:pPr>
                      <a:r>
                        <a:rPr lang="en-US" sz="2000" dirty="0">
                          <a:effectLst/>
                        </a:rPr>
                        <a:t>5.878 m </a:t>
                      </a:r>
                      <a:endParaRPr lang="en-US" sz="2000" dirty="0">
                        <a:solidFill>
                          <a:srgbClr val="000000"/>
                        </a:solidFill>
                        <a:effectLst/>
                        <a:latin typeface="Arial" panose="020B0604020202020204" pitchFamily="34" charset="0"/>
                        <a:ea typeface="Arial" panose="020B0604020202020204" pitchFamily="34" charset="0"/>
                      </a:endParaRPr>
                    </a:p>
                  </a:txBody>
                  <a:tcPr marL="73025" marR="73025" marT="0" marB="0" anchor="ctr"/>
                </a:tc>
                <a:tc>
                  <a:txBody>
                    <a:bodyPr/>
                    <a:lstStyle/>
                    <a:p>
                      <a:pPr marL="0" marR="4445" indent="0" algn="ctr">
                        <a:lnSpc>
                          <a:spcPct val="107000"/>
                        </a:lnSpc>
                        <a:spcBef>
                          <a:spcPts val="0"/>
                        </a:spcBef>
                        <a:spcAft>
                          <a:spcPts val="0"/>
                        </a:spcAft>
                      </a:pPr>
                      <a:r>
                        <a:rPr lang="en-US" sz="2000" dirty="0">
                          <a:effectLst/>
                        </a:rPr>
                        <a:t>6.004 m </a:t>
                      </a:r>
                      <a:endParaRPr lang="en-US" sz="2000" dirty="0">
                        <a:solidFill>
                          <a:srgbClr val="000000"/>
                        </a:solidFill>
                        <a:effectLst/>
                        <a:latin typeface="Arial" panose="020B0604020202020204" pitchFamily="34" charset="0"/>
                        <a:ea typeface="Arial" panose="020B0604020202020204" pitchFamily="34" charset="0"/>
                      </a:endParaRPr>
                    </a:p>
                  </a:txBody>
                  <a:tcPr marL="73025" marR="73025" marT="0" marB="0" anchor="ctr"/>
                </a:tc>
                <a:tc>
                  <a:txBody>
                    <a:bodyPr/>
                    <a:lstStyle/>
                    <a:p>
                      <a:pPr marL="1270" marR="0" indent="0" algn="ctr">
                        <a:lnSpc>
                          <a:spcPct val="107000"/>
                        </a:lnSpc>
                        <a:spcBef>
                          <a:spcPts val="0"/>
                        </a:spcBef>
                        <a:spcAft>
                          <a:spcPts val="0"/>
                        </a:spcAft>
                      </a:pPr>
                      <a:r>
                        <a:rPr lang="en-US" sz="2000">
                          <a:effectLst/>
                        </a:rPr>
                        <a:t>5.868 m </a:t>
                      </a:r>
                      <a:endParaRPr lang="en-US" sz="2000">
                        <a:solidFill>
                          <a:srgbClr val="000000"/>
                        </a:solidFill>
                        <a:effectLst/>
                        <a:latin typeface="Arial" panose="020B0604020202020204" pitchFamily="34" charset="0"/>
                        <a:ea typeface="Arial" panose="020B0604020202020204" pitchFamily="34" charset="0"/>
                      </a:endParaRPr>
                    </a:p>
                  </a:txBody>
                  <a:tcPr marL="73025" marR="73025" marT="0" marB="0" anchor="ctr"/>
                </a:tc>
              </a:tr>
              <a:tr h="384024">
                <a:tc>
                  <a:txBody>
                    <a:bodyPr/>
                    <a:lstStyle/>
                    <a:p>
                      <a:pPr marL="0" marR="2540" indent="0" algn="ctr">
                        <a:lnSpc>
                          <a:spcPct val="107000"/>
                        </a:lnSpc>
                        <a:spcBef>
                          <a:spcPts val="0"/>
                        </a:spcBef>
                        <a:spcAft>
                          <a:spcPts val="0"/>
                        </a:spcAft>
                      </a:pPr>
                      <a:r>
                        <a:rPr lang="en-US" sz="2000">
                          <a:effectLst/>
                        </a:rPr>
                        <a:t>Average Length </a:t>
                      </a:r>
                      <a:endParaRPr lang="en-US" sz="2000">
                        <a:solidFill>
                          <a:srgbClr val="000000"/>
                        </a:solidFill>
                        <a:effectLst/>
                        <a:latin typeface="Arial" panose="020B0604020202020204" pitchFamily="34" charset="0"/>
                        <a:ea typeface="Arial" panose="020B0604020202020204" pitchFamily="34" charset="0"/>
                      </a:endParaRPr>
                    </a:p>
                  </a:txBody>
                  <a:tcPr marL="73025" marR="73025" marT="0" marB="0" anchor="ctr"/>
                </a:tc>
                <a:tc>
                  <a:txBody>
                    <a:bodyPr/>
                    <a:lstStyle/>
                    <a:p>
                      <a:pPr marL="0" marR="4445" indent="0" algn="ctr">
                        <a:lnSpc>
                          <a:spcPct val="107000"/>
                        </a:lnSpc>
                        <a:spcBef>
                          <a:spcPts val="0"/>
                        </a:spcBef>
                        <a:spcAft>
                          <a:spcPts val="0"/>
                        </a:spcAft>
                      </a:pPr>
                      <a:r>
                        <a:rPr lang="en-US" sz="2000">
                          <a:effectLst/>
                        </a:rPr>
                        <a:t>5.871 m </a:t>
                      </a:r>
                      <a:endParaRPr lang="en-US" sz="2000">
                        <a:solidFill>
                          <a:srgbClr val="000000"/>
                        </a:solidFill>
                        <a:effectLst/>
                        <a:latin typeface="Arial" panose="020B0604020202020204" pitchFamily="34" charset="0"/>
                        <a:ea typeface="Arial" panose="020B0604020202020204" pitchFamily="34" charset="0"/>
                      </a:endParaRPr>
                    </a:p>
                  </a:txBody>
                  <a:tcPr marL="73025" marR="73025" marT="0" marB="0" anchor="ctr"/>
                </a:tc>
                <a:tc>
                  <a:txBody>
                    <a:bodyPr/>
                    <a:lstStyle/>
                    <a:p>
                      <a:pPr marL="0" marR="4445" indent="0" algn="ctr">
                        <a:lnSpc>
                          <a:spcPct val="107000"/>
                        </a:lnSpc>
                        <a:spcBef>
                          <a:spcPts val="0"/>
                        </a:spcBef>
                        <a:spcAft>
                          <a:spcPts val="0"/>
                        </a:spcAft>
                      </a:pPr>
                      <a:r>
                        <a:rPr lang="en-US" sz="2000" dirty="0">
                          <a:effectLst/>
                        </a:rPr>
                        <a:t>6.003 m </a:t>
                      </a:r>
                      <a:endParaRPr lang="en-US" sz="2000" dirty="0">
                        <a:solidFill>
                          <a:srgbClr val="000000"/>
                        </a:solidFill>
                        <a:effectLst/>
                        <a:latin typeface="Arial" panose="020B0604020202020204" pitchFamily="34" charset="0"/>
                        <a:ea typeface="Arial" panose="020B0604020202020204" pitchFamily="34" charset="0"/>
                      </a:endParaRPr>
                    </a:p>
                  </a:txBody>
                  <a:tcPr marL="73025" marR="73025" marT="0" marB="0" anchor="ctr"/>
                </a:tc>
                <a:tc>
                  <a:txBody>
                    <a:bodyPr/>
                    <a:lstStyle/>
                    <a:p>
                      <a:pPr marL="1270" marR="0" indent="0" algn="ctr">
                        <a:lnSpc>
                          <a:spcPct val="107000"/>
                        </a:lnSpc>
                        <a:spcBef>
                          <a:spcPts val="0"/>
                        </a:spcBef>
                        <a:spcAft>
                          <a:spcPts val="0"/>
                        </a:spcAft>
                      </a:pPr>
                      <a:r>
                        <a:rPr lang="en-US" sz="2000" dirty="0">
                          <a:effectLst/>
                        </a:rPr>
                        <a:t>5.870 m </a:t>
                      </a:r>
                      <a:endParaRPr lang="en-US" sz="2000" dirty="0">
                        <a:solidFill>
                          <a:srgbClr val="000000"/>
                        </a:solidFill>
                        <a:effectLst/>
                        <a:latin typeface="Arial" panose="020B0604020202020204" pitchFamily="34" charset="0"/>
                        <a:ea typeface="Arial" panose="020B0604020202020204" pitchFamily="34" charset="0"/>
                      </a:endParaRPr>
                    </a:p>
                  </a:txBody>
                  <a:tcPr marL="73025" marR="73025" marT="0" marB="0" anchor="ctr"/>
                </a:tc>
              </a:tr>
            </a:tbl>
          </a:graphicData>
        </a:graphic>
      </p:graphicFrame>
    </p:spTree>
    <p:extLst>
      <p:ext uri="{BB962C8B-B14F-4D97-AF65-F5344CB8AC3E}">
        <p14:creationId xmlns:p14="http://schemas.microsoft.com/office/powerpoint/2010/main" val="42731682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Percentage error</a:t>
            </a:r>
            <a:r>
              <a:rPr lang="en-US" b="1" i="1" dirty="0"/>
              <a:t> </a:t>
            </a:r>
            <a:endParaRPr lang="en-US" dirty="0"/>
          </a:p>
        </p:txBody>
      </p:sp>
      <p:sp>
        <p:nvSpPr>
          <p:cNvPr id="3" name="Content Placeholder 2"/>
          <p:cNvSpPr>
            <a:spLocks noGrp="1"/>
          </p:cNvSpPr>
          <p:nvPr>
            <p:ph idx="1"/>
          </p:nvPr>
        </p:nvSpPr>
        <p:spPr/>
        <p:txBody>
          <a:bodyPr>
            <a:normAutofit/>
          </a:bodyPr>
          <a:lstStyle/>
          <a:p>
            <a:r>
              <a:rPr lang="en-US" dirty="0"/>
              <a:t>The data that are derived in experiments will often differ from the accepted, published, actual value. When this occurs, a common way of expressing accuracy is </a:t>
            </a:r>
            <a:r>
              <a:rPr lang="en-US" i="1" dirty="0"/>
              <a:t>percentage error</a:t>
            </a:r>
            <a:r>
              <a:rPr lang="en-US" dirty="0"/>
              <a:t>. </a:t>
            </a:r>
            <a:endParaRPr lang="en-US" dirty="0" smtClean="0"/>
          </a:p>
          <a:p>
            <a:endParaRPr lang="en-US" dirty="0" smtClean="0"/>
          </a:p>
          <a:p>
            <a:r>
              <a:rPr lang="en-US" dirty="0" smtClean="0"/>
              <a:t>% ERROR = </a:t>
            </a:r>
            <a:r>
              <a:rPr lang="en-US" dirty="0"/>
              <a:t>(Actual Value - Calculated </a:t>
            </a:r>
            <a:r>
              <a:rPr lang="en-US" dirty="0" smtClean="0"/>
              <a:t>Value)   x 100</a:t>
            </a:r>
          </a:p>
          <a:p>
            <a:pPr marL="0" indent="0">
              <a:buNone/>
            </a:pPr>
            <a:endParaRPr lang="en-US" dirty="0" smtClean="0"/>
          </a:p>
          <a:p>
            <a:pPr marL="0" indent="0">
              <a:buNone/>
            </a:pPr>
            <a:r>
              <a:rPr lang="en-US" dirty="0" smtClean="0"/>
              <a:t>			Actual Value</a:t>
            </a:r>
          </a:p>
          <a:p>
            <a:pPr marL="0" indent="0">
              <a:buNone/>
            </a:pPr>
            <a:endParaRPr lang="en-US" dirty="0"/>
          </a:p>
          <a:p>
            <a:endParaRPr lang="en-US" b="1" i="1" dirty="0"/>
          </a:p>
          <a:p>
            <a:pPr marL="457200" indent="-457200">
              <a:buFont typeface="+mj-lt"/>
              <a:buAutoNum type="alphaLcParenR"/>
            </a:pPr>
            <a:endParaRPr lang="en-US" dirty="0" smtClean="0"/>
          </a:p>
          <a:p>
            <a:endParaRPr lang="en-US" dirty="0"/>
          </a:p>
        </p:txBody>
      </p:sp>
      <p:cxnSp>
        <p:nvCxnSpPr>
          <p:cNvPr id="9" name="Straight Connector 8"/>
          <p:cNvCxnSpPr/>
          <p:nvPr/>
        </p:nvCxnSpPr>
        <p:spPr>
          <a:xfrm>
            <a:off x="2560337" y="4222868"/>
            <a:ext cx="3807229" cy="16626"/>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866535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Task 0Bvi</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 ERROR = </a:t>
            </a:r>
            <a:r>
              <a:rPr lang="en-US" dirty="0"/>
              <a:t>(Actual Value - Calculated </a:t>
            </a:r>
            <a:r>
              <a:rPr lang="en-US" dirty="0" smtClean="0"/>
              <a:t>Value)   x 100</a:t>
            </a:r>
          </a:p>
          <a:p>
            <a:pPr marL="0" indent="0">
              <a:buNone/>
            </a:pPr>
            <a:endParaRPr lang="en-US" dirty="0" smtClean="0"/>
          </a:p>
          <a:p>
            <a:pPr marL="0" indent="0">
              <a:buNone/>
            </a:pPr>
            <a:r>
              <a:rPr lang="en-US" dirty="0" smtClean="0"/>
              <a:t>			Actual Value</a:t>
            </a:r>
          </a:p>
          <a:p>
            <a:pPr marL="0" indent="0">
              <a:buNone/>
            </a:pPr>
            <a:r>
              <a:rPr lang="en-US" dirty="0"/>
              <a:t>You are given a cube of pure copper. You measure the sides of the cube to find the volume and weigh it to find its mass. When you calculate the density using your measurements, you get 8.78 grams/cm</a:t>
            </a:r>
            <a:r>
              <a:rPr lang="en-US" baseline="30000" dirty="0"/>
              <a:t>3</a:t>
            </a:r>
            <a:r>
              <a:rPr lang="en-US" dirty="0"/>
              <a:t>. Copper’s accepted density is 8.96 g/cm</a:t>
            </a:r>
            <a:r>
              <a:rPr lang="en-US" baseline="30000" dirty="0"/>
              <a:t>3</a:t>
            </a:r>
            <a:r>
              <a:rPr lang="en-US" dirty="0"/>
              <a:t>. What is your percent error?</a:t>
            </a:r>
            <a:endParaRPr lang="en-US" dirty="0" smtClean="0"/>
          </a:p>
          <a:p>
            <a:pPr marL="0" indent="0">
              <a:buNone/>
            </a:pPr>
            <a:endParaRPr lang="en-US" dirty="0"/>
          </a:p>
          <a:p>
            <a:endParaRPr lang="en-US" b="1" i="1" dirty="0"/>
          </a:p>
          <a:p>
            <a:pPr marL="457200" indent="-457200">
              <a:buFont typeface="+mj-lt"/>
              <a:buAutoNum type="alphaLcParenR"/>
            </a:pPr>
            <a:endParaRPr lang="en-US" dirty="0" smtClean="0"/>
          </a:p>
          <a:p>
            <a:endParaRPr lang="en-US" dirty="0"/>
          </a:p>
        </p:txBody>
      </p:sp>
      <p:cxnSp>
        <p:nvCxnSpPr>
          <p:cNvPr id="9" name="Straight Connector 8"/>
          <p:cNvCxnSpPr/>
          <p:nvPr/>
        </p:nvCxnSpPr>
        <p:spPr>
          <a:xfrm>
            <a:off x="2793094" y="2693326"/>
            <a:ext cx="3807229" cy="16626"/>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52658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dirty="0"/>
              <a:t>Scientific notation </a:t>
            </a:r>
            <a:br>
              <a:rPr lang="en-US" b="1" dirty="0"/>
            </a:br>
            <a:endParaRPr lang="en-US" dirty="0"/>
          </a:p>
        </p:txBody>
      </p:sp>
      <p:sp>
        <p:nvSpPr>
          <p:cNvPr id="3" name="Content Placeholder 2"/>
          <p:cNvSpPr>
            <a:spLocks noGrp="1"/>
          </p:cNvSpPr>
          <p:nvPr>
            <p:ph idx="1"/>
          </p:nvPr>
        </p:nvSpPr>
        <p:spPr/>
        <p:txBody>
          <a:bodyPr>
            <a:normAutofit fontScale="92500"/>
          </a:bodyPr>
          <a:lstStyle/>
          <a:p>
            <a:r>
              <a:rPr lang="en-US" sz="3200" dirty="0"/>
              <a:t>Measurements and calculations in chemistry often require the use of very large or very small numbers. </a:t>
            </a:r>
            <a:endParaRPr lang="en-US" sz="3200" dirty="0" smtClean="0"/>
          </a:p>
          <a:p>
            <a:r>
              <a:rPr lang="en-US" sz="3200" dirty="0" smtClean="0"/>
              <a:t>In </a:t>
            </a:r>
            <a:r>
              <a:rPr lang="en-US" sz="3200" dirty="0"/>
              <a:t>order to make handling them easier, such numbers can be expressed using </a:t>
            </a:r>
            <a:r>
              <a:rPr lang="en-US" sz="3200" b="1" i="1" u="sng" dirty="0"/>
              <a:t>scientific notation</a:t>
            </a:r>
            <a:r>
              <a:rPr lang="en-US" sz="3200" b="1" u="sng" dirty="0"/>
              <a:t>. </a:t>
            </a:r>
            <a:endParaRPr lang="en-US" sz="3200" b="1" u="sng" dirty="0" smtClean="0"/>
          </a:p>
          <a:p>
            <a:r>
              <a:rPr lang="en-US" sz="3200" dirty="0" smtClean="0"/>
              <a:t>All </a:t>
            </a:r>
            <a:r>
              <a:rPr lang="en-US" sz="3200" dirty="0"/>
              <a:t>numbers expressed in this manner are represented by a number between 1 and 10 </a:t>
            </a:r>
            <a:r>
              <a:rPr lang="en-US" sz="3200" dirty="0" smtClean="0"/>
              <a:t>(the coefficient) which </a:t>
            </a:r>
            <a:r>
              <a:rPr lang="en-US" sz="3200" dirty="0"/>
              <a:t>is then multiplied by 10, raised to a particular </a:t>
            </a:r>
            <a:r>
              <a:rPr lang="en-US" sz="3200" dirty="0" smtClean="0"/>
              <a:t>power(the exponent). </a:t>
            </a:r>
            <a:endParaRPr lang="en-US" sz="3200" dirty="0"/>
          </a:p>
          <a:p>
            <a:endParaRPr lang="en-US" dirty="0"/>
          </a:p>
        </p:txBody>
      </p:sp>
    </p:spTree>
    <p:extLst>
      <p:ext uri="{BB962C8B-B14F-4D97-AF65-F5344CB8AC3E}">
        <p14:creationId xmlns:p14="http://schemas.microsoft.com/office/powerpoint/2010/main" val="2689645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553796" cy="4876800"/>
          </a:xfrm>
        </p:spPr>
        <p:txBody>
          <a:bodyPr>
            <a:normAutofit fontScale="77500" lnSpcReduction="20000"/>
          </a:bodyPr>
          <a:lstStyle/>
          <a:p>
            <a:r>
              <a:rPr lang="en-US" sz="3400" dirty="0"/>
              <a:t>The number of places the decimal point has moved determines the power of 10. If the decimal point has moved to the left then the power is </a:t>
            </a:r>
            <a:r>
              <a:rPr lang="en-US" sz="3400" b="1" u="sng" dirty="0"/>
              <a:t>positive</a:t>
            </a:r>
            <a:r>
              <a:rPr lang="en-US" sz="3400" dirty="0"/>
              <a:t>, if it has moved to the right then it is </a:t>
            </a:r>
            <a:r>
              <a:rPr lang="en-US" sz="3400" b="1" u="sng" dirty="0"/>
              <a:t>negative. </a:t>
            </a:r>
          </a:p>
          <a:p>
            <a:r>
              <a:rPr lang="en-US" sz="3400" dirty="0"/>
              <a:t>For example, the number 42000.0 is converted to scientific notation by using the number 4.2. In the process the decimal point has moved four places to the </a:t>
            </a:r>
            <a:r>
              <a:rPr lang="en-US" sz="3400" i="1" dirty="0"/>
              <a:t>left</a:t>
            </a:r>
            <a:r>
              <a:rPr lang="en-US" sz="3400" dirty="0"/>
              <a:t>, so the power of 10 used is +4. </a:t>
            </a:r>
          </a:p>
          <a:p>
            <a:pPr algn="ctr"/>
            <a:r>
              <a:rPr lang="en-US" sz="3400" b="1" u="sng" dirty="0"/>
              <a:t>42000.0 = 4.2 x 10</a:t>
            </a:r>
            <a:r>
              <a:rPr lang="en-US" sz="3400" b="1" u="sng" baseline="30000" dirty="0"/>
              <a:t>4 </a:t>
            </a:r>
            <a:endParaRPr lang="en-US" sz="3400" b="1" u="sng" baseline="30000" dirty="0" smtClean="0"/>
          </a:p>
          <a:p>
            <a:r>
              <a:rPr lang="en-US" sz="3400" dirty="0"/>
              <a:t>The number 0.00012 is converted to scientific notation by using the number 1.2. In the process the decimal point has moved four places to the </a:t>
            </a:r>
            <a:r>
              <a:rPr lang="en-US" sz="3400" i="1" dirty="0"/>
              <a:t>right</a:t>
            </a:r>
            <a:r>
              <a:rPr lang="en-US" sz="3400" dirty="0"/>
              <a:t>, so the power of 10 used is -4. </a:t>
            </a:r>
          </a:p>
          <a:p>
            <a:pPr algn="ctr"/>
            <a:r>
              <a:rPr lang="en-US" sz="3400" b="1" u="sng" dirty="0"/>
              <a:t>0.00012 = 1.2 x 10</a:t>
            </a:r>
            <a:r>
              <a:rPr lang="en-US" sz="3400" b="1" u="sng" baseline="30000" dirty="0"/>
              <a:t>-4 </a:t>
            </a:r>
            <a:endParaRPr lang="en-US" sz="3400" b="1" u="sng" dirty="0"/>
          </a:p>
          <a:p>
            <a:pPr algn="ctr"/>
            <a:endParaRPr lang="en-US" sz="3000" dirty="0"/>
          </a:p>
          <a:p>
            <a:endParaRPr lang="en-US" dirty="0"/>
          </a:p>
        </p:txBody>
      </p:sp>
    </p:spTree>
    <p:extLst>
      <p:ext uri="{BB962C8B-B14F-4D97-AF65-F5344CB8AC3E}">
        <p14:creationId xmlns:p14="http://schemas.microsoft.com/office/powerpoint/2010/main" val="391905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Task 0Bi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t> </a:t>
            </a:r>
            <a:endParaRPr lang="en-US" dirty="0"/>
          </a:p>
          <a:p>
            <a:r>
              <a:rPr lang="en-US" sz="3200" b="1" i="1" dirty="0" smtClean="0"/>
              <a:t>1. Convert </a:t>
            </a:r>
            <a:r>
              <a:rPr lang="en-US" sz="3200" b="1" i="1" dirty="0"/>
              <a:t>the following numbers to scientific notation. </a:t>
            </a:r>
            <a:endParaRPr lang="en-US" sz="3200" dirty="0"/>
          </a:p>
          <a:p>
            <a:r>
              <a:rPr lang="en-US" sz="3200" b="1" i="1" dirty="0"/>
              <a:t> </a:t>
            </a:r>
            <a:endParaRPr lang="en-US" sz="3200" dirty="0"/>
          </a:p>
          <a:p>
            <a:pPr lvl="1" fontAlgn="base"/>
            <a:r>
              <a:rPr lang="en-US" sz="3200" b="1" i="1" dirty="0"/>
              <a:t>24500 </a:t>
            </a:r>
            <a:endParaRPr lang="en-US" sz="3200" dirty="0"/>
          </a:p>
          <a:p>
            <a:pPr lvl="1" fontAlgn="base"/>
            <a:r>
              <a:rPr lang="en-US" sz="3200" b="1" i="1" dirty="0"/>
              <a:t>356 </a:t>
            </a:r>
            <a:endParaRPr lang="en-US" sz="3200" dirty="0"/>
          </a:p>
          <a:p>
            <a:pPr lvl="1" fontAlgn="base"/>
            <a:r>
              <a:rPr lang="en-US" sz="3200" b="1" i="1" dirty="0"/>
              <a:t>0.000985 </a:t>
            </a:r>
            <a:endParaRPr lang="en-US" sz="3200" dirty="0"/>
          </a:p>
          <a:p>
            <a:pPr lvl="1" fontAlgn="base"/>
            <a:r>
              <a:rPr lang="en-US" sz="3200" b="1" i="1" dirty="0"/>
              <a:t>0.222 </a:t>
            </a:r>
            <a:endParaRPr lang="en-US" sz="3200" dirty="0"/>
          </a:p>
          <a:p>
            <a:pPr lvl="1" fontAlgn="base"/>
            <a:r>
              <a:rPr lang="en-US" sz="3200" b="1" i="1" dirty="0"/>
              <a:t>12200 </a:t>
            </a:r>
            <a:endParaRPr lang="en-US" sz="3200" dirty="0"/>
          </a:p>
          <a:p>
            <a:endParaRPr lang="en-US" dirty="0"/>
          </a:p>
        </p:txBody>
      </p:sp>
    </p:spTree>
    <p:extLst>
      <p:ext uri="{BB962C8B-B14F-4D97-AF65-F5344CB8AC3E}">
        <p14:creationId xmlns:p14="http://schemas.microsoft.com/office/powerpoint/2010/main" val="3092316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a:t>Task 0Bi</a:t>
            </a:r>
            <a:endParaRPr lang="en-US"/>
          </a:p>
        </p:txBody>
      </p:sp>
      <p:sp>
        <p:nvSpPr>
          <p:cNvPr id="3" name="Content Placeholder 2"/>
          <p:cNvSpPr>
            <a:spLocks noGrp="1"/>
          </p:cNvSpPr>
          <p:nvPr>
            <p:ph idx="1"/>
          </p:nvPr>
        </p:nvSpPr>
        <p:spPr/>
        <p:txBody>
          <a:bodyPr/>
          <a:lstStyle/>
          <a:p>
            <a:r>
              <a:rPr lang="en-US" sz="2800" b="1" i="1" dirty="0"/>
              <a:t>2. Convert the following scientific notation numbers to non-scientific notation numbers. </a:t>
            </a:r>
            <a:endParaRPr lang="en-US" sz="2800" dirty="0"/>
          </a:p>
          <a:p>
            <a:endParaRPr lang="en-US" sz="2800" dirty="0"/>
          </a:p>
          <a:p>
            <a:pPr lvl="1" fontAlgn="base"/>
            <a:r>
              <a:rPr lang="en-US" sz="2800" b="1" i="1" dirty="0"/>
              <a:t>4.2 x 10</a:t>
            </a:r>
            <a:r>
              <a:rPr lang="en-US" sz="2800" b="1" i="1" baseline="30000" dirty="0"/>
              <a:t>3</a:t>
            </a:r>
            <a:r>
              <a:rPr lang="en-US" sz="2800" b="1" i="1" dirty="0"/>
              <a:t> </a:t>
            </a:r>
            <a:endParaRPr lang="en-US" sz="2800" dirty="0"/>
          </a:p>
          <a:p>
            <a:pPr lvl="1" fontAlgn="base"/>
            <a:r>
              <a:rPr lang="en-US" sz="2800" b="1" i="1" dirty="0"/>
              <a:t>2.15 x 10</a:t>
            </a:r>
            <a:r>
              <a:rPr lang="en-US" sz="2800" b="1" i="1" baseline="30000" dirty="0"/>
              <a:t>-4</a:t>
            </a:r>
            <a:r>
              <a:rPr lang="en-US" sz="2800" b="1" i="1" dirty="0"/>
              <a:t> </a:t>
            </a:r>
            <a:endParaRPr lang="en-US" sz="2800" dirty="0"/>
          </a:p>
          <a:p>
            <a:pPr lvl="1" fontAlgn="base"/>
            <a:r>
              <a:rPr lang="en-US" sz="2800" b="1" i="1" dirty="0"/>
              <a:t>3.14 x 10</a:t>
            </a:r>
            <a:r>
              <a:rPr lang="en-US" sz="2800" b="1" i="1" baseline="30000" dirty="0"/>
              <a:t>-6</a:t>
            </a:r>
            <a:r>
              <a:rPr lang="en-US" sz="2800" b="1" i="1" dirty="0"/>
              <a:t> </a:t>
            </a:r>
            <a:endParaRPr lang="en-US" sz="2800" dirty="0"/>
          </a:p>
          <a:p>
            <a:pPr lvl="1" fontAlgn="base"/>
            <a:r>
              <a:rPr lang="en-US" sz="2800" b="1" i="1" dirty="0"/>
              <a:t>9.22 x 10</a:t>
            </a:r>
            <a:r>
              <a:rPr lang="en-US" sz="2800" b="1" i="1" baseline="30000" dirty="0"/>
              <a:t>5</a:t>
            </a:r>
            <a:r>
              <a:rPr lang="en-US" sz="2800" b="1" i="1" dirty="0"/>
              <a:t> </a:t>
            </a:r>
            <a:endParaRPr lang="en-US" sz="2800" dirty="0"/>
          </a:p>
          <a:p>
            <a:pPr lvl="1" fontAlgn="base"/>
            <a:r>
              <a:rPr lang="en-US" sz="2800" b="1" i="1" dirty="0"/>
              <a:t>9.57 x 10</a:t>
            </a:r>
            <a:r>
              <a:rPr lang="en-US" sz="2800" b="1" i="1" baseline="30000" dirty="0"/>
              <a:t>2</a:t>
            </a:r>
            <a:r>
              <a:rPr lang="en-US" sz="2800" b="1" i="1" dirty="0"/>
              <a:t> </a:t>
            </a:r>
            <a:r>
              <a:rPr lang="en-US" sz="2800" b="1" dirty="0"/>
              <a:t> </a:t>
            </a:r>
            <a:endParaRPr lang="en-US" sz="2800" dirty="0"/>
          </a:p>
          <a:p>
            <a:pPr marL="0" indent="0">
              <a:buNone/>
            </a:pPr>
            <a:endParaRPr lang="en-US" dirty="0"/>
          </a:p>
        </p:txBody>
      </p:sp>
    </p:spTree>
    <p:extLst>
      <p:ext uri="{BB962C8B-B14F-4D97-AF65-F5344CB8AC3E}">
        <p14:creationId xmlns:p14="http://schemas.microsoft.com/office/powerpoint/2010/main" val="168266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SI units </a:t>
            </a:r>
            <a:br>
              <a:rPr lang="en-US" b="1" dirty="0"/>
            </a:br>
            <a:endParaRPr lang="en-US" dirty="0"/>
          </a:p>
        </p:txBody>
      </p:sp>
      <p:sp>
        <p:nvSpPr>
          <p:cNvPr id="3" name="Content Placeholder 2"/>
          <p:cNvSpPr>
            <a:spLocks noGrp="1"/>
          </p:cNvSpPr>
          <p:nvPr>
            <p:ph idx="1"/>
          </p:nvPr>
        </p:nvSpPr>
        <p:spPr/>
        <p:txBody>
          <a:bodyPr/>
          <a:lstStyle/>
          <a:p>
            <a:r>
              <a:rPr lang="en-US" sz="3200" dirty="0"/>
              <a:t>Units tell us the scale that is being used for measurement. Prefixes are used to make writing very large or small numbers easier. Common SI (</a:t>
            </a:r>
            <a:r>
              <a:rPr lang="en-US" sz="3200" i="1" dirty="0"/>
              <a:t>System International</a:t>
            </a:r>
            <a:r>
              <a:rPr lang="en-US" sz="3200" dirty="0"/>
              <a:t>) units and prefixes are given below. </a:t>
            </a:r>
          </a:p>
          <a:p>
            <a:endParaRPr lang="en-US" dirty="0"/>
          </a:p>
        </p:txBody>
      </p:sp>
    </p:spTree>
    <p:extLst>
      <p:ext uri="{BB962C8B-B14F-4D97-AF65-F5344CB8AC3E}">
        <p14:creationId xmlns:p14="http://schemas.microsoft.com/office/powerpoint/2010/main" val="2093310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SI </a:t>
            </a:r>
            <a:r>
              <a:rPr lang="en-US" b="1" dirty="0" smtClean="0"/>
              <a:t>units: Base Units</a:t>
            </a:r>
            <a:r>
              <a:rPr lang="en-US" b="1" dirty="0"/>
              <a:t/>
            </a:r>
            <a:br>
              <a:rPr lang="en-US" b="1"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1596794"/>
              </p:ext>
            </p:extLst>
          </p:nvPr>
        </p:nvGraphicFramePr>
        <p:xfrm>
          <a:off x="1180407" y="2244435"/>
          <a:ext cx="7381702" cy="3658942"/>
        </p:xfrm>
        <a:graphic>
          <a:graphicData uri="http://schemas.openxmlformats.org/drawingml/2006/table">
            <a:tbl>
              <a:tblPr firstRow="1" firstCol="1" bandRow="1">
                <a:tableStyleId>{5C22544A-7EE6-4342-B048-85BDC9FD1C3A}</a:tableStyleId>
              </a:tblPr>
              <a:tblGrid>
                <a:gridCol w="3468292"/>
                <a:gridCol w="2366248"/>
                <a:gridCol w="1547162"/>
              </a:tblGrid>
              <a:tr h="461573">
                <a:tc>
                  <a:txBody>
                    <a:bodyPr/>
                    <a:lstStyle/>
                    <a:p>
                      <a:pPr marL="0" marR="34925" indent="0" algn="ctr">
                        <a:lnSpc>
                          <a:spcPct val="107000"/>
                        </a:lnSpc>
                        <a:spcBef>
                          <a:spcPts val="0"/>
                        </a:spcBef>
                        <a:spcAft>
                          <a:spcPts val="0"/>
                        </a:spcAft>
                      </a:pPr>
                      <a:r>
                        <a:rPr lang="en-US" sz="2800" dirty="0">
                          <a:effectLst/>
                        </a:rPr>
                        <a:t>Base quantity </a:t>
                      </a:r>
                      <a:endParaRPr lang="en-US" sz="2800" dirty="0">
                        <a:solidFill>
                          <a:srgbClr val="000000"/>
                        </a:solidFill>
                        <a:effectLst/>
                        <a:latin typeface="Arial" panose="020B0604020202020204" pitchFamily="34" charset="0"/>
                        <a:ea typeface="Arial" panose="020B0604020202020204" pitchFamily="34" charset="0"/>
                      </a:endParaRPr>
                    </a:p>
                  </a:txBody>
                  <a:tcPr marL="68580" marR="31115" marT="6350" marB="0"/>
                </a:tc>
                <a:tc>
                  <a:txBody>
                    <a:bodyPr/>
                    <a:lstStyle/>
                    <a:p>
                      <a:pPr marL="0" marR="0" indent="0">
                        <a:lnSpc>
                          <a:spcPct val="107000"/>
                        </a:lnSpc>
                        <a:spcBef>
                          <a:spcPts val="0"/>
                        </a:spcBef>
                        <a:spcAft>
                          <a:spcPts val="0"/>
                        </a:spcAft>
                      </a:pPr>
                      <a:r>
                        <a:rPr lang="en-US" sz="2800">
                          <a:effectLst/>
                        </a:rPr>
                        <a:t>Name of unit </a:t>
                      </a:r>
                      <a:endParaRPr lang="en-US" sz="2800">
                        <a:solidFill>
                          <a:srgbClr val="000000"/>
                        </a:solidFill>
                        <a:effectLst/>
                        <a:latin typeface="Arial" panose="020B0604020202020204" pitchFamily="34" charset="0"/>
                        <a:ea typeface="Arial" panose="020B0604020202020204" pitchFamily="34" charset="0"/>
                      </a:endParaRPr>
                    </a:p>
                  </a:txBody>
                  <a:tcPr marL="68580" marR="31115" marT="6350" marB="0"/>
                </a:tc>
                <a:tc>
                  <a:txBody>
                    <a:bodyPr/>
                    <a:lstStyle/>
                    <a:p>
                      <a:pPr marL="0" marR="0" indent="0" algn="just">
                        <a:lnSpc>
                          <a:spcPct val="107000"/>
                        </a:lnSpc>
                        <a:spcBef>
                          <a:spcPts val="0"/>
                        </a:spcBef>
                        <a:spcAft>
                          <a:spcPts val="0"/>
                        </a:spcAft>
                      </a:pPr>
                      <a:r>
                        <a:rPr lang="en-US" sz="2800">
                          <a:effectLst/>
                        </a:rPr>
                        <a:t>Symbol </a:t>
                      </a:r>
                      <a:endParaRPr lang="en-US" sz="2800">
                        <a:solidFill>
                          <a:srgbClr val="000000"/>
                        </a:solidFill>
                        <a:effectLst/>
                        <a:latin typeface="Arial" panose="020B0604020202020204" pitchFamily="34" charset="0"/>
                        <a:ea typeface="Arial" panose="020B0604020202020204" pitchFamily="34" charset="0"/>
                      </a:endParaRPr>
                    </a:p>
                  </a:txBody>
                  <a:tcPr marL="68580" marR="31115" marT="6350" marB="0"/>
                </a:tc>
              </a:tr>
              <a:tr h="561849">
                <a:tc>
                  <a:txBody>
                    <a:bodyPr/>
                    <a:lstStyle/>
                    <a:p>
                      <a:pPr marL="0" marR="34925" indent="0" algn="ctr">
                        <a:lnSpc>
                          <a:spcPct val="107000"/>
                        </a:lnSpc>
                        <a:spcBef>
                          <a:spcPts val="0"/>
                        </a:spcBef>
                        <a:spcAft>
                          <a:spcPts val="0"/>
                        </a:spcAft>
                      </a:pPr>
                      <a:r>
                        <a:rPr lang="en-US" sz="2800" dirty="0">
                          <a:effectLst/>
                        </a:rPr>
                        <a:t>Mass </a:t>
                      </a:r>
                      <a:endParaRPr lang="en-US" sz="2800" dirty="0">
                        <a:solidFill>
                          <a:srgbClr val="000000"/>
                        </a:solidFill>
                        <a:effectLst/>
                        <a:latin typeface="Arial" panose="020B0604020202020204" pitchFamily="34" charset="0"/>
                        <a:ea typeface="Arial" panose="020B0604020202020204" pitchFamily="34" charset="0"/>
                      </a:endParaRPr>
                    </a:p>
                  </a:txBody>
                  <a:tcPr marL="68580" marR="31115" marT="6350" marB="0"/>
                </a:tc>
                <a:tc>
                  <a:txBody>
                    <a:bodyPr/>
                    <a:lstStyle/>
                    <a:p>
                      <a:pPr marL="0" marR="40640" indent="0" algn="ctr">
                        <a:lnSpc>
                          <a:spcPct val="107000"/>
                        </a:lnSpc>
                        <a:spcBef>
                          <a:spcPts val="0"/>
                        </a:spcBef>
                        <a:spcAft>
                          <a:spcPts val="0"/>
                        </a:spcAft>
                      </a:pPr>
                      <a:r>
                        <a:rPr lang="en-US" sz="2800">
                          <a:effectLst/>
                        </a:rPr>
                        <a:t>Kilogram </a:t>
                      </a:r>
                      <a:endParaRPr lang="en-US" sz="2800">
                        <a:solidFill>
                          <a:srgbClr val="000000"/>
                        </a:solidFill>
                        <a:effectLst/>
                        <a:latin typeface="Arial" panose="020B0604020202020204" pitchFamily="34" charset="0"/>
                        <a:ea typeface="Arial" panose="020B0604020202020204" pitchFamily="34" charset="0"/>
                      </a:endParaRPr>
                    </a:p>
                  </a:txBody>
                  <a:tcPr marL="68580" marR="31115" marT="6350" marB="0"/>
                </a:tc>
                <a:tc>
                  <a:txBody>
                    <a:bodyPr/>
                    <a:lstStyle/>
                    <a:p>
                      <a:pPr marL="0" marR="35560" indent="0" algn="ctr">
                        <a:lnSpc>
                          <a:spcPct val="107000"/>
                        </a:lnSpc>
                        <a:spcBef>
                          <a:spcPts val="0"/>
                        </a:spcBef>
                        <a:spcAft>
                          <a:spcPts val="0"/>
                        </a:spcAft>
                      </a:pPr>
                      <a:r>
                        <a:rPr lang="en-US" sz="2800">
                          <a:effectLst/>
                        </a:rPr>
                        <a:t>kg </a:t>
                      </a:r>
                      <a:endParaRPr lang="en-US" sz="2800">
                        <a:solidFill>
                          <a:srgbClr val="000000"/>
                        </a:solidFill>
                        <a:effectLst/>
                        <a:latin typeface="Arial" panose="020B0604020202020204" pitchFamily="34" charset="0"/>
                        <a:ea typeface="Arial" panose="020B0604020202020204" pitchFamily="34" charset="0"/>
                      </a:endParaRPr>
                    </a:p>
                  </a:txBody>
                  <a:tcPr marL="68580" marR="31115" marT="6350" marB="0"/>
                </a:tc>
              </a:tr>
              <a:tr h="567429">
                <a:tc>
                  <a:txBody>
                    <a:bodyPr/>
                    <a:lstStyle/>
                    <a:p>
                      <a:pPr marL="0" marR="34925" indent="0" algn="ctr">
                        <a:lnSpc>
                          <a:spcPct val="107000"/>
                        </a:lnSpc>
                        <a:spcBef>
                          <a:spcPts val="0"/>
                        </a:spcBef>
                        <a:spcAft>
                          <a:spcPts val="0"/>
                        </a:spcAft>
                      </a:pPr>
                      <a:r>
                        <a:rPr lang="en-US" sz="2800" dirty="0">
                          <a:effectLst/>
                        </a:rPr>
                        <a:t>Length </a:t>
                      </a:r>
                      <a:endParaRPr lang="en-US" sz="2800" dirty="0">
                        <a:solidFill>
                          <a:srgbClr val="000000"/>
                        </a:solidFill>
                        <a:effectLst/>
                        <a:latin typeface="Arial" panose="020B0604020202020204" pitchFamily="34" charset="0"/>
                        <a:ea typeface="Arial" panose="020B0604020202020204" pitchFamily="34" charset="0"/>
                      </a:endParaRPr>
                    </a:p>
                  </a:txBody>
                  <a:tcPr marL="68580" marR="31115" marT="6350" marB="0"/>
                </a:tc>
                <a:tc>
                  <a:txBody>
                    <a:bodyPr/>
                    <a:lstStyle/>
                    <a:p>
                      <a:pPr marL="0" marR="40005" indent="0" algn="ctr">
                        <a:lnSpc>
                          <a:spcPct val="107000"/>
                        </a:lnSpc>
                        <a:spcBef>
                          <a:spcPts val="0"/>
                        </a:spcBef>
                        <a:spcAft>
                          <a:spcPts val="0"/>
                        </a:spcAft>
                      </a:pPr>
                      <a:r>
                        <a:rPr lang="en-US" sz="2800" dirty="0">
                          <a:effectLst/>
                        </a:rPr>
                        <a:t>Meter </a:t>
                      </a:r>
                      <a:endParaRPr lang="en-US" sz="2800" dirty="0">
                        <a:solidFill>
                          <a:srgbClr val="000000"/>
                        </a:solidFill>
                        <a:effectLst/>
                        <a:latin typeface="Arial" panose="020B0604020202020204" pitchFamily="34" charset="0"/>
                        <a:ea typeface="Arial" panose="020B0604020202020204" pitchFamily="34" charset="0"/>
                      </a:endParaRPr>
                    </a:p>
                  </a:txBody>
                  <a:tcPr marL="68580" marR="31115" marT="6350" marB="0"/>
                </a:tc>
                <a:tc>
                  <a:txBody>
                    <a:bodyPr/>
                    <a:lstStyle/>
                    <a:p>
                      <a:pPr marL="0" marR="36195" indent="0" algn="ctr">
                        <a:lnSpc>
                          <a:spcPct val="107000"/>
                        </a:lnSpc>
                        <a:spcBef>
                          <a:spcPts val="0"/>
                        </a:spcBef>
                        <a:spcAft>
                          <a:spcPts val="0"/>
                        </a:spcAft>
                      </a:pPr>
                      <a:r>
                        <a:rPr lang="en-US" sz="2800">
                          <a:effectLst/>
                        </a:rPr>
                        <a:t>m </a:t>
                      </a:r>
                      <a:endParaRPr lang="en-US" sz="2800">
                        <a:solidFill>
                          <a:srgbClr val="000000"/>
                        </a:solidFill>
                        <a:effectLst/>
                        <a:latin typeface="Arial" panose="020B0604020202020204" pitchFamily="34" charset="0"/>
                        <a:ea typeface="Arial" panose="020B0604020202020204" pitchFamily="34" charset="0"/>
                      </a:endParaRPr>
                    </a:p>
                  </a:txBody>
                  <a:tcPr marL="68580" marR="31115" marT="6350" marB="0"/>
                </a:tc>
              </a:tr>
              <a:tr h="567429">
                <a:tc>
                  <a:txBody>
                    <a:bodyPr/>
                    <a:lstStyle/>
                    <a:p>
                      <a:pPr marL="0" marR="34925" indent="0" algn="ctr">
                        <a:lnSpc>
                          <a:spcPct val="107000"/>
                        </a:lnSpc>
                        <a:spcBef>
                          <a:spcPts val="0"/>
                        </a:spcBef>
                        <a:spcAft>
                          <a:spcPts val="0"/>
                        </a:spcAft>
                      </a:pPr>
                      <a:r>
                        <a:rPr lang="en-US" sz="2800">
                          <a:effectLst/>
                        </a:rPr>
                        <a:t>Time </a:t>
                      </a:r>
                      <a:endParaRPr lang="en-US" sz="2800">
                        <a:solidFill>
                          <a:srgbClr val="000000"/>
                        </a:solidFill>
                        <a:effectLst/>
                        <a:latin typeface="Arial" panose="020B0604020202020204" pitchFamily="34" charset="0"/>
                        <a:ea typeface="Arial" panose="020B0604020202020204" pitchFamily="34" charset="0"/>
                      </a:endParaRPr>
                    </a:p>
                  </a:txBody>
                  <a:tcPr marL="68580" marR="31115" marT="6350" marB="0"/>
                </a:tc>
                <a:tc>
                  <a:txBody>
                    <a:bodyPr/>
                    <a:lstStyle/>
                    <a:p>
                      <a:pPr marL="0" marR="40640" indent="0" algn="ctr">
                        <a:lnSpc>
                          <a:spcPct val="107000"/>
                        </a:lnSpc>
                        <a:spcBef>
                          <a:spcPts val="0"/>
                        </a:spcBef>
                        <a:spcAft>
                          <a:spcPts val="0"/>
                        </a:spcAft>
                      </a:pPr>
                      <a:r>
                        <a:rPr lang="en-US" sz="2800" dirty="0">
                          <a:effectLst/>
                        </a:rPr>
                        <a:t>Second </a:t>
                      </a:r>
                      <a:endParaRPr lang="en-US" sz="2800" dirty="0">
                        <a:solidFill>
                          <a:srgbClr val="000000"/>
                        </a:solidFill>
                        <a:effectLst/>
                        <a:latin typeface="Arial" panose="020B0604020202020204" pitchFamily="34" charset="0"/>
                        <a:ea typeface="Arial" panose="020B0604020202020204" pitchFamily="34" charset="0"/>
                      </a:endParaRPr>
                    </a:p>
                  </a:txBody>
                  <a:tcPr marL="68580" marR="31115" marT="6350" marB="0"/>
                </a:tc>
                <a:tc>
                  <a:txBody>
                    <a:bodyPr/>
                    <a:lstStyle/>
                    <a:p>
                      <a:pPr marL="0" marR="35560" indent="0" algn="ctr">
                        <a:lnSpc>
                          <a:spcPct val="107000"/>
                        </a:lnSpc>
                        <a:spcBef>
                          <a:spcPts val="0"/>
                        </a:spcBef>
                        <a:spcAft>
                          <a:spcPts val="0"/>
                        </a:spcAft>
                      </a:pPr>
                      <a:r>
                        <a:rPr lang="en-US" sz="2800">
                          <a:effectLst/>
                        </a:rPr>
                        <a:t>s </a:t>
                      </a:r>
                      <a:endParaRPr lang="en-US" sz="2800">
                        <a:solidFill>
                          <a:srgbClr val="000000"/>
                        </a:solidFill>
                        <a:effectLst/>
                        <a:latin typeface="Arial" panose="020B0604020202020204" pitchFamily="34" charset="0"/>
                        <a:ea typeface="Arial" panose="020B0604020202020204" pitchFamily="34" charset="0"/>
                      </a:endParaRPr>
                    </a:p>
                  </a:txBody>
                  <a:tcPr marL="68580" marR="31115" marT="6350" marB="0"/>
                </a:tc>
              </a:tr>
              <a:tr h="939331">
                <a:tc>
                  <a:txBody>
                    <a:bodyPr/>
                    <a:lstStyle/>
                    <a:p>
                      <a:pPr marL="1905" marR="0" indent="0">
                        <a:lnSpc>
                          <a:spcPct val="107000"/>
                        </a:lnSpc>
                        <a:spcBef>
                          <a:spcPts val="0"/>
                        </a:spcBef>
                        <a:spcAft>
                          <a:spcPts val="0"/>
                        </a:spcAft>
                      </a:pPr>
                      <a:r>
                        <a:rPr lang="en-US" sz="2800">
                          <a:effectLst/>
                        </a:rPr>
                        <a:t>Amount of substance </a:t>
                      </a:r>
                      <a:endParaRPr lang="en-US" sz="2800">
                        <a:solidFill>
                          <a:srgbClr val="000000"/>
                        </a:solidFill>
                        <a:effectLst/>
                        <a:latin typeface="Arial" panose="020B0604020202020204" pitchFamily="34" charset="0"/>
                        <a:ea typeface="Arial" panose="020B0604020202020204" pitchFamily="34" charset="0"/>
                      </a:endParaRPr>
                    </a:p>
                  </a:txBody>
                  <a:tcPr marL="68580" marR="31115" marT="6350" marB="0"/>
                </a:tc>
                <a:tc>
                  <a:txBody>
                    <a:bodyPr/>
                    <a:lstStyle/>
                    <a:p>
                      <a:pPr marL="0" marR="40005" indent="0" algn="ctr">
                        <a:lnSpc>
                          <a:spcPct val="107000"/>
                        </a:lnSpc>
                        <a:spcBef>
                          <a:spcPts val="0"/>
                        </a:spcBef>
                        <a:spcAft>
                          <a:spcPts val="0"/>
                        </a:spcAft>
                      </a:pPr>
                      <a:r>
                        <a:rPr lang="en-US" sz="2800" dirty="0">
                          <a:effectLst/>
                        </a:rPr>
                        <a:t>Mole </a:t>
                      </a:r>
                      <a:endParaRPr lang="en-US" sz="2800" dirty="0">
                        <a:solidFill>
                          <a:srgbClr val="000000"/>
                        </a:solidFill>
                        <a:effectLst/>
                        <a:latin typeface="Arial" panose="020B0604020202020204" pitchFamily="34" charset="0"/>
                        <a:ea typeface="Arial" panose="020B0604020202020204" pitchFamily="34" charset="0"/>
                      </a:endParaRPr>
                    </a:p>
                  </a:txBody>
                  <a:tcPr marL="68580" marR="31115" marT="6350" marB="0"/>
                </a:tc>
                <a:tc>
                  <a:txBody>
                    <a:bodyPr/>
                    <a:lstStyle/>
                    <a:p>
                      <a:pPr marL="0" marR="34925" indent="0" algn="ctr">
                        <a:lnSpc>
                          <a:spcPct val="107000"/>
                        </a:lnSpc>
                        <a:spcBef>
                          <a:spcPts val="0"/>
                        </a:spcBef>
                        <a:spcAft>
                          <a:spcPts val="0"/>
                        </a:spcAft>
                      </a:pPr>
                      <a:r>
                        <a:rPr lang="en-US" sz="2800" dirty="0" err="1">
                          <a:effectLst/>
                        </a:rPr>
                        <a:t>mol</a:t>
                      </a:r>
                      <a:r>
                        <a:rPr lang="en-US" sz="2800" dirty="0">
                          <a:effectLst/>
                        </a:rPr>
                        <a:t> </a:t>
                      </a:r>
                      <a:endParaRPr lang="en-US" sz="2800" dirty="0">
                        <a:solidFill>
                          <a:srgbClr val="000000"/>
                        </a:solidFill>
                        <a:effectLst/>
                        <a:latin typeface="Arial" panose="020B0604020202020204" pitchFamily="34" charset="0"/>
                        <a:ea typeface="Arial" panose="020B0604020202020204" pitchFamily="34" charset="0"/>
                      </a:endParaRPr>
                    </a:p>
                  </a:txBody>
                  <a:tcPr marL="68580" marR="31115" marT="6350" marB="0"/>
                </a:tc>
              </a:tr>
              <a:tr h="559989">
                <a:tc>
                  <a:txBody>
                    <a:bodyPr/>
                    <a:lstStyle/>
                    <a:p>
                      <a:pPr marL="0" marR="35560" indent="0" algn="ctr">
                        <a:lnSpc>
                          <a:spcPct val="107000"/>
                        </a:lnSpc>
                        <a:spcBef>
                          <a:spcPts val="0"/>
                        </a:spcBef>
                        <a:spcAft>
                          <a:spcPts val="0"/>
                        </a:spcAft>
                      </a:pPr>
                      <a:r>
                        <a:rPr lang="en-US" sz="2800">
                          <a:effectLst/>
                        </a:rPr>
                        <a:t>Temperature </a:t>
                      </a:r>
                      <a:endParaRPr lang="en-US" sz="2800">
                        <a:solidFill>
                          <a:srgbClr val="000000"/>
                        </a:solidFill>
                        <a:effectLst/>
                        <a:latin typeface="Arial" panose="020B0604020202020204" pitchFamily="34" charset="0"/>
                        <a:ea typeface="Arial" panose="020B0604020202020204" pitchFamily="34" charset="0"/>
                      </a:endParaRPr>
                    </a:p>
                  </a:txBody>
                  <a:tcPr marL="68580" marR="31115" marT="6350" marB="0"/>
                </a:tc>
                <a:tc>
                  <a:txBody>
                    <a:bodyPr/>
                    <a:lstStyle/>
                    <a:p>
                      <a:pPr marL="0" marR="40005" indent="0" algn="ctr">
                        <a:lnSpc>
                          <a:spcPct val="107000"/>
                        </a:lnSpc>
                        <a:spcBef>
                          <a:spcPts val="0"/>
                        </a:spcBef>
                        <a:spcAft>
                          <a:spcPts val="0"/>
                        </a:spcAft>
                      </a:pPr>
                      <a:r>
                        <a:rPr lang="en-US" sz="2800">
                          <a:effectLst/>
                        </a:rPr>
                        <a:t>Kelvin </a:t>
                      </a:r>
                      <a:endParaRPr lang="en-US" sz="2800">
                        <a:solidFill>
                          <a:srgbClr val="000000"/>
                        </a:solidFill>
                        <a:effectLst/>
                        <a:latin typeface="Arial" panose="020B0604020202020204" pitchFamily="34" charset="0"/>
                        <a:ea typeface="Arial" panose="020B0604020202020204" pitchFamily="34" charset="0"/>
                      </a:endParaRPr>
                    </a:p>
                  </a:txBody>
                  <a:tcPr marL="68580" marR="31115" marT="6350" marB="0"/>
                </a:tc>
                <a:tc>
                  <a:txBody>
                    <a:bodyPr/>
                    <a:lstStyle/>
                    <a:p>
                      <a:pPr marL="0" marR="35560" indent="0" algn="ctr">
                        <a:lnSpc>
                          <a:spcPct val="107000"/>
                        </a:lnSpc>
                        <a:spcBef>
                          <a:spcPts val="0"/>
                        </a:spcBef>
                        <a:spcAft>
                          <a:spcPts val="0"/>
                        </a:spcAft>
                      </a:pPr>
                      <a:r>
                        <a:rPr lang="en-US" sz="2800" dirty="0">
                          <a:effectLst/>
                        </a:rPr>
                        <a:t>K </a:t>
                      </a:r>
                      <a:endParaRPr lang="en-US" sz="2800" dirty="0">
                        <a:solidFill>
                          <a:srgbClr val="000000"/>
                        </a:solidFill>
                        <a:effectLst/>
                        <a:latin typeface="Arial" panose="020B0604020202020204" pitchFamily="34" charset="0"/>
                        <a:ea typeface="Arial" panose="020B0604020202020204" pitchFamily="34" charset="0"/>
                      </a:endParaRPr>
                    </a:p>
                  </a:txBody>
                  <a:tcPr marL="68580" marR="31115" marT="6350" marB="0"/>
                </a:tc>
              </a:tr>
            </a:tbl>
          </a:graphicData>
        </a:graphic>
      </p:graphicFrame>
    </p:spTree>
    <p:extLst>
      <p:ext uri="{BB962C8B-B14F-4D97-AF65-F5344CB8AC3E}">
        <p14:creationId xmlns:p14="http://schemas.microsoft.com/office/powerpoint/2010/main" val="305753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SI </a:t>
            </a:r>
            <a:r>
              <a:rPr lang="en-US" b="1" dirty="0" smtClean="0"/>
              <a:t>units: </a:t>
            </a:r>
            <a:r>
              <a:rPr lang="en-US" dirty="0"/>
              <a:t>Prefixes</a:t>
            </a:r>
            <a:r>
              <a:rPr lang="en-US" b="1" dirty="0" smtClean="0"/>
              <a:t> </a:t>
            </a:r>
            <a:r>
              <a:rPr lang="en-US" b="1" dirty="0"/>
              <a:t/>
            </a:r>
            <a:br>
              <a:rPr lang="en-US" b="1"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98710312"/>
              </p:ext>
            </p:extLst>
          </p:nvPr>
        </p:nvGraphicFramePr>
        <p:xfrm>
          <a:off x="1612669" y="1862049"/>
          <a:ext cx="5320146" cy="4297680"/>
        </p:xfrm>
        <a:graphic>
          <a:graphicData uri="http://schemas.openxmlformats.org/drawingml/2006/table">
            <a:tbl>
              <a:tblPr firstRow="1" firstCol="1" bandRow="1">
                <a:tableStyleId>{5C22544A-7EE6-4342-B048-85BDC9FD1C3A}</a:tableStyleId>
              </a:tblPr>
              <a:tblGrid>
                <a:gridCol w="1498359"/>
                <a:gridCol w="1831111"/>
                <a:gridCol w="1990676"/>
              </a:tblGrid>
              <a:tr h="319309">
                <a:tc>
                  <a:txBody>
                    <a:bodyPr/>
                    <a:lstStyle/>
                    <a:p>
                      <a:pPr marL="0" marR="0" indent="0">
                        <a:lnSpc>
                          <a:spcPct val="107000"/>
                        </a:lnSpc>
                        <a:spcBef>
                          <a:spcPts val="0"/>
                        </a:spcBef>
                        <a:spcAft>
                          <a:spcPts val="0"/>
                        </a:spcAft>
                      </a:pPr>
                      <a:r>
                        <a:rPr lang="en-US" sz="2800" dirty="0">
                          <a:effectLst/>
                        </a:rPr>
                        <a:t>Prefix </a:t>
                      </a:r>
                      <a:endParaRPr lang="en-US" sz="2800" dirty="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1905" marR="0" indent="0" algn="just">
                        <a:lnSpc>
                          <a:spcPct val="107000"/>
                        </a:lnSpc>
                        <a:spcBef>
                          <a:spcPts val="0"/>
                        </a:spcBef>
                        <a:spcAft>
                          <a:spcPts val="0"/>
                        </a:spcAft>
                      </a:pPr>
                      <a:r>
                        <a:rPr lang="en-US" sz="2800">
                          <a:effectLst/>
                        </a:rPr>
                        <a:t>Symbol </a:t>
                      </a:r>
                      <a:endParaRPr lang="en-US" sz="280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1905" marR="0" indent="0">
                        <a:lnSpc>
                          <a:spcPct val="107000"/>
                        </a:lnSpc>
                        <a:spcBef>
                          <a:spcPts val="0"/>
                        </a:spcBef>
                        <a:spcAft>
                          <a:spcPts val="0"/>
                        </a:spcAft>
                      </a:pPr>
                      <a:r>
                        <a:rPr lang="en-US" sz="2800">
                          <a:effectLst/>
                        </a:rPr>
                        <a:t>Meaning </a:t>
                      </a:r>
                      <a:endParaRPr lang="en-US" sz="2800">
                        <a:solidFill>
                          <a:srgbClr val="000000"/>
                        </a:solidFill>
                        <a:effectLst/>
                        <a:latin typeface="Arial" panose="020B0604020202020204" pitchFamily="34" charset="0"/>
                        <a:ea typeface="Arial" panose="020B0604020202020204" pitchFamily="34" charset="0"/>
                      </a:endParaRPr>
                    </a:p>
                  </a:txBody>
                  <a:tcPr marL="67310" marR="30480" marT="6350" marB="0"/>
                </a:tc>
              </a:tr>
              <a:tr h="388679">
                <a:tc>
                  <a:txBody>
                    <a:bodyPr/>
                    <a:lstStyle/>
                    <a:p>
                      <a:pPr marL="42545" marR="0" indent="0">
                        <a:lnSpc>
                          <a:spcPct val="107000"/>
                        </a:lnSpc>
                        <a:spcBef>
                          <a:spcPts val="0"/>
                        </a:spcBef>
                        <a:spcAft>
                          <a:spcPts val="0"/>
                        </a:spcAft>
                      </a:pPr>
                      <a:r>
                        <a:rPr lang="en-US" sz="2800" dirty="0">
                          <a:effectLst/>
                        </a:rPr>
                        <a:t>Giga </a:t>
                      </a:r>
                      <a:endParaRPr lang="en-US" sz="2800" dirty="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0" marR="38735" indent="0" algn="ctr">
                        <a:lnSpc>
                          <a:spcPct val="107000"/>
                        </a:lnSpc>
                        <a:spcBef>
                          <a:spcPts val="0"/>
                        </a:spcBef>
                        <a:spcAft>
                          <a:spcPts val="0"/>
                        </a:spcAft>
                      </a:pPr>
                      <a:r>
                        <a:rPr lang="en-US" sz="2800">
                          <a:effectLst/>
                        </a:rPr>
                        <a:t>G </a:t>
                      </a:r>
                      <a:endParaRPr lang="en-US" sz="280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0" marR="33020" indent="0" algn="ctr">
                        <a:lnSpc>
                          <a:spcPct val="107000"/>
                        </a:lnSpc>
                        <a:spcBef>
                          <a:spcPts val="0"/>
                        </a:spcBef>
                        <a:spcAft>
                          <a:spcPts val="0"/>
                        </a:spcAft>
                      </a:pPr>
                      <a:r>
                        <a:rPr lang="en-US" sz="2800">
                          <a:effectLst/>
                        </a:rPr>
                        <a:t>10</a:t>
                      </a:r>
                      <a:r>
                        <a:rPr lang="en-US" sz="2800" baseline="30000">
                          <a:effectLst/>
                        </a:rPr>
                        <a:t>9</a:t>
                      </a:r>
                      <a:r>
                        <a:rPr lang="en-US" sz="2800">
                          <a:effectLst/>
                        </a:rPr>
                        <a:t> </a:t>
                      </a:r>
                      <a:endParaRPr lang="en-US" sz="2800">
                        <a:solidFill>
                          <a:srgbClr val="000000"/>
                        </a:solidFill>
                        <a:effectLst/>
                        <a:latin typeface="Arial" panose="020B0604020202020204" pitchFamily="34" charset="0"/>
                        <a:ea typeface="Arial" panose="020B0604020202020204" pitchFamily="34" charset="0"/>
                      </a:endParaRPr>
                    </a:p>
                  </a:txBody>
                  <a:tcPr marL="67310" marR="30480" marT="6350" marB="0"/>
                </a:tc>
              </a:tr>
              <a:tr h="388679">
                <a:tc>
                  <a:txBody>
                    <a:bodyPr/>
                    <a:lstStyle/>
                    <a:p>
                      <a:pPr marL="17780" marR="0" indent="0">
                        <a:lnSpc>
                          <a:spcPct val="107000"/>
                        </a:lnSpc>
                        <a:spcBef>
                          <a:spcPts val="0"/>
                        </a:spcBef>
                        <a:spcAft>
                          <a:spcPts val="0"/>
                        </a:spcAft>
                      </a:pPr>
                      <a:r>
                        <a:rPr lang="en-US" sz="2800">
                          <a:effectLst/>
                        </a:rPr>
                        <a:t>Mega </a:t>
                      </a:r>
                      <a:endParaRPr lang="en-US" sz="280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0" marR="39370" indent="0" algn="ctr">
                        <a:lnSpc>
                          <a:spcPct val="107000"/>
                        </a:lnSpc>
                        <a:spcBef>
                          <a:spcPts val="0"/>
                        </a:spcBef>
                        <a:spcAft>
                          <a:spcPts val="0"/>
                        </a:spcAft>
                      </a:pPr>
                      <a:r>
                        <a:rPr lang="en-US" sz="2800" dirty="0">
                          <a:effectLst/>
                        </a:rPr>
                        <a:t>M </a:t>
                      </a:r>
                      <a:endParaRPr lang="en-US" sz="2800" dirty="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0" marR="33020" indent="0" algn="ctr">
                        <a:lnSpc>
                          <a:spcPct val="107000"/>
                        </a:lnSpc>
                        <a:spcBef>
                          <a:spcPts val="0"/>
                        </a:spcBef>
                        <a:spcAft>
                          <a:spcPts val="0"/>
                        </a:spcAft>
                      </a:pPr>
                      <a:r>
                        <a:rPr lang="en-US" sz="2800">
                          <a:effectLst/>
                        </a:rPr>
                        <a:t>10</a:t>
                      </a:r>
                      <a:r>
                        <a:rPr lang="en-US" sz="2800" baseline="30000">
                          <a:effectLst/>
                        </a:rPr>
                        <a:t>6</a:t>
                      </a:r>
                      <a:r>
                        <a:rPr lang="en-US" sz="2800">
                          <a:effectLst/>
                        </a:rPr>
                        <a:t> </a:t>
                      </a:r>
                      <a:endParaRPr lang="en-US" sz="2800">
                        <a:solidFill>
                          <a:srgbClr val="000000"/>
                        </a:solidFill>
                        <a:effectLst/>
                        <a:latin typeface="Arial" panose="020B0604020202020204" pitchFamily="34" charset="0"/>
                        <a:ea typeface="Arial" panose="020B0604020202020204" pitchFamily="34" charset="0"/>
                      </a:endParaRPr>
                    </a:p>
                  </a:txBody>
                  <a:tcPr marL="67310" marR="30480" marT="6350" marB="0"/>
                </a:tc>
              </a:tr>
              <a:tr h="388679">
                <a:tc>
                  <a:txBody>
                    <a:bodyPr/>
                    <a:lstStyle/>
                    <a:p>
                      <a:pPr marL="0" marR="39370" indent="0" algn="ctr">
                        <a:lnSpc>
                          <a:spcPct val="107000"/>
                        </a:lnSpc>
                        <a:spcBef>
                          <a:spcPts val="0"/>
                        </a:spcBef>
                        <a:spcAft>
                          <a:spcPts val="0"/>
                        </a:spcAft>
                      </a:pPr>
                      <a:r>
                        <a:rPr lang="en-US" sz="2800">
                          <a:effectLst/>
                        </a:rPr>
                        <a:t>Kilo </a:t>
                      </a:r>
                      <a:endParaRPr lang="en-US" sz="280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0" marR="38100" indent="0" algn="ctr">
                        <a:lnSpc>
                          <a:spcPct val="107000"/>
                        </a:lnSpc>
                        <a:spcBef>
                          <a:spcPts val="0"/>
                        </a:spcBef>
                        <a:spcAft>
                          <a:spcPts val="0"/>
                        </a:spcAft>
                      </a:pPr>
                      <a:r>
                        <a:rPr lang="en-US" sz="2800" dirty="0">
                          <a:effectLst/>
                        </a:rPr>
                        <a:t>k </a:t>
                      </a:r>
                      <a:endParaRPr lang="en-US" sz="2800" dirty="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0" marR="33020" indent="0" algn="ctr">
                        <a:lnSpc>
                          <a:spcPct val="107000"/>
                        </a:lnSpc>
                        <a:spcBef>
                          <a:spcPts val="0"/>
                        </a:spcBef>
                        <a:spcAft>
                          <a:spcPts val="0"/>
                        </a:spcAft>
                      </a:pPr>
                      <a:r>
                        <a:rPr lang="en-US" sz="2800">
                          <a:effectLst/>
                        </a:rPr>
                        <a:t>10</a:t>
                      </a:r>
                      <a:r>
                        <a:rPr lang="en-US" sz="2800" baseline="30000">
                          <a:effectLst/>
                        </a:rPr>
                        <a:t>3</a:t>
                      </a:r>
                      <a:r>
                        <a:rPr lang="en-US" sz="2800">
                          <a:effectLst/>
                        </a:rPr>
                        <a:t> </a:t>
                      </a:r>
                      <a:endParaRPr lang="en-US" sz="2800">
                        <a:solidFill>
                          <a:srgbClr val="000000"/>
                        </a:solidFill>
                        <a:effectLst/>
                        <a:latin typeface="Arial" panose="020B0604020202020204" pitchFamily="34" charset="0"/>
                        <a:ea typeface="Arial" panose="020B0604020202020204" pitchFamily="34" charset="0"/>
                      </a:endParaRPr>
                    </a:p>
                  </a:txBody>
                  <a:tcPr marL="67310" marR="30480" marT="6350" marB="0"/>
                </a:tc>
              </a:tr>
              <a:tr h="388679">
                <a:tc>
                  <a:txBody>
                    <a:bodyPr/>
                    <a:lstStyle/>
                    <a:p>
                      <a:pPr marL="0" marR="38735" indent="0" algn="ctr">
                        <a:lnSpc>
                          <a:spcPct val="107000"/>
                        </a:lnSpc>
                        <a:spcBef>
                          <a:spcPts val="0"/>
                        </a:spcBef>
                        <a:spcAft>
                          <a:spcPts val="0"/>
                        </a:spcAft>
                      </a:pPr>
                      <a:r>
                        <a:rPr lang="en-US" sz="2800">
                          <a:effectLst/>
                        </a:rPr>
                        <a:t>Deci </a:t>
                      </a:r>
                      <a:endParaRPr lang="en-US" sz="280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0" marR="38735" indent="0" algn="ctr">
                        <a:lnSpc>
                          <a:spcPct val="107000"/>
                        </a:lnSpc>
                        <a:spcBef>
                          <a:spcPts val="0"/>
                        </a:spcBef>
                        <a:spcAft>
                          <a:spcPts val="0"/>
                        </a:spcAft>
                      </a:pPr>
                      <a:r>
                        <a:rPr lang="en-US" sz="2800" dirty="0">
                          <a:effectLst/>
                        </a:rPr>
                        <a:t>d </a:t>
                      </a:r>
                      <a:endParaRPr lang="en-US" sz="2800" dirty="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0" marR="33020" indent="0" algn="ctr">
                        <a:lnSpc>
                          <a:spcPct val="107000"/>
                        </a:lnSpc>
                        <a:spcBef>
                          <a:spcPts val="0"/>
                        </a:spcBef>
                        <a:spcAft>
                          <a:spcPts val="0"/>
                        </a:spcAft>
                      </a:pPr>
                      <a:r>
                        <a:rPr lang="en-US" sz="2800" dirty="0">
                          <a:effectLst/>
                        </a:rPr>
                        <a:t>10</a:t>
                      </a:r>
                      <a:r>
                        <a:rPr lang="en-US" sz="2800" baseline="30000" dirty="0">
                          <a:effectLst/>
                        </a:rPr>
                        <a:t>-1 </a:t>
                      </a:r>
                      <a:endParaRPr lang="en-US" sz="2800" baseline="30000" dirty="0">
                        <a:solidFill>
                          <a:srgbClr val="000000"/>
                        </a:solidFill>
                        <a:effectLst/>
                        <a:latin typeface="Arial" panose="020B0604020202020204" pitchFamily="34" charset="0"/>
                        <a:ea typeface="Arial" panose="020B0604020202020204" pitchFamily="34" charset="0"/>
                      </a:endParaRPr>
                    </a:p>
                  </a:txBody>
                  <a:tcPr marL="67310" marR="30480" marT="6350" marB="0"/>
                </a:tc>
              </a:tr>
              <a:tr h="392540">
                <a:tc>
                  <a:txBody>
                    <a:bodyPr/>
                    <a:lstStyle/>
                    <a:p>
                      <a:pPr marL="27940" marR="0" indent="0">
                        <a:lnSpc>
                          <a:spcPct val="107000"/>
                        </a:lnSpc>
                        <a:spcBef>
                          <a:spcPts val="0"/>
                        </a:spcBef>
                        <a:spcAft>
                          <a:spcPts val="0"/>
                        </a:spcAft>
                      </a:pPr>
                      <a:r>
                        <a:rPr lang="en-US" sz="2800">
                          <a:effectLst/>
                        </a:rPr>
                        <a:t>Centi </a:t>
                      </a:r>
                      <a:endParaRPr lang="en-US" sz="280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0" marR="38100" indent="0" algn="ctr">
                        <a:lnSpc>
                          <a:spcPct val="107000"/>
                        </a:lnSpc>
                        <a:spcBef>
                          <a:spcPts val="0"/>
                        </a:spcBef>
                        <a:spcAft>
                          <a:spcPts val="0"/>
                        </a:spcAft>
                      </a:pPr>
                      <a:r>
                        <a:rPr lang="en-US" sz="2800">
                          <a:effectLst/>
                        </a:rPr>
                        <a:t>c </a:t>
                      </a:r>
                      <a:endParaRPr lang="en-US" sz="280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0" marR="33020" indent="0" algn="ctr">
                        <a:lnSpc>
                          <a:spcPct val="107000"/>
                        </a:lnSpc>
                        <a:spcBef>
                          <a:spcPts val="0"/>
                        </a:spcBef>
                        <a:spcAft>
                          <a:spcPts val="0"/>
                        </a:spcAft>
                      </a:pPr>
                      <a:r>
                        <a:rPr lang="en-US" sz="2800" dirty="0">
                          <a:effectLst/>
                        </a:rPr>
                        <a:t>10</a:t>
                      </a:r>
                      <a:r>
                        <a:rPr lang="en-US" sz="2800" baseline="30000" dirty="0">
                          <a:effectLst/>
                        </a:rPr>
                        <a:t>-2 </a:t>
                      </a:r>
                      <a:endParaRPr lang="en-US" sz="2800" baseline="30000" dirty="0">
                        <a:solidFill>
                          <a:srgbClr val="000000"/>
                        </a:solidFill>
                        <a:effectLst/>
                        <a:latin typeface="Arial" panose="020B0604020202020204" pitchFamily="34" charset="0"/>
                        <a:ea typeface="Arial" panose="020B0604020202020204" pitchFamily="34" charset="0"/>
                      </a:endParaRPr>
                    </a:p>
                  </a:txBody>
                  <a:tcPr marL="67310" marR="30480" marT="6350" marB="0"/>
                </a:tc>
              </a:tr>
              <a:tr h="392540">
                <a:tc>
                  <a:txBody>
                    <a:bodyPr/>
                    <a:lstStyle/>
                    <a:p>
                      <a:pPr marL="0" marR="38735" indent="0" algn="ctr">
                        <a:lnSpc>
                          <a:spcPct val="107000"/>
                        </a:lnSpc>
                        <a:spcBef>
                          <a:spcPts val="0"/>
                        </a:spcBef>
                        <a:spcAft>
                          <a:spcPts val="0"/>
                        </a:spcAft>
                      </a:pPr>
                      <a:r>
                        <a:rPr lang="en-US" sz="2800">
                          <a:effectLst/>
                        </a:rPr>
                        <a:t>Milli </a:t>
                      </a:r>
                      <a:endParaRPr lang="en-US" sz="280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0" marR="39370" indent="0" algn="ctr">
                        <a:lnSpc>
                          <a:spcPct val="107000"/>
                        </a:lnSpc>
                        <a:spcBef>
                          <a:spcPts val="0"/>
                        </a:spcBef>
                        <a:spcAft>
                          <a:spcPts val="0"/>
                        </a:spcAft>
                      </a:pPr>
                      <a:r>
                        <a:rPr lang="en-US" sz="2800">
                          <a:effectLst/>
                        </a:rPr>
                        <a:t>m </a:t>
                      </a:r>
                      <a:endParaRPr lang="en-US" sz="280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0" marR="33020" indent="0" algn="ctr">
                        <a:lnSpc>
                          <a:spcPct val="107000"/>
                        </a:lnSpc>
                        <a:spcBef>
                          <a:spcPts val="0"/>
                        </a:spcBef>
                        <a:spcAft>
                          <a:spcPts val="0"/>
                        </a:spcAft>
                      </a:pPr>
                      <a:r>
                        <a:rPr lang="en-US" sz="2800" dirty="0">
                          <a:effectLst/>
                        </a:rPr>
                        <a:t>10</a:t>
                      </a:r>
                      <a:r>
                        <a:rPr lang="en-US" sz="2800" baseline="30000" dirty="0">
                          <a:effectLst/>
                        </a:rPr>
                        <a:t>-3 </a:t>
                      </a:r>
                      <a:endParaRPr lang="en-US" sz="2800" baseline="30000" dirty="0">
                        <a:solidFill>
                          <a:srgbClr val="000000"/>
                        </a:solidFill>
                        <a:effectLst/>
                        <a:latin typeface="Arial" panose="020B0604020202020204" pitchFamily="34" charset="0"/>
                        <a:ea typeface="Arial" panose="020B0604020202020204" pitchFamily="34" charset="0"/>
                      </a:endParaRPr>
                    </a:p>
                  </a:txBody>
                  <a:tcPr marL="67310" marR="30480" marT="6350" marB="0"/>
                </a:tc>
              </a:tr>
              <a:tr h="388679">
                <a:tc>
                  <a:txBody>
                    <a:bodyPr/>
                    <a:lstStyle/>
                    <a:p>
                      <a:pPr marL="20955" marR="0" indent="0">
                        <a:lnSpc>
                          <a:spcPct val="107000"/>
                        </a:lnSpc>
                        <a:spcBef>
                          <a:spcPts val="0"/>
                        </a:spcBef>
                        <a:spcAft>
                          <a:spcPts val="0"/>
                        </a:spcAft>
                      </a:pPr>
                      <a:r>
                        <a:rPr lang="en-US" sz="2800">
                          <a:effectLst/>
                        </a:rPr>
                        <a:t>Micro </a:t>
                      </a:r>
                      <a:endParaRPr lang="en-US" sz="280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0" marR="38735" indent="0" algn="ctr">
                        <a:lnSpc>
                          <a:spcPct val="107000"/>
                        </a:lnSpc>
                        <a:spcBef>
                          <a:spcPts val="0"/>
                        </a:spcBef>
                        <a:spcAft>
                          <a:spcPts val="0"/>
                        </a:spcAft>
                      </a:pPr>
                      <a:r>
                        <a:rPr lang="en-US" sz="2800">
                          <a:effectLst/>
                        </a:rPr>
                        <a:t>µ </a:t>
                      </a:r>
                      <a:endParaRPr lang="en-US" sz="280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0" marR="33020" indent="0" algn="ctr">
                        <a:lnSpc>
                          <a:spcPct val="107000"/>
                        </a:lnSpc>
                        <a:spcBef>
                          <a:spcPts val="0"/>
                        </a:spcBef>
                        <a:spcAft>
                          <a:spcPts val="0"/>
                        </a:spcAft>
                      </a:pPr>
                      <a:r>
                        <a:rPr lang="en-US" sz="2800" dirty="0">
                          <a:effectLst/>
                        </a:rPr>
                        <a:t>10</a:t>
                      </a:r>
                      <a:r>
                        <a:rPr lang="en-US" sz="2800" baseline="30000" dirty="0">
                          <a:effectLst/>
                        </a:rPr>
                        <a:t>-6</a:t>
                      </a:r>
                      <a:r>
                        <a:rPr lang="en-US" sz="2800" dirty="0">
                          <a:effectLst/>
                        </a:rPr>
                        <a:t> </a:t>
                      </a:r>
                      <a:endParaRPr lang="en-US" sz="2800" dirty="0">
                        <a:solidFill>
                          <a:srgbClr val="000000"/>
                        </a:solidFill>
                        <a:effectLst/>
                        <a:latin typeface="Arial" panose="020B0604020202020204" pitchFamily="34" charset="0"/>
                        <a:ea typeface="Arial" panose="020B0604020202020204" pitchFamily="34" charset="0"/>
                      </a:endParaRPr>
                    </a:p>
                  </a:txBody>
                  <a:tcPr marL="67310" marR="30480" marT="6350" marB="0"/>
                </a:tc>
              </a:tr>
              <a:tr h="388679">
                <a:tc>
                  <a:txBody>
                    <a:bodyPr/>
                    <a:lstStyle/>
                    <a:p>
                      <a:pPr marL="24765" marR="0" indent="0">
                        <a:lnSpc>
                          <a:spcPct val="107000"/>
                        </a:lnSpc>
                        <a:spcBef>
                          <a:spcPts val="0"/>
                        </a:spcBef>
                        <a:spcAft>
                          <a:spcPts val="0"/>
                        </a:spcAft>
                      </a:pPr>
                      <a:r>
                        <a:rPr lang="en-US" sz="2800">
                          <a:effectLst/>
                        </a:rPr>
                        <a:t>Nano </a:t>
                      </a:r>
                      <a:endParaRPr lang="en-US" sz="280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0" marR="38735" indent="0" algn="ctr">
                        <a:lnSpc>
                          <a:spcPct val="107000"/>
                        </a:lnSpc>
                        <a:spcBef>
                          <a:spcPts val="0"/>
                        </a:spcBef>
                        <a:spcAft>
                          <a:spcPts val="0"/>
                        </a:spcAft>
                      </a:pPr>
                      <a:r>
                        <a:rPr lang="en-US" sz="2800">
                          <a:effectLst/>
                        </a:rPr>
                        <a:t>n </a:t>
                      </a:r>
                      <a:endParaRPr lang="en-US" sz="280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0" marR="33020" indent="0" algn="ctr">
                        <a:lnSpc>
                          <a:spcPct val="107000"/>
                        </a:lnSpc>
                        <a:spcBef>
                          <a:spcPts val="0"/>
                        </a:spcBef>
                        <a:spcAft>
                          <a:spcPts val="0"/>
                        </a:spcAft>
                      </a:pPr>
                      <a:r>
                        <a:rPr lang="en-US" sz="2800" dirty="0">
                          <a:effectLst/>
                        </a:rPr>
                        <a:t>10</a:t>
                      </a:r>
                      <a:r>
                        <a:rPr lang="en-US" sz="2800" baseline="30000" dirty="0">
                          <a:effectLst/>
                        </a:rPr>
                        <a:t>-9</a:t>
                      </a:r>
                      <a:r>
                        <a:rPr lang="en-US" sz="2800" dirty="0">
                          <a:effectLst/>
                        </a:rPr>
                        <a:t> </a:t>
                      </a:r>
                      <a:endParaRPr lang="en-US" sz="2800" dirty="0">
                        <a:solidFill>
                          <a:srgbClr val="000000"/>
                        </a:solidFill>
                        <a:effectLst/>
                        <a:latin typeface="Arial" panose="020B0604020202020204" pitchFamily="34" charset="0"/>
                        <a:ea typeface="Arial" panose="020B0604020202020204" pitchFamily="34" charset="0"/>
                      </a:endParaRPr>
                    </a:p>
                  </a:txBody>
                  <a:tcPr marL="67310" marR="30480" marT="6350" marB="0"/>
                </a:tc>
              </a:tr>
              <a:tr h="387392">
                <a:tc>
                  <a:txBody>
                    <a:bodyPr/>
                    <a:lstStyle/>
                    <a:p>
                      <a:pPr marL="0" marR="39370" indent="0" algn="ctr">
                        <a:lnSpc>
                          <a:spcPct val="107000"/>
                        </a:lnSpc>
                        <a:spcBef>
                          <a:spcPts val="0"/>
                        </a:spcBef>
                        <a:spcAft>
                          <a:spcPts val="0"/>
                        </a:spcAft>
                      </a:pPr>
                      <a:r>
                        <a:rPr lang="en-US" sz="2800">
                          <a:effectLst/>
                        </a:rPr>
                        <a:t>Pico </a:t>
                      </a:r>
                      <a:endParaRPr lang="en-US" sz="280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0" marR="38735" indent="0" algn="ctr">
                        <a:lnSpc>
                          <a:spcPct val="107000"/>
                        </a:lnSpc>
                        <a:spcBef>
                          <a:spcPts val="0"/>
                        </a:spcBef>
                        <a:spcAft>
                          <a:spcPts val="0"/>
                        </a:spcAft>
                      </a:pPr>
                      <a:r>
                        <a:rPr lang="en-US" sz="2800">
                          <a:effectLst/>
                        </a:rPr>
                        <a:t>p </a:t>
                      </a:r>
                      <a:endParaRPr lang="en-US" sz="2800">
                        <a:solidFill>
                          <a:srgbClr val="000000"/>
                        </a:solidFill>
                        <a:effectLst/>
                        <a:latin typeface="Arial" panose="020B0604020202020204" pitchFamily="34" charset="0"/>
                        <a:ea typeface="Arial" panose="020B0604020202020204" pitchFamily="34" charset="0"/>
                      </a:endParaRPr>
                    </a:p>
                  </a:txBody>
                  <a:tcPr marL="67310" marR="30480" marT="6350" marB="0"/>
                </a:tc>
                <a:tc>
                  <a:txBody>
                    <a:bodyPr/>
                    <a:lstStyle/>
                    <a:p>
                      <a:pPr marL="0" marR="33020" indent="0" algn="ctr">
                        <a:lnSpc>
                          <a:spcPct val="107000"/>
                        </a:lnSpc>
                        <a:spcBef>
                          <a:spcPts val="0"/>
                        </a:spcBef>
                        <a:spcAft>
                          <a:spcPts val="0"/>
                        </a:spcAft>
                      </a:pPr>
                      <a:r>
                        <a:rPr lang="en-US" sz="2800" dirty="0">
                          <a:effectLst/>
                        </a:rPr>
                        <a:t>10</a:t>
                      </a:r>
                      <a:r>
                        <a:rPr lang="en-US" sz="2800" baseline="30000" dirty="0">
                          <a:effectLst/>
                        </a:rPr>
                        <a:t>-12</a:t>
                      </a:r>
                      <a:r>
                        <a:rPr lang="en-US" sz="2800" dirty="0">
                          <a:effectLst/>
                        </a:rPr>
                        <a:t> </a:t>
                      </a:r>
                      <a:endParaRPr lang="en-US" sz="2800" dirty="0">
                        <a:solidFill>
                          <a:srgbClr val="000000"/>
                        </a:solidFill>
                        <a:effectLst/>
                        <a:latin typeface="Arial" panose="020B0604020202020204" pitchFamily="34" charset="0"/>
                        <a:ea typeface="Arial" panose="020B0604020202020204" pitchFamily="34" charset="0"/>
                      </a:endParaRPr>
                    </a:p>
                  </a:txBody>
                  <a:tcPr marL="67310" marR="30480" marT="6350" marB="0"/>
                </a:tc>
              </a:tr>
            </a:tbl>
          </a:graphicData>
        </a:graphic>
      </p:graphicFrame>
    </p:spTree>
    <p:extLst>
      <p:ext uri="{BB962C8B-B14F-4D97-AF65-F5344CB8AC3E}">
        <p14:creationId xmlns:p14="http://schemas.microsoft.com/office/powerpoint/2010/main" val="2234611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3A744B887661468C41F5B6C1690F49" ma:contentTypeVersion="0" ma:contentTypeDescription="Create a new document." ma:contentTypeScope="" ma:versionID="0e6625a98ad7bc12138bd23adbc0cab1">
  <xsd:schema xmlns:xsd="http://www.w3.org/2001/XMLSchema" xmlns:p="http://schemas.microsoft.com/office/2006/metadata/properties" targetNamespace="http://schemas.microsoft.com/office/2006/metadata/properties" ma:root="true" ma:fieldsID="84d24c2467e79a5b957f305a830827c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6726848-2E5B-4F3A-A5FA-1876F84F91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AB60998-A492-4857-920E-FE022BB711F9}">
  <ds:schemaRefs>
    <ds:schemaRef ds:uri="http://schemas.microsoft.com/sharepoint/v3/contenttype/forms"/>
  </ds:schemaRefs>
</ds:datastoreItem>
</file>

<file path=customXml/itemProps3.xml><?xml version="1.0" encoding="utf-8"?>
<ds:datastoreItem xmlns:ds="http://schemas.openxmlformats.org/officeDocument/2006/customXml" ds:itemID="{D9251888-2131-406B-A11D-51267F8D17F1}">
  <ds:schemaRefs>
    <ds:schemaRef ds:uri="http://schemas.microsoft.com/office/2006/metadata/properties"/>
    <ds:schemaRef ds:uri="http://schemas.microsoft.com/office/2006/documentManagement/types"/>
    <ds:schemaRef ds:uri="http://purl.org/dc/terms/"/>
    <ds:schemaRef ds:uri="http://purl.org/dc/dcmitype/"/>
    <ds:schemaRef ds:uri="http://schemas.openxmlformats.org/package/2006/metadata/core-properti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Clarity.thmx</Template>
  <TotalTime>373</TotalTime>
  <Words>1673</Words>
  <Application>Microsoft Office PowerPoint</Application>
  <PresentationFormat>On-screen Show (4:3)</PresentationFormat>
  <Paragraphs>234</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Clarity</vt:lpstr>
      <vt:lpstr>TOPIC 0B: Measurement  </vt:lpstr>
      <vt:lpstr>Measurements</vt:lpstr>
      <vt:lpstr> Scientific notation  </vt:lpstr>
      <vt:lpstr>PowerPoint Presentation</vt:lpstr>
      <vt:lpstr>Task 0Bi  </vt:lpstr>
      <vt:lpstr>Task 0Bi</vt:lpstr>
      <vt:lpstr>SI units  </vt:lpstr>
      <vt:lpstr>SI units: Base Units </vt:lpstr>
      <vt:lpstr>SI units: Prefixes  </vt:lpstr>
      <vt:lpstr>Converting units and dimensional analysis (the factor label method) </vt:lpstr>
      <vt:lpstr>PowerPoint Presentation</vt:lpstr>
      <vt:lpstr>Task 0Bii  </vt:lpstr>
      <vt:lpstr>Task 0Bii  </vt:lpstr>
      <vt:lpstr>Temperature  </vt:lpstr>
      <vt:lpstr>Task 0Biii  </vt:lpstr>
      <vt:lpstr>Derived units  </vt:lpstr>
      <vt:lpstr>Density</vt:lpstr>
      <vt:lpstr>Uncertainty, significant figures and rounding  </vt:lpstr>
      <vt:lpstr>Determining the number of significant figures present in a number  </vt:lpstr>
      <vt:lpstr>Determining the correct number of significant figures to be shown as the result of a calculation  </vt:lpstr>
      <vt:lpstr>Rounding </vt:lpstr>
      <vt:lpstr>Rounding </vt:lpstr>
      <vt:lpstr>Rounding </vt:lpstr>
      <vt:lpstr>Task 0Biv </vt:lpstr>
      <vt:lpstr>Task 0Biv </vt:lpstr>
      <vt:lpstr>Accuracy and precision </vt:lpstr>
      <vt:lpstr>Task 0Bv  </vt:lpstr>
      <vt:lpstr>Percentage error </vt:lpstr>
      <vt:lpstr>Task 0Bvi</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Atoms and the Elements</dc:title>
  <dc:creator>Jamie Schlie</dc:creator>
  <cp:lastModifiedBy>Beran, Paul</cp:lastModifiedBy>
  <cp:revision>43</cp:revision>
  <dcterms:created xsi:type="dcterms:W3CDTF">2014-07-30T14:06:06Z</dcterms:created>
  <dcterms:modified xsi:type="dcterms:W3CDTF">2016-08-17T12:22:16Z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0x010100433A744B887661468C41F5B6C1690F49</vt:lpwstr>
  </property>
</Properties>
</file>