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3"/>
  </p:notesMasterIdLst>
  <p:sldIdLst>
    <p:sldId id="256" r:id="rId5"/>
    <p:sldId id="257" r:id="rId6"/>
    <p:sldId id="258" r:id="rId7"/>
    <p:sldId id="271" r:id="rId8"/>
    <p:sldId id="264" r:id="rId9"/>
    <p:sldId id="265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7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0C1B8-58FC-014B-B8FF-5DD8B4D2D7BF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92AD0-F023-A149-A363-414E77AC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6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92AD0-F023-A149-A363-414E77ACA4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5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August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August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884" y="1656688"/>
            <a:ext cx="8600902" cy="1642138"/>
          </a:xfrm>
        </p:spPr>
        <p:txBody>
          <a:bodyPr/>
          <a:lstStyle/>
          <a:p>
            <a:r>
              <a:rPr lang="en-US" sz="3600" dirty="0"/>
              <a:t>TOPIC 0A: Chemistry, Scientific Method and Chemical &amp; Physical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What is chemistry?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30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chemistry?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Chemistry </a:t>
            </a:r>
            <a:r>
              <a:rPr lang="en-US" dirty="0"/>
              <a:t>can be described as the science that deals with matter, and the changes that matter undergoes. It is sometimes called </a:t>
            </a:r>
            <a:r>
              <a:rPr lang="en-US" b="1" u="sng" dirty="0" smtClean="0"/>
              <a:t>the </a:t>
            </a:r>
            <a:r>
              <a:rPr lang="en-US" b="1" i="1" u="sng" dirty="0" smtClean="0"/>
              <a:t>central science</a:t>
            </a:r>
            <a:r>
              <a:rPr lang="en-US" b="1" u="sng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so many naturally occurring phenomena involve chemistry and chemical change. </a:t>
            </a:r>
          </a:p>
          <a:p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3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Scientific (logical) problem solving involves three steps;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/>
              <a:t>State the problem and make observations. Observations can be </a:t>
            </a:r>
            <a:r>
              <a:rPr lang="en-US" b="1" i="1" u="sng" dirty="0"/>
              <a:t>quantitative</a:t>
            </a:r>
            <a:r>
              <a:rPr lang="en-US" dirty="0"/>
              <a:t> (those  </a:t>
            </a:r>
            <a:r>
              <a:rPr lang="en-US" dirty="0" smtClean="0"/>
              <a:t>involving </a:t>
            </a:r>
            <a:r>
              <a:rPr lang="en-US" dirty="0"/>
              <a:t>numbers or measurement) or </a:t>
            </a:r>
            <a:r>
              <a:rPr lang="en-US" b="1" i="1" u="sng" dirty="0"/>
              <a:t>qualitative</a:t>
            </a:r>
            <a:r>
              <a:rPr lang="en-US" dirty="0"/>
              <a:t> (those not involving numbers). 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/>
              <a:t>Formulate a possible explanation (this is known as a </a:t>
            </a:r>
            <a:r>
              <a:rPr lang="en-US" b="1" i="1" u="sng" dirty="0"/>
              <a:t>hypothesis</a:t>
            </a:r>
            <a:r>
              <a:rPr lang="en-US" dirty="0"/>
              <a:t>).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Perform </a:t>
            </a:r>
            <a:r>
              <a:rPr lang="en-US" b="1" u="sng" dirty="0"/>
              <a:t>experiments</a:t>
            </a:r>
            <a:r>
              <a:rPr lang="en-US" dirty="0"/>
              <a:t> to test the hypothesis. The results and observations from these experiments lead to the modification of the hypothesis and therefore further experiments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29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Eventually, after several experiments the hypothesis may graduate to become a </a:t>
            </a:r>
            <a:r>
              <a:rPr lang="en-US" b="1" i="1" u="sng" dirty="0"/>
              <a:t>theory</a:t>
            </a:r>
            <a:r>
              <a:rPr lang="en-US" b="1" u="sng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 theory gives a universally accepted explanation of the problem. Of course, theories should be constantly challenged and may be refined as and when new data and new scientific evidence comes to light.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Theories are different to </a:t>
            </a:r>
            <a:r>
              <a:rPr lang="en-US" i="1" dirty="0"/>
              <a:t>laws</a:t>
            </a:r>
            <a:r>
              <a:rPr lang="en-US" dirty="0"/>
              <a:t>. </a:t>
            </a:r>
            <a:r>
              <a:rPr lang="en-US" b="1" u="sng" dirty="0"/>
              <a:t>Laws</a:t>
            </a:r>
            <a:r>
              <a:rPr lang="en-US" dirty="0"/>
              <a:t> state what general behavior is observed to occur naturally.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</a:t>
            </a:r>
            <a:r>
              <a:rPr lang="en-US" i="1" dirty="0"/>
              <a:t> law of conservation of mass</a:t>
            </a:r>
            <a:r>
              <a:rPr lang="en-US" dirty="0"/>
              <a:t> exists since it has been consistently observed that during all chemical changes mass remains unchanged (i.e., it is neither created nor destroyed).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5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Physical and chemical changes and properties</a:t>
            </a:r>
            <a:r>
              <a:rPr lang="en-US" dirty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All matter exhibits physical and chemical properties by which it can be classified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Examples of </a:t>
            </a:r>
            <a:r>
              <a:rPr lang="en-US" sz="2400" b="1" i="1" u="sng" dirty="0"/>
              <a:t>physical properties</a:t>
            </a:r>
            <a:r>
              <a:rPr lang="en-US" sz="2400" b="1" u="sng" dirty="0"/>
              <a:t> </a:t>
            </a:r>
            <a:r>
              <a:rPr lang="en-US" sz="2400" dirty="0"/>
              <a:t>are color, odor, density, hardness, solubility, melting point, and boiling point. </a:t>
            </a:r>
          </a:p>
          <a:p>
            <a:r>
              <a:rPr lang="en-US" b="1" i="1" u="sng" dirty="0"/>
              <a:t>Chemical properties</a:t>
            </a:r>
            <a:r>
              <a:rPr lang="en-US" b="1" u="sng" dirty="0"/>
              <a:t> </a:t>
            </a:r>
            <a:r>
              <a:rPr lang="en-US" dirty="0"/>
              <a:t>are those exhibited when a substance reacts with other substances. </a:t>
            </a:r>
          </a:p>
          <a:p>
            <a:pPr lvl="1"/>
            <a:r>
              <a:rPr lang="en-US" sz="2400" dirty="0"/>
              <a:t>Examples of chemical properties are reactions with acids and bases, oxidation and reduction (REDOX) and a huge number of other chemical reactions. Changes in which the physical or chemical properties of a substance are altered are considered physical or chemical changes, respectively. </a:t>
            </a:r>
          </a:p>
        </p:txBody>
      </p:sp>
    </p:spTree>
    <p:extLst>
      <p:ext uri="{BB962C8B-B14F-4D97-AF65-F5344CB8AC3E}">
        <p14:creationId xmlns:p14="http://schemas.microsoft.com/office/powerpoint/2010/main" val="18105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Physical change</a:t>
            </a:r>
            <a:r>
              <a:rPr lang="en-US" b="1" dirty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If some aspect of the physical state of matter is altered, but the chemical composition remains the same, the change is a physical change. The most common physical changes are </a:t>
            </a:r>
            <a:r>
              <a:rPr lang="en-US" sz="2800" b="1" u="sng" dirty="0">
                <a:latin typeface="Calibri" panose="020F0502020204030204" pitchFamily="34" charset="0"/>
              </a:rPr>
              <a:t>changes of state</a:t>
            </a:r>
            <a:r>
              <a:rPr lang="en-US" sz="2800" dirty="0">
                <a:latin typeface="Calibri" panose="020F0502020204030204" pitchFamily="34" charset="0"/>
              </a:rPr>
              <a:t>. These are </a:t>
            </a:r>
            <a:r>
              <a:rPr lang="en-US" sz="2800" dirty="0" err="1" smtClean="0">
                <a:latin typeface="Calibri" panose="020F0502020204030204" pitchFamily="34" charset="0"/>
              </a:rPr>
              <a:t>sumarized</a:t>
            </a:r>
            <a:r>
              <a:rPr lang="en-US" sz="2800" dirty="0" smtClean="0">
                <a:latin typeface="Calibri" panose="020F0502020204030204" pitchFamily="34" charset="0"/>
              </a:rPr>
              <a:t> below</a:t>
            </a:r>
            <a:r>
              <a:rPr lang="en-US" sz="2800" dirty="0">
                <a:latin typeface="Calibri" panose="020F0502020204030204" pitchFamily="34" charset="0"/>
              </a:rPr>
              <a:t>: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880138"/>
              </p:ext>
            </p:extLst>
          </p:nvPr>
        </p:nvGraphicFramePr>
        <p:xfrm>
          <a:off x="964279" y="3857109"/>
          <a:ext cx="7032569" cy="2809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462"/>
                <a:gridCol w="720348"/>
                <a:gridCol w="1190638"/>
                <a:gridCol w="3823121"/>
              </a:tblGrid>
              <a:tr h="409807">
                <a:tc>
                  <a:txBody>
                    <a:bodyPr/>
                    <a:lstStyle/>
                    <a:p>
                      <a:pPr marL="2095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SOLID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!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LIQUID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Melting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</a:tr>
              <a:tr h="497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LIQUID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!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7747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GAS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Boiling 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</a:tr>
              <a:tr h="497521">
                <a:tc>
                  <a:txBody>
                    <a:bodyPr/>
                    <a:lstStyle/>
                    <a:p>
                      <a:pPr marL="7747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GAS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!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LIQUID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Condensing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</a:tr>
              <a:tr h="497521">
                <a:tc>
                  <a:txBody>
                    <a:bodyPr/>
                    <a:lstStyle/>
                    <a:p>
                      <a:pPr marL="2095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SOLID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!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7747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GAS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Sublimation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</a:tr>
              <a:tr h="497521">
                <a:tc>
                  <a:txBody>
                    <a:bodyPr/>
                    <a:lstStyle/>
                    <a:p>
                      <a:pPr marL="7747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GAS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!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2095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SOLID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Reverse sublimation or deposition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</a:tr>
              <a:tr h="40980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LIQUID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!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2095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SOLID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Freezing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63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52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 solids, the particles have relatively little energy and </a:t>
            </a:r>
            <a:r>
              <a:rPr lang="en-US" sz="2800" b="1" u="sng" dirty="0"/>
              <a:t>vibrate around fixed positions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/>
              <a:t>a solid is heated the particles gain energy, move around move and eventually gain enough energy to break away from their fixed positions and form a liquid. </a:t>
            </a:r>
            <a:endParaRPr lang="en-US" sz="2800" dirty="0" smtClean="0"/>
          </a:p>
          <a:p>
            <a:r>
              <a:rPr lang="en-US" sz="2800" dirty="0" smtClean="0"/>
              <a:t>Continued </a:t>
            </a:r>
            <a:r>
              <a:rPr lang="en-US" sz="2800" dirty="0"/>
              <a:t>heating leads to the liquid particles gaining sufficient energy to break away from one another and form a gas. In a gas the particles move freely and with relatively large amounts of energy.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739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Chemical change</a:t>
            </a:r>
            <a:r>
              <a:rPr lang="en-US" b="1" dirty="0"/>
              <a:t> 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</a:t>
            </a:r>
            <a:r>
              <a:rPr lang="en-US" b="1" u="sng" dirty="0"/>
              <a:t>chemical change</a:t>
            </a:r>
            <a:r>
              <a:rPr lang="en-US" dirty="0"/>
              <a:t>, which is often called a chemical reaction, the atoms of a substance are rearranged to form new substances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chemical change requires that the new substance or substances formed have a </a:t>
            </a:r>
            <a:r>
              <a:rPr lang="en-US" b="1" u="sng" dirty="0"/>
              <a:t>different chemical composition </a:t>
            </a:r>
            <a:r>
              <a:rPr lang="en-US" dirty="0"/>
              <a:t>to the original substance or substances. </a:t>
            </a:r>
            <a:endParaRPr lang="en-US" dirty="0" smtClean="0"/>
          </a:p>
          <a:p>
            <a:r>
              <a:rPr lang="en-US" dirty="0" smtClean="0"/>
              <a:t>Chemical </a:t>
            </a:r>
            <a:r>
              <a:rPr lang="en-US" dirty="0"/>
              <a:t>changes are often accompanied by observable changes such as color changes and energy changes.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45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3A744B887661468C41F5B6C1690F49" ma:contentTypeVersion="0" ma:contentTypeDescription="Create a new document." ma:contentTypeScope="" ma:versionID="0e6625a98ad7bc12138bd23adbc0cab1">
  <xsd:schema xmlns:xsd="http://www.w3.org/2001/XMLSchema" xmlns:p="http://schemas.microsoft.com/office/2006/metadata/properties" targetNamespace="http://schemas.microsoft.com/office/2006/metadata/properties" ma:root="true" ma:fieldsID="84d24c2467e79a5b957f305a830827c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9251888-2131-406B-A11D-51267F8D17F1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AB60998-A492-4857-920E-FE022BB711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726848-2E5B-4F3A-A5FA-1876F84F9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261</TotalTime>
  <Words>560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TOPIC 0A: Chemistry, Scientific Method and Chemical &amp; Physical Change</vt:lpstr>
      <vt:lpstr>What is chemistry? </vt:lpstr>
      <vt:lpstr>Scientific (logical) problem solving involves three steps; </vt:lpstr>
      <vt:lpstr>PowerPoint Presentation</vt:lpstr>
      <vt:lpstr>Physical and chemical changes and properties </vt:lpstr>
      <vt:lpstr>Physical change </vt:lpstr>
      <vt:lpstr>PowerPoint Presentation</vt:lpstr>
      <vt:lpstr>Chemical change 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A: Atoms and the Elements</dc:title>
  <dc:creator>Jamie Schlie</dc:creator>
  <cp:lastModifiedBy>Beran, Paul</cp:lastModifiedBy>
  <cp:revision>28</cp:revision>
  <dcterms:created xsi:type="dcterms:W3CDTF">2014-07-30T14:06:06Z</dcterms:created>
  <dcterms:modified xsi:type="dcterms:W3CDTF">2016-08-17T01:27:03Z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0x010100433A744B887661468C41F5B6C1690F49</vt:lpwstr>
  </property>
</Properties>
</file>