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32"/>
  </p:notesMasterIdLst>
  <p:handoutMasterIdLst>
    <p:handoutMasterId r:id="rId33"/>
  </p:handoutMasterIdLst>
  <p:sldIdLst>
    <p:sldId id="256" r:id="rId5"/>
    <p:sldId id="274" r:id="rId6"/>
    <p:sldId id="273" r:id="rId7"/>
    <p:sldId id="275" r:id="rId8"/>
    <p:sldId id="276" r:id="rId9"/>
    <p:sldId id="287" r:id="rId10"/>
    <p:sldId id="288" r:id="rId11"/>
    <p:sldId id="289" r:id="rId12"/>
    <p:sldId id="301" r:id="rId13"/>
    <p:sldId id="302" r:id="rId14"/>
    <p:sldId id="303" r:id="rId15"/>
    <p:sldId id="304" r:id="rId16"/>
    <p:sldId id="305" r:id="rId17"/>
    <p:sldId id="306" r:id="rId18"/>
    <p:sldId id="307" r:id="rId19"/>
    <p:sldId id="308" r:id="rId20"/>
    <p:sldId id="309" r:id="rId21"/>
    <p:sldId id="300" r:id="rId22"/>
    <p:sldId id="310" r:id="rId23"/>
    <p:sldId id="311" r:id="rId24"/>
    <p:sldId id="314" r:id="rId25"/>
    <p:sldId id="312" r:id="rId26"/>
    <p:sldId id="313" r:id="rId27"/>
    <p:sldId id="315" r:id="rId28"/>
    <p:sldId id="316" r:id="rId29"/>
    <p:sldId id="317" r:id="rId30"/>
    <p:sldId id="318"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34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7718C4-B3DB-4594-AE43-32AD44D702F3}" type="datetimeFigureOut">
              <a:rPr lang="en-US" smtClean="0"/>
              <a:t>8/18/2016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E3A01E5-8CDE-437C-AC1F-AD584803F917}" type="slidenum">
              <a:rPr lang="en-US" smtClean="0"/>
              <a:t>‹#›</a:t>
            </a:fld>
            <a:endParaRPr lang="en-US"/>
          </a:p>
        </p:txBody>
      </p:sp>
    </p:spTree>
    <p:extLst>
      <p:ext uri="{BB962C8B-B14F-4D97-AF65-F5344CB8AC3E}">
        <p14:creationId xmlns:p14="http://schemas.microsoft.com/office/powerpoint/2010/main" val="3818712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2C0C1B8-58FC-014B-B8FF-5DD8B4D2D7BF}" type="datetimeFigureOut">
              <a:rPr lang="en-US" smtClean="0"/>
              <a:t>8/18/2016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192AD0-F023-A149-A363-414E77ACA4C6}" type="slidenum">
              <a:rPr lang="en-US" smtClean="0"/>
              <a:t>‹#›</a:t>
            </a:fld>
            <a:endParaRPr lang="en-US"/>
          </a:p>
        </p:txBody>
      </p:sp>
    </p:spTree>
    <p:extLst>
      <p:ext uri="{BB962C8B-B14F-4D97-AF65-F5344CB8AC3E}">
        <p14:creationId xmlns:p14="http://schemas.microsoft.com/office/powerpoint/2010/main" val="27330660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August 18,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August 18,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August 18,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August 18,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August 18,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August 18,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August 18, 2016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August 18, 2016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August 18, 2016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August 18,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August 18,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August 18,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884" y="1656688"/>
            <a:ext cx="8600902" cy="1642138"/>
          </a:xfrm>
        </p:spPr>
        <p:txBody>
          <a:bodyPr/>
          <a:lstStyle/>
          <a:p>
            <a:r>
              <a:rPr lang="en-US" sz="3600" b="1" dirty="0"/>
              <a:t>TOPIC 0D: Nomenclature </a:t>
            </a:r>
            <a:r>
              <a:rPr lang="en-US" sz="3600" b="1" dirty="0"/>
              <a:t/>
            </a:r>
            <a:br>
              <a:rPr lang="en-US" sz="3600" b="1" dirty="0"/>
            </a:br>
            <a:endParaRPr lang="en-US" sz="3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7302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Binary acids </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sz="3300" dirty="0"/>
              <a:t>Acids will be discussed at great length later in the course, but for the purposes of nomenclature, an acid can be defined as a compound that produces hydrogen ions (H</a:t>
            </a:r>
            <a:r>
              <a:rPr lang="en-US" sz="3300" baseline="30000" dirty="0"/>
              <a:t>+</a:t>
            </a:r>
            <a:r>
              <a:rPr lang="en-US" sz="3300" dirty="0"/>
              <a:t>) when it is dissolved in water, and the formulae of acids start with ‘H’. </a:t>
            </a:r>
            <a:endParaRPr lang="en-US" sz="3300" dirty="0" smtClean="0"/>
          </a:p>
          <a:p>
            <a:pPr marL="514350" indent="-514350">
              <a:buFont typeface="+mj-lt"/>
              <a:buAutoNum type="arabicPeriod"/>
            </a:pPr>
            <a:r>
              <a:rPr lang="en-US" sz="3300" b="1" u="sng" dirty="0" smtClean="0"/>
              <a:t>Binary </a:t>
            </a:r>
            <a:r>
              <a:rPr lang="en-US" sz="3300" b="1" u="sng" dirty="0"/>
              <a:t>acids </a:t>
            </a:r>
            <a:r>
              <a:rPr lang="en-US" sz="3300" dirty="0"/>
              <a:t>are formed when hydrogen ions combine with monatomic </a:t>
            </a:r>
            <a:r>
              <a:rPr lang="en-US" sz="3300" dirty="0" smtClean="0"/>
              <a:t>anions</a:t>
            </a:r>
          </a:p>
          <a:p>
            <a:pPr marL="514350" indent="-514350">
              <a:buFont typeface="+mj-lt"/>
              <a:buAutoNum type="arabicPeriod"/>
            </a:pPr>
            <a:r>
              <a:rPr lang="en-US" sz="3300" i="1" dirty="0"/>
              <a:t>To name a binary acid use the prefix ‘hydro’ followed by the other non-metal name modified to an </a:t>
            </a:r>
            <a:r>
              <a:rPr lang="en-US" sz="3300" i="1" dirty="0" smtClean="0"/>
              <a:t>–</a:t>
            </a:r>
            <a:r>
              <a:rPr lang="en-US" sz="3300" i="1" dirty="0" err="1"/>
              <a:t>ic</a:t>
            </a:r>
            <a:r>
              <a:rPr lang="en-US" sz="3300" i="1" dirty="0"/>
              <a:t> ending. Then add the word ‘acid’. </a:t>
            </a:r>
            <a:r>
              <a:rPr lang="en-US" sz="3300" dirty="0"/>
              <a:t>For example, </a:t>
            </a:r>
            <a:r>
              <a:rPr lang="en-US" sz="3300" dirty="0" err="1"/>
              <a:t>HCl</a:t>
            </a:r>
            <a:r>
              <a:rPr lang="en-US" sz="3300" dirty="0"/>
              <a:t> is hydrochloric acid</a:t>
            </a:r>
            <a:r>
              <a:rPr lang="en-US" sz="3200" dirty="0"/>
              <a:t>.</a:t>
            </a:r>
            <a:r>
              <a:rPr lang="en-US" sz="3200" i="1" dirty="0"/>
              <a:t> </a:t>
            </a:r>
            <a:endParaRPr lang="en-US" sz="3200" dirty="0"/>
          </a:p>
          <a:p>
            <a:pPr marL="514350" indent="-514350">
              <a:buFont typeface="+mj-lt"/>
              <a:buAutoNum type="arabicPeriod"/>
            </a:pPr>
            <a:endParaRPr lang="en-US" sz="3200" dirty="0"/>
          </a:p>
        </p:txBody>
      </p:sp>
    </p:spTree>
    <p:extLst>
      <p:ext uri="{BB962C8B-B14F-4D97-AF65-F5344CB8AC3E}">
        <p14:creationId xmlns:p14="http://schemas.microsoft.com/office/powerpoint/2010/main" val="240992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Polyatomic ions </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a:t>Polyatomic ions are those where more than one element are combined together to create a </a:t>
            </a:r>
            <a:r>
              <a:rPr lang="en-US" sz="3200" b="1" u="sng" dirty="0"/>
              <a:t>species with a charge</a:t>
            </a:r>
            <a:r>
              <a:rPr lang="en-US" sz="3200" b="1" u="sng" dirty="0" smtClean="0"/>
              <a:t>.</a:t>
            </a:r>
          </a:p>
          <a:p>
            <a:pPr marL="514350" indent="-514350">
              <a:buFont typeface="+mj-lt"/>
              <a:buAutoNum type="arabicPeriod"/>
            </a:pPr>
            <a:r>
              <a:rPr lang="en-US" sz="3200" dirty="0" smtClean="0"/>
              <a:t> </a:t>
            </a:r>
            <a:r>
              <a:rPr lang="en-US" sz="3200" dirty="0"/>
              <a:t>Some of these ions can be named systematically, others names must be learned. Some common polyatomic ions, their charges and formulae are listed below. You will need a more complete list, </a:t>
            </a:r>
            <a:r>
              <a:rPr lang="en-US" sz="3200" u="sng" dirty="0"/>
              <a:t>found here</a:t>
            </a:r>
            <a:r>
              <a:rPr lang="en-US" sz="3200" dirty="0"/>
              <a:t>. </a:t>
            </a:r>
          </a:p>
          <a:p>
            <a:pPr marL="514350" indent="-514350">
              <a:buFont typeface="+mj-lt"/>
              <a:buAutoNum type="arabicPeriod"/>
            </a:pPr>
            <a:endParaRPr lang="en-US" sz="3200" dirty="0"/>
          </a:p>
        </p:txBody>
      </p:sp>
    </p:spTree>
    <p:extLst>
      <p:ext uri="{BB962C8B-B14F-4D97-AF65-F5344CB8AC3E}">
        <p14:creationId xmlns:p14="http://schemas.microsoft.com/office/powerpoint/2010/main" val="61841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Common Polyatomic ions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6206116"/>
              </p:ext>
            </p:extLst>
          </p:nvPr>
        </p:nvGraphicFramePr>
        <p:xfrm>
          <a:off x="1579419" y="1712426"/>
          <a:ext cx="5702530" cy="4821377"/>
        </p:xfrm>
        <a:graphic>
          <a:graphicData uri="http://schemas.openxmlformats.org/drawingml/2006/table">
            <a:tbl>
              <a:tblPr firstRow="1" firstCol="1" bandRow="1">
                <a:tableStyleId>{5C22544A-7EE6-4342-B048-85BDC9FD1C3A}</a:tableStyleId>
              </a:tblPr>
              <a:tblGrid>
                <a:gridCol w="3566751"/>
                <a:gridCol w="1277399"/>
                <a:gridCol w="858380"/>
              </a:tblGrid>
              <a:tr h="268841">
                <a:tc>
                  <a:txBody>
                    <a:bodyPr/>
                    <a:lstStyle/>
                    <a:p>
                      <a:pPr marL="751840" marR="0" indent="0">
                        <a:lnSpc>
                          <a:spcPct val="107000"/>
                        </a:lnSpc>
                        <a:spcBef>
                          <a:spcPts val="0"/>
                        </a:spcBef>
                        <a:spcAft>
                          <a:spcPts val="0"/>
                        </a:spcAft>
                      </a:pPr>
                      <a:r>
                        <a:rPr lang="en-US" sz="1600" dirty="0">
                          <a:effectLst/>
                        </a:rPr>
                        <a:t>Name </a:t>
                      </a:r>
                      <a:endParaRPr lang="en-US" sz="1600" dirty="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0" marR="0" indent="0">
                        <a:lnSpc>
                          <a:spcPct val="107000"/>
                        </a:lnSpc>
                        <a:spcBef>
                          <a:spcPts val="0"/>
                        </a:spcBef>
                        <a:spcAft>
                          <a:spcPts val="0"/>
                        </a:spcAft>
                      </a:pPr>
                      <a:r>
                        <a:rPr lang="en-US" sz="1600">
                          <a:effectLst/>
                        </a:rPr>
                        <a:t>Charge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0" marR="0" indent="0" algn="just">
                        <a:lnSpc>
                          <a:spcPct val="107000"/>
                        </a:lnSpc>
                        <a:spcBef>
                          <a:spcPts val="0"/>
                        </a:spcBef>
                        <a:spcAft>
                          <a:spcPts val="0"/>
                        </a:spcAft>
                      </a:pPr>
                      <a:r>
                        <a:rPr lang="en-US" sz="1600">
                          <a:effectLst/>
                        </a:rPr>
                        <a:t>Formula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r>
              <a:tr h="333085">
                <a:tc>
                  <a:txBody>
                    <a:bodyPr/>
                    <a:lstStyle/>
                    <a:p>
                      <a:pPr marL="603885" marR="0" indent="0">
                        <a:lnSpc>
                          <a:spcPct val="107000"/>
                        </a:lnSpc>
                        <a:spcBef>
                          <a:spcPts val="0"/>
                        </a:spcBef>
                        <a:spcAft>
                          <a:spcPts val="0"/>
                        </a:spcAft>
                      </a:pPr>
                      <a:r>
                        <a:rPr lang="en-US" sz="1600">
                          <a:effectLst/>
                        </a:rPr>
                        <a:t>Ammonium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46685" marR="0" indent="0">
                        <a:lnSpc>
                          <a:spcPct val="107000"/>
                        </a:lnSpc>
                        <a:spcBef>
                          <a:spcPts val="0"/>
                        </a:spcBef>
                        <a:spcAft>
                          <a:spcPts val="0"/>
                        </a:spcAft>
                      </a:pPr>
                      <a:r>
                        <a:rPr lang="en-US" sz="1600">
                          <a:effectLst/>
                        </a:rPr>
                        <a:t>1+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11760" marR="0" indent="0">
                        <a:lnSpc>
                          <a:spcPct val="107000"/>
                        </a:lnSpc>
                        <a:spcBef>
                          <a:spcPts val="0"/>
                        </a:spcBef>
                        <a:spcAft>
                          <a:spcPts val="0"/>
                        </a:spcAft>
                      </a:pPr>
                      <a:r>
                        <a:rPr lang="en-US" sz="1600">
                          <a:effectLst/>
                        </a:rPr>
                        <a:t>NH4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r>
              <a:tr h="325181">
                <a:tc>
                  <a:txBody>
                    <a:bodyPr/>
                    <a:lstStyle/>
                    <a:p>
                      <a:pPr marL="628015" marR="0" indent="0">
                        <a:lnSpc>
                          <a:spcPct val="107000"/>
                        </a:lnSpc>
                        <a:spcBef>
                          <a:spcPts val="0"/>
                        </a:spcBef>
                        <a:spcAft>
                          <a:spcPts val="0"/>
                        </a:spcAft>
                      </a:pPr>
                      <a:r>
                        <a:rPr lang="en-US" sz="1600" dirty="0">
                          <a:effectLst/>
                        </a:rPr>
                        <a:t>Carbonate </a:t>
                      </a:r>
                      <a:endParaRPr lang="en-US" sz="1600" dirty="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a:effectLst/>
                        </a:rPr>
                        <a:t>2-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95885" marR="0" indent="0">
                        <a:lnSpc>
                          <a:spcPct val="107000"/>
                        </a:lnSpc>
                        <a:spcBef>
                          <a:spcPts val="0"/>
                        </a:spcBef>
                        <a:spcAft>
                          <a:spcPts val="0"/>
                        </a:spcAft>
                      </a:pPr>
                      <a:r>
                        <a:rPr lang="en-US" sz="1600">
                          <a:effectLst/>
                        </a:rPr>
                        <a:t>CO3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r>
              <a:tr h="325181">
                <a:tc>
                  <a:txBody>
                    <a:bodyPr/>
                    <a:lstStyle/>
                    <a:p>
                      <a:pPr marL="525780" marR="0" indent="0">
                        <a:lnSpc>
                          <a:spcPct val="107000"/>
                        </a:lnSpc>
                        <a:spcBef>
                          <a:spcPts val="0"/>
                        </a:spcBef>
                        <a:spcAft>
                          <a:spcPts val="0"/>
                        </a:spcAft>
                      </a:pPr>
                      <a:r>
                        <a:rPr lang="en-US" sz="1600" dirty="0">
                          <a:effectLst/>
                        </a:rPr>
                        <a:t>Chromate (VI) </a:t>
                      </a:r>
                      <a:endParaRPr lang="en-US" sz="1600" dirty="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a:effectLst/>
                        </a:rPr>
                        <a:t>2-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74295" marR="0" indent="0">
                        <a:lnSpc>
                          <a:spcPct val="107000"/>
                        </a:lnSpc>
                        <a:spcBef>
                          <a:spcPts val="0"/>
                        </a:spcBef>
                        <a:spcAft>
                          <a:spcPts val="0"/>
                        </a:spcAft>
                      </a:pPr>
                      <a:r>
                        <a:rPr lang="en-US" sz="1600">
                          <a:effectLst/>
                        </a:rPr>
                        <a:t>CrO4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r>
              <a:tr h="325181">
                <a:tc>
                  <a:txBody>
                    <a:bodyPr/>
                    <a:lstStyle/>
                    <a:p>
                      <a:pPr marL="480060" marR="0" indent="0">
                        <a:lnSpc>
                          <a:spcPct val="107000"/>
                        </a:lnSpc>
                        <a:spcBef>
                          <a:spcPts val="0"/>
                        </a:spcBef>
                        <a:spcAft>
                          <a:spcPts val="0"/>
                        </a:spcAft>
                      </a:pPr>
                      <a:r>
                        <a:rPr lang="en-US" sz="1600" dirty="0">
                          <a:effectLst/>
                        </a:rPr>
                        <a:t>Dichromate (VI) </a:t>
                      </a:r>
                      <a:endParaRPr lang="en-US" sz="1600" dirty="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a:effectLst/>
                        </a:rPr>
                        <a:t>2-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51435" marR="0" indent="0" algn="just">
                        <a:lnSpc>
                          <a:spcPct val="107000"/>
                        </a:lnSpc>
                        <a:spcBef>
                          <a:spcPts val="0"/>
                        </a:spcBef>
                        <a:spcAft>
                          <a:spcPts val="0"/>
                        </a:spcAft>
                      </a:pPr>
                      <a:r>
                        <a:rPr lang="en-US" sz="1600">
                          <a:effectLst/>
                        </a:rPr>
                        <a:t>Cr2O7</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r>
              <a:tr h="325181">
                <a:tc>
                  <a:txBody>
                    <a:bodyPr/>
                    <a:lstStyle/>
                    <a:p>
                      <a:pPr marL="550545" marR="0" indent="0">
                        <a:lnSpc>
                          <a:spcPct val="107000"/>
                        </a:lnSpc>
                        <a:spcBef>
                          <a:spcPts val="0"/>
                        </a:spcBef>
                        <a:spcAft>
                          <a:spcPts val="0"/>
                        </a:spcAft>
                      </a:pPr>
                      <a:r>
                        <a:rPr lang="en-US" sz="1600" dirty="0" err="1">
                          <a:effectLst/>
                        </a:rPr>
                        <a:t>Ethanedioate</a:t>
                      </a:r>
                      <a:r>
                        <a:rPr lang="en-US" sz="1600" dirty="0">
                          <a:effectLst/>
                        </a:rPr>
                        <a:t> </a:t>
                      </a:r>
                      <a:endParaRPr lang="en-US" sz="1600" dirty="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a:effectLst/>
                        </a:rPr>
                        <a:t>2-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72390" marR="0" indent="0">
                        <a:lnSpc>
                          <a:spcPct val="107000"/>
                        </a:lnSpc>
                        <a:spcBef>
                          <a:spcPts val="0"/>
                        </a:spcBef>
                        <a:spcAft>
                          <a:spcPts val="0"/>
                        </a:spcAft>
                      </a:pPr>
                      <a:r>
                        <a:rPr lang="en-US" sz="1600">
                          <a:effectLst/>
                        </a:rPr>
                        <a:t>C2O4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r>
              <a:tr h="325181">
                <a:tc>
                  <a:txBody>
                    <a:bodyPr/>
                    <a:lstStyle/>
                    <a:p>
                      <a:pPr marL="349250" marR="0" indent="0">
                        <a:lnSpc>
                          <a:spcPct val="107000"/>
                        </a:lnSpc>
                        <a:spcBef>
                          <a:spcPts val="0"/>
                        </a:spcBef>
                        <a:spcAft>
                          <a:spcPts val="0"/>
                        </a:spcAft>
                      </a:pPr>
                      <a:r>
                        <a:rPr lang="en-US" sz="1600">
                          <a:effectLst/>
                        </a:rPr>
                        <a:t>Hydrogen carbonate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a:effectLst/>
                        </a:rPr>
                        <a:t>1-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72390" marR="0" indent="0">
                        <a:lnSpc>
                          <a:spcPct val="107000"/>
                        </a:lnSpc>
                        <a:spcBef>
                          <a:spcPts val="0"/>
                        </a:spcBef>
                        <a:spcAft>
                          <a:spcPts val="0"/>
                        </a:spcAft>
                      </a:pPr>
                      <a:r>
                        <a:rPr lang="en-US" sz="1600">
                          <a:effectLst/>
                        </a:rPr>
                        <a:t>HCO</a:t>
                      </a:r>
                      <a:r>
                        <a:rPr lang="en-US" sz="1600" baseline="-25000">
                          <a:effectLst/>
                        </a:rPr>
                        <a:t>3</a:t>
                      </a:r>
                      <a:r>
                        <a:rPr lang="en-US" sz="1600">
                          <a:effectLst/>
                        </a:rPr>
                        <a:t>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r>
              <a:tr h="325181">
                <a:tc>
                  <a:txBody>
                    <a:bodyPr/>
                    <a:lstStyle/>
                    <a:p>
                      <a:pPr marL="444500" marR="0" indent="0">
                        <a:lnSpc>
                          <a:spcPct val="107000"/>
                        </a:lnSpc>
                        <a:spcBef>
                          <a:spcPts val="0"/>
                        </a:spcBef>
                        <a:spcAft>
                          <a:spcPts val="0"/>
                        </a:spcAft>
                      </a:pPr>
                      <a:r>
                        <a:rPr lang="en-US" sz="1600" dirty="0">
                          <a:effectLst/>
                        </a:rPr>
                        <a:t>Hydrogen sulfate </a:t>
                      </a:r>
                      <a:endParaRPr lang="en-US" sz="1600" dirty="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a:effectLst/>
                        </a:rPr>
                        <a:t>1-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76200" marR="0" indent="0">
                        <a:lnSpc>
                          <a:spcPct val="107000"/>
                        </a:lnSpc>
                        <a:spcBef>
                          <a:spcPts val="0"/>
                        </a:spcBef>
                        <a:spcAft>
                          <a:spcPts val="0"/>
                        </a:spcAft>
                      </a:pPr>
                      <a:r>
                        <a:rPr lang="en-US" sz="1600">
                          <a:effectLst/>
                        </a:rPr>
                        <a:t>HSO</a:t>
                      </a:r>
                      <a:r>
                        <a:rPr lang="en-US" sz="1600" baseline="-25000">
                          <a:effectLst/>
                        </a:rPr>
                        <a:t>4</a:t>
                      </a:r>
                      <a:r>
                        <a:rPr lang="en-US" sz="1600">
                          <a:effectLst/>
                        </a:rPr>
                        <a:t>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r>
              <a:tr h="317278">
                <a:tc>
                  <a:txBody>
                    <a:bodyPr/>
                    <a:lstStyle/>
                    <a:p>
                      <a:pPr marL="638810" marR="0" indent="0">
                        <a:lnSpc>
                          <a:spcPct val="107000"/>
                        </a:lnSpc>
                        <a:spcBef>
                          <a:spcPts val="0"/>
                        </a:spcBef>
                        <a:spcAft>
                          <a:spcPts val="0"/>
                        </a:spcAft>
                      </a:pPr>
                      <a:r>
                        <a:rPr lang="en-US" sz="1600">
                          <a:effectLst/>
                        </a:rPr>
                        <a:t>Hydroxide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a:effectLst/>
                        </a:rPr>
                        <a:t>1-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0" marR="34925" indent="0" algn="ctr">
                        <a:lnSpc>
                          <a:spcPct val="107000"/>
                        </a:lnSpc>
                        <a:spcBef>
                          <a:spcPts val="0"/>
                        </a:spcBef>
                        <a:spcAft>
                          <a:spcPts val="0"/>
                        </a:spcAft>
                      </a:pPr>
                      <a:r>
                        <a:rPr lang="en-US" sz="1600">
                          <a:effectLst/>
                        </a:rPr>
                        <a:t>OH</a:t>
                      </a:r>
                      <a:r>
                        <a:rPr lang="en-US" sz="1600" baseline="30000">
                          <a:effectLst/>
                        </a:rPr>
                        <a:t>-</a:t>
                      </a:r>
                      <a:r>
                        <a:rPr lang="en-US" sz="1600">
                          <a:effectLst/>
                        </a:rPr>
                        <a:t>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r>
              <a:tr h="333085">
                <a:tc>
                  <a:txBody>
                    <a:bodyPr/>
                    <a:lstStyle/>
                    <a:p>
                      <a:pPr marL="0" marR="0" indent="0">
                        <a:lnSpc>
                          <a:spcPct val="107000"/>
                        </a:lnSpc>
                        <a:spcBef>
                          <a:spcPts val="0"/>
                        </a:spcBef>
                        <a:spcAft>
                          <a:spcPts val="0"/>
                        </a:spcAft>
                      </a:pPr>
                      <a:r>
                        <a:rPr lang="en-US" sz="1600" dirty="0" err="1">
                          <a:effectLst/>
                        </a:rPr>
                        <a:t>Manganate</a:t>
                      </a:r>
                      <a:r>
                        <a:rPr lang="en-US" sz="1600" dirty="0">
                          <a:effectLst/>
                        </a:rPr>
                        <a:t> (VII) (permanganate) </a:t>
                      </a:r>
                      <a:endParaRPr lang="en-US" sz="1600" dirty="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a:effectLst/>
                        </a:rPr>
                        <a:t>1-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76200" marR="0" indent="0">
                        <a:lnSpc>
                          <a:spcPct val="107000"/>
                        </a:lnSpc>
                        <a:spcBef>
                          <a:spcPts val="0"/>
                        </a:spcBef>
                        <a:spcAft>
                          <a:spcPts val="0"/>
                        </a:spcAft>
                      </a:pPr>
                      <a:r>
                        <a:rPr lang="en-US" sz="1600">
                          <a:effectLst/>
                        </a:rPr>
                        <a:t>MnO</a:t>
                      </a:r>
                      <a:r>
                        <a:rPr lang="en-US" sz="1600" baseline="-25000">
                          <a:effectLst/>
                        </a:rPr>
                        <a:t>4</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r>
              <a:tr h="325181">
                <a:tc>
                  <a:txBody>
                    <a:bodyPr/>
                    <a:lstStyle/>
                    <a:p>
                      <a:pPr marL="737870" marR="0" indent="0">
                        <a:lnSpc>
                          <a:spcPct val="107000"/>
                        </a:lnSpc>
                        <a:spcBef>
                          <a:spcPts val="0"/>
                        </a:spcBef>
                        <a:spcAft>
                          <a:spcPts val="0"/>
                        </a:spcAft>
                      </a:pPr>
                      <a:r>
                        <a:rPr lang="en-US" sz="1600">
                          <a:effectLst/>
                        </a:rPr>
                        <a:t>Nitrate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dirty="0">
                          <a:effectLst/>
                        </a:rPr>
                        <a:t>1- </a:t>
                      </a:r>
                      <a:endParaRPr lang="en-US" sz="1600" dirty="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0" marR="34925" indent="0" algn="ctr">
                        <a:lnSpc>
                          <a:spcPct val="107000"/>
                        </a:lnSpc>
                        <a:spcBef>
                          <a:spcPts val="0"/>
                        </a:spcBef>
                        <a:spcAft>
                          <a:spcPts val="0"/>
                        </a:spcAft>
                      </a:pPr>
                      <a:r>
                        <a:rPr lang="en-US" sz="1600" dirty="0">
                          <a:effectLst/>
                        </a:rPr>
                        <a:t>NO</a:t>
                      </a:r>
                      <a:r>
                        <a:rPr lang="en-US" sz="1600" baseline="-25000" dirty="0">
                          <a:effectLst/>
                        </a:rPr>
                        <a:t>3</a:t>
                      </a:r>
                      <a:r>
                        <a:rPr lang="en-US" sz="1600" dirty="0">
                          <a:effectLst/>
                        </a:rPr>
                        <a:t> </a:t>
                      </a:r>
                      <a:endParaRPr lang="en-US" sz="1600" dirty="0">
                        <a:solidFill>
                          <a:srgbClr val="000000"/>
                        </a:solidFill>
                        <a:effectLst/>
                        <a:latin typeface="Arial" panose="020B0604020202020204" pitchFamily="34" charset="0"/>
                        <a:ea typeface="Arial" panose="020B0604020202020204" pitchFamily="34" charset="0"/>
                      </a:endParaRPr>
                    </a:p>
                  </a:txBody>
                  <a:tcPr marL="0" marR="0" marT="0" marB="0"/>
                </a:tc>
              </a:tr>
              <a:tr h="325181">
                <a:tc>
                  <a:txBody>
                    <a:bodyPr/>
                    <a:lstStyle/>
                    <a:p>
                      <a:pPr marL="758825" marR="0" indent="0">
                        <a:lnSpc>
                          <a:spcPct val="107000"/>
                        </a:lnSpc>
                        <a:spcBef>
                          <a:spcPts val="0"/>
                        </a:spcBef>
                        <a:spcAft>
                          <a:spcPts val="0"/>
                        </a:spcAft>
                      </a:pPr>
                      <a:r>
                        <a:rPr lang="en-US" sz="1600">
                          <a:effectLst/>
                        </a:rPr>
                        <a:t>Nitrite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dirty="0">
                          <a:effectLst/>
                        </a:rPr>
                        <a:t>1- </a:t>
                      </a:r>
                      <a:endParaRPr lang="en-US" sz="1600" dirty="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0" marR="34925" indent="0" algn="ctr">
                        <a:lnSpc>
                          <a:spcPct val="107000"/>
                        </a:lnSpc>
                        <a:spcBef>
                          <a:spcPts val="0"/>
                        </a:spcBef>
                        <a:spcAft>
                          <a:spcPts val="0"/>
                        </a:spcAft>
                      </a:pPr>
                      <a:r>
                        <a:rPr lang="en-US" sz="1600" dirty="0">
                          <a:effectLst/>
                        </a:rPr>
                        <a:t>NO</a:t>
                      </a:r>
                      <a:r>
                        <a:rPr lang="en-US" sz="1600" baseline="-25000" dirty="0">
                          <a:effectLst/>
                        </a:rPr>
                        <a:t>2</a:t>
                      </a:r>
                      <a:endParaRPr lang="en-US" sz="1600" baseline="-25000" dirty="0">
                        <a:solidFill>
                          <a:srgbClr val="000000"/>
                        </a:solidFill>
                        <a:effectLst/>
                        <a:latin typeface="Arial" panose="020B0604020202020204" pitchFamily="34" charset="0"/>
                        <a:ea typeface="Arial" panose="020B0604020202020204" pitchFamily="34" charset="0"/>
                      </a:endParaRPr>
                    </a:p>
                  </a:txBody>
                  <a:tcPr marL="0" marR="0" marT="0" marB="0"/>
                </a:tc>
              </a:tr>
              <a:tr h="325181">
                <a:tc>
                  <a:txBody>
                    <a:bodyPr/>
                    <a:lstStyle/>
                    <a:p>
                      <a:pPr marL="621030" marR="0" indent="0">
                        <a:lnSpc>
                          <a:spcPct val="107000"/>
                        </a:lnSpc>
                        <a:spcBef>
                          <a:spcPts val="0"/>
                        </a:spcBef>
                        <a:spcAft>
                          <a:spcPts val="0"/>
                        </a:spcAft>
                      </a:pPr>
                      <a:r>
                        <a:rPr lang="en-US" sz="1600">
                          <a:effectLst/>
                        </a:rPr>
                        <a:t>Phosphate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dirty="0">
                          <a:effectLst/>
                        </a:rPr>
                        <a:t>3- </a:t>
                      </a:r>
                      <a:endParaRPr lang="en-US" sz="1600" dirty="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99060" marR="0" indent="0">
                        <a:lnSpc>
                          <a:spcPct val="107000"/>
                        </a:lnSpc>
                        <a:spcBef>
                          <a:spcPts val="0"/>
                        </a:spcBef>
                        <a:spcAft>
                          <a:spcPts val="0"/>
                        </a:spcAft>
                      </a:pPr>
                      <a:r>
                        <a:rPr lang="en-US" sz="1600" dirty="0">
                          <a:effectLst/>
                        </a:rPr>
                        <a:t>PO</a:t>
                      </a:r>
                      <a:r>
                        <a:rPr lang="en-US" sz="1600" baseline="-25000" dirty="0">
                          <a:effectLst/>
                        </a:rPr>
                        <a:t>4</a:t>
                      </a:r>
                      <a:endParaRPr lang="en-US" sz="1600" baseline="-25000" dirty="0">
                        <a:solidFill>
                          <a:srgbClr val="000000"/>
                        </a:solidFill>
                        <a:effectLst/>
                        <a:latin typeface="Arial" panose="020B0604020202020204" pitchFamily="34" charset="0"/>
                        <a:ea typeface="Arial" panose="020B0604020202020204" pitchFamily="34" charset="0"/>
                      </a:endParaRPr>
                    </a:p>
                  </a:txBody>
                  <a:tcPr marL="0" marR="0" marT="0" marB="0"/>
                </a:tc>
              </a:tr>
              <a:tr h="325181">
                <a:tc>
                  <a:txBody>
                    <a:bodyPr/>
                    <a:lstStyle/>
                    <a:p>
                      <a:pPr marL="727075" marR="0" indent="0">
                        <a:lnSpc>
                          <a:spcPct val="107000"/>
                        </a:lnSpc>
                        <a:spcBef>
                          <a:spcPts val="0"/>
                        </a:spcBef>
                        <a:spcAft>
                          <a:spcPts val="0"/>
                        </a:spcAft>
                      </a:pPr>
                      <a:r>
                        <a:rPr lang="en-US" sz="1600">
                          <a:effectLst/>
                        </a:rPr>
                        <a:t>Sulfate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a:effectLst/>
                        </a:rPr>
                        <a:t>2-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99060" marR="0" indent="0">
                        <a:lnSpc>
                          <a:spcPct val="107000"/>
                        </a:lnSpc>
                        <a:spcBef>
                          <a:spcPts val="0"/>
                        </a:spcBef>
                        <a:spcAft>
                          <a:spcPts val="0"/>
                        </a:spcAft>
                      </a:pPr>
                      <a:r>
                        <a:rPr lang="en-US" sz="1600" dirty="0">
                          <a:effectLst/>
                        </a:rPr>
                        <a:t>SO</a:t>
                      </a:r>
                      <a:r>
                        <a:rPr lang="en-US" sz="1600" baseline="-25000" dirty="0">
                          <a:effectLst/>
                        </a:rPr>
                        <a:t>4</a:t>
                      </a:r>
                      <a:endParaRPr lang="en-US" sz="1600" baseline="-25000" dirty="0">
                        <a:solidFill>
                          <a:srgbClr val="000000"/>
                        </a:solidFill>
                        <a:effectLst/>
                        <a:latin typeface="Arial" panose="020B0604020202020204" pitchFamily="34" charset="0"/>
                        <a:ea typeface="Arial" panose="020B0604020202020204" pitchFamily="34" charset="0"/>
                      </a:endParaRPr>
                    </a:p>
                  </a:txBody>
                  <a:tcPr marL="0" marR="0" marT="0" marB="0"/>
                </a:tc>
              </a:tr>
              <a:tr h="317278">
                <a:tc>
                  <a:txBody>
                    <a:bodyPr/>
                    <a:lstStyle/>
                    <a:p>
                      <a:pPr marL="748665" marR="0" indent="0">
                        <a:lnSpc>
                          <a:spcPct val="107000"/>
                        </a:lnSpc>
                        <a:spcBef>
                          <a:spcPts val="0"/>
                        </a:spcBef>
                        <a:spcAft>
                          <a:spcPts val="0"/>
                        </a:spcAft>
                      </a:pPr>
                      <a:r>
                        <a:rPr lang="en-US" sz="1600">
                          <a:effectLst/>
                        </a:rPr>
                        <a:t>Sulfite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162560" marR="0" indent="0">
                        <a:lnSpc>
                          <a:spcPct val="107000"/>
                        </a:lnSpc>
                        <a:spcBef>
                          <a:spcPts val="0"/>
                        </a:spcBef>
                        <a:spcAft>
                          <a:spcPts val="0"/>
                        </a:spcAft>
                      </a:pPr>
                      <a:r>
                        <a:rPr lang="en-US" sz="1600">
                          <a:effectLst/>
                        </a:rPr>
                        <a:t>2- </a:t>
                      </a:r>
                      <a:endParaRPr lang="en-US" sz="1600">
                        <a:solidFill>
                          <a:srgbClr val="000000"/>
                        </a:solidFill>
                        <a:effectLst/>
                        <a:latin typeface="Arial" panose="020B0604020202020204" pitchFamily="34" charset="0"/>
                        <a:ea typeface="Arial" panose="020B0604020202020204" pitchFamily="34" charset="0"/>
                      </a:endParaRPr>
                    </a:p>
                  </a:txBody>
                  <a:tcPr marL="0" marR="0" marT="0" marB="0"/>
                </a:tc>
                <a:tc>
                  <a:txBody>
                    <a:bodyPr/>
                    <a:lstStyle/>
                    <a:p>
                      <a:pPr marL="99060" marR="0" indent="0">
                        <a:lnSpc>
                          <a:spcPct val="107000"/>
                        </a:lnSpc>
                        <a:spcBef>
                          <a:spcPts val="0"/>
                        </a:spcBef>
                        <a:spcAft>
                          <a:spcPts val="0"/>
                        </a:spcAft>
                      </a:pPr>
                      <a:r>
                        <a:rPr lang="en-US" sz="1600" dirty="0">
                          <a:effectLst/>
                        </a:rPr>
                        <a:t>SO</a:t>
                      </a:r>
                      <a:r>
                        <a:rPr lang="en-US" sz="1600" baseline="-25000" dirty="0">
                          <a:effectLst/>
                        </a:rPr>
                        <a:t>3</a:t>
                      </a:r>
                      <a:endParaRPr lang="en-US" sz="1600" baseline="-25000" dirty="0">
                        <a:solidFill>
                          <a:srgbClr val="000000"/>
                        </a:solidFill>
                        <a:effectLst/>
                        <a:latin typeface="Arial" panose="020B0604020202020204" pitchFamily="34" charset="0"/>
                        <a:ea typeface="Arial" panose="020B0604020202020204" pitchFamily="34" charset="0"/>
                      </a:endParaRPr>
                    </a:p>
                  </a:txBody>
                  <a:tcPr marL="0" marR="0" marT="0" marB="0"/>
                </a:tc>
              </a:tr>
            </a:tbl>
          </a:graphicData>
        </a:graphic>
      </p:graphicFrame>
    </p:spTree>
    <p:extLst>
      <p:ext uri="{BB962C8B-B14F-4D97-AF65-F5344CB8AC3E}">
        <p14:creationId xmlns:p14="http://schemas.microsoft.com/office/powerpoint/2010/main" val="4093327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Polyatomic </a:t>
            </a:r>
            <a:r>
              <a:rPr lang="en-US" b="1" dirty="0"/>
              <a:t>ions </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sz="3200" dirty="0"/>
              <a:t>Polyatomic anions where oxygen is combined with another non-metal are called </a:t>
            </a:r>
            <a:r>
              <a:rPr lang="en-US" sz="3200" b="1" i="1" u="sng" dirty="0" err="1"/>
              <a:t>oxoanions</a:t>
            </a:r>
            <a:r>
              <a:rPr lang="en-US" sz="3200" dirty="0"/>
              <a:t> and can be named systematically. </a:t>
            </a:r>
            <a:endParaRPr lang="en-US" sz="3200" dirty="0" smtClean="0"/>
          </a:p>
          <a:p>
            <a:pPr marL="514350" indent="-514350">
              <a:buFont typeface="+mj-lt"/>
              <a:buAutoNum type="arabicPeriod"/>
            </a:pPr>
            <a:r>
              <a:rPr lang="en-US" sz="3200" dirty="0" smtClean="0"/>
              <a:t>In </a:t>
            </a:r>
            <a:r>
              <a:rPr lang="en-US" sz="3200" dirty="0"/>
              <a:t>these </a:t>
            </a:r>
            <a:r>
              <a:rPr lang="en-US" sz="3200" dirty="0" err="1"/>
              <a:t>oxoanions</a:t>
            </a:r>
            <a:r>
              <a:rPr lang="en-US" sz="3200" dirty="0"/>
              <a:t> certain non-metals (Cl, N, P and S) form a series of </a:t>
            </a:r>
            <a:r>
              <a:rPr lang="en-US" sz="3200" dirty="0" err="1"/>
              <a:t>oxoanions</a:t>
            </a:r>
            <a:r>
              <a:rPr lang="en-US" sz="3200" dirty="0"/>
              <a:t> containing different numbers of oxygen atoms. Their names are related to the number of oxygen atoms present, and are based upon the system below. </a:t>
            </a:r>
          </a:p>
          <a:p>
            <a:endParaRPr lang="en-US" dirty="0"/>
          </a:p>
        </p:txBody>
      </p:sp>
    </p:spTree>
    <p:extLst>
      <p:ext uri="{BB962C8B-B14F-4D97-AF65-F5344CB8AC3E}">
        <p14:creationId xmlns:p14="http://schemas.microsoft.com/office/powerpoint/2010/main" val="3210917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Polyatomic </a:t>
            </a:r>
            <a:r>
              <a:rPr lang="en-US" b="1" dirty="0"/>
              <a:t>ions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9274342"/>
              </p:ext>
            </p:extLst>
          </p:nvPr>
        </p:nvGraphicFramePr>
        <p:xfrm>
          <a:off x="698270" y="1895301"/>
          <a:ext cx="7988530" cy="4160085"/>
        </p:xfrm>
        <a:graphic>
          <a:graphicData uri="http://schemas.openxmlformats.org/drawingml/2006/table">
            <a:tbl>
              <a:tblPr firstRow="1" firstCol="1" bandRow="1">
                <a:tableStyleId>{5C22544A-7EE6-4342-B048-85BDC9FD1C3A}</a:tableStyleId>
              </a:tblPr>
              <a:tblGrid>
                <a:gridCol w="2679258"/>
                <a:gridCol w="5309272"/>
              </a:tblGrid>
              <a:tr h="809659">
                <a:tc>
                  <a:txBody>
                    <a:bodyPr/>
                    <a:lstStyle/>
                    <a:p>
                      <a:pPr marL="0" marR="33655" indent="0" algn="ctr">
                        <a:lnSpc>
                          <a:spcPct val="107000"/>
                        </a:lnSpc>
                        <a:spcBef>
                          <a:spcPts val="0"/>
                        </a:spcBef>
                        <a:spcAft>
                          <a:spcPts val="0"/>
                        </a:spcAft>
                      </a:pPr>
                      <a:r>
                        <a:rPr lang="en-US" sz="2400" dirty="0">
                          <a:effectLst/>
                        </a:rPr>
                        <a:t>Name </a:t>
                      </a:r>
                      <a:endParaRPr lang="en-US" sz="2400" dirty="0">
                        <a:solidFill>
                          <a:srgbClr val="000000"/>
                        </a:solidFill>
                        <a:effectLst/>
                        <a:latin typeface="Arial" panose="020B0604020202020204" pitchFamily="34" charset="0"/>
                        <a:ea typeface="Arial" panose="020B0604020202020204" pitchFamily="34" charset="0"/>
                      </a:endParaRPr>
                    </a:p>
                  </a:txBody>
                  <a:tcPr marL="67310" marR="34290" marT="0" marB="0" anchor="ctr"/>
                </a:tc>
                <a:tc>
                  <a:txBody>
                    <a:bodyPr/>
                    <a:lstStyle/>
                    <a:p>
                      <a:pPr marL="0" marR="35560" indent="0" algn="ctr">
                        <a:lnSpc>
                          <a:spcPct val="107000"/>
                        </a:lnSpc>
                        <a:spcBef>
                          <a:spcPts val="0"/>
                        </a:spcBef>
                        <a:spcAft>
                          <a:spcPts val="0"/>
                        </a:spcAft>
                      </a:pPr>
                      <a:r>
                        <a:rPr lang="en-US" sz="2400">
                          <a:effectLst/>
                        </a:rPr>
                        <a:t>Number of oxygen atoms </a:t>
                      </a:r>
                      <a:endParaRPr lang="en-US" sz="2400">
                        <a:solidFill>
                          <a:srgbClr val="000000"/>
                        </a:solidFill>
                        <a:effectLst/>
                        <a:latin typeface="Arial" panose="020B0604020202020204" pitchFamily="34" charset="0"/>
                        <a:ea typeface="Arial" panose="020B0604020202020204" pitchFamily="34" charset="0"/>
                      </a:endParaRPr>
                    </a:p>
                  </a:txBody>
                  <a:tcPr marL="67310" marR="34290" marT="0" marB="0" anchor="ctr"/>
                </a:tc>
              </a:tr>
              <a:tr h="812432">
                <a:tc>
                  <a:txBody>
                    <a:bodyPr/>
                    <a:lstStyle/>
                    <a:p>
                      <a:pPr marL="1905" marR="0" indent="0">
                        <a:lnSpc>
                          <a:spcPct val="107000"/>
                        </a:lnSpc>
                        <a:spcBef>
                          <a:spcPts val="0"/>
                        </a:spcBef>
                        <a:spcAft>
                          <a:spcPts val="0"/>
                        </a:spcAft>
                      </a:pPr>
                      <a:r>
                        <a:rPr lang="en-US" sz="2400" dirty="0">
                          <a:effectLst/>
                        </a:rPr>
                        <a:t>Hypo(element)</a:t>
                      </a:r>
                      <a:r>
                        <a:rPr lang="en-US" sz="2400" dirty="0" err="1">
                          <a:effectLst/>
                        </a:rPr>
                        <a:t>ite</a:t>
                      </a:r>
                      <a:r>
                        <a:rPr lang="en-US" sz="2400" dirty="0">
                          <a:effectLst/>
                        </a:rPr>
                        <a:t> </a:t>
                      </a:r>
                      <a:endParaRPr lang="en-US" sz="2400" dirty="0">
                        <a:solidFill>
                          <a:srgbClr val="000000"/>
                        </a:solidFill>
                        <a:effectLst/>
                        <a:latin typeface="Arial" panose="020B0604020202020204" pitchFamily="34" charset="0"/>
                        <a:ea typeface="Arial" panose="020B0604020202020204" pitchFamily="34" charset="0"/>
                      </a:endParaRPr>
                    </a:p>
                  </a:txBody>
                  <a:tcPr marL="67310" marR="34290" marT="0" marB="0" anchor="ctr"/>
                </a:tc>
                <a:tc rowSpan="4">
                  <a:txBody>
                    <a:bodyPr/>
                    <a:lstStyle/>
                    <a:p>
                      <a:pPr marL="0" marR="0" indent="0">
                        <a:lnSpc>
                          <a:spcPct val="107000"/>
                        </a:lnSpc>
                        <a:spcBef>
                          <a:spcPts val="0"/>
                        </a:spcBef>
                        <a:spcAft>
                          <a:spcPts val="0"/>
                        </a:spcAft>
                      </a:pPr>
                      <a:r>
                        <a:rPr lang="en-US" sz="2400" dirty="0">
                          <a:effectLst/>
                        </a:rPr>
                        <a:t>Increase in number of oxygen atoms </a:t>
                      </a:r>
                    </a:p>
                    <a:p>
                      <a:pPr marL="218440" marR="0" indent="0" algn="ctr">
                        <a:lnSpc>
                          <a:spcPct val="107000"/>
                        </a:lnSpc>
                        <a:spcBef>
                          <a:spcPts val="0"/>
                        </a:spcBef>
                        <a:spcAft>
                          <a:spcPts val="0"/>
                        </a:spcAft>
                      </a:pPr>
                      <a:r>
                        <a:rPr lang="en-US" sz="2400" dirty="0">
                          <a:effectLst/>
                        </a:rPr>
                        <a:t> </a:t>
                      </a:r>
                    </a:p>
                    <a:p>
                      <a:pPr marL="0" marR="35560" indent="0" algn="ctr">
                        <a:lnSpc>
                          <a:spcPct val="107000"/>
                        </a:lnSpc>
                        <a:spcBef>
                          <a:spcPts val="0"/>
                        </a:spcBef>
                        <a:spcAft>
                          <a:spcPts val="0"/>
                        </a:spcAft>
                      </a:pPr>
                      <a:r>
                        <a:rPr lang="en-US" sz="2400" dirty="0">
                          <a:effectLst/>
                        </a:rPr>
                        <a:t> </a:t>
                      </a:r>
                      <a:endParaRPr lang="en-US" sz="2400" dirty="0">
                        <a:solidFill>
                          <a:srgbClr val="000000"/>
                        </a:solidFill>
                        <a:effectLst/>
                        <a:latin typeface="Arial" panose="020B0604020202020204" pitchFamily="34" charset="0"/>
                        <a:ea typeface="Arial" panose="020B0604020202020204" pitchFamily="34" charset="0"/>
                      </a:endParaRPr>
                    </a:p>
                  </a:txBody>
                  <a:tcPr marL="67310" marR="34290" marT="0" marB="0" anchor="ctr"/>
                </a:tc>
              </a:tr>
              <a:tr h="812432">
                <a:tc>
                  <a:txBody>
                    <a:bodyPr/>
                    <a:lstStyle/>
                    <a:p>
                      <a:pPr marL="1905" marR="0" indent="0">
                        <a:lnSpc>
                          <a:spcPct val="107000"/>
                        </a:lnSpc>
                        <a:spcBef>
                          <a:spcPts val="0"/>
                        </a:spcBef>
                        <a:spcAft>
                          <a:spcPts val="0"/>
                        </a:spcAft>
                      </a:pPr>
                      <a:r>
                        <a:rPr lang="en-US" sz="2400" dirty="0">
                          <a:effectLst/>
                        </a:rPr>
                        <a:t>(element)</a:t>
                      </a:r>
                      <a:r>
                        <a:rPr lang="en-US" sz="2400" dirty="0" err="1">
                          <a:effectLst/>
                        </a:rPr>
                        <a:t>ite</a:t>
                      </a:r>
                      <a:r>
                        <a:rPr lang="en-US" sz="2400" dirty="0">
                          <a:effectLst/>
                        </a:rPr>
                        <a:t> </a:t>
                      </a:r>
                      <a:endParaRPr lang="en-US" sz="2400" dirty="0">
                        <a:solidFill>
                          <a:srgbClr val="000000"/>
                        </a:solidFill>
                        <a:effectLst/>
                        <a:latin typeface="Arial" panose="020B0604020202020204" pitchFamily="34" charset="0"/>
                        <a:ea typeface="Arial" panose="020B0604020202020204" pitchFamily="34" charset="0"/>
                      </a:endParaRPr>
                    </a:p>
                  </a:txBody>
                  <a:tcPr marL="67310" marR="34290" marT="0" marB="0" anchor="ctr"/>
                </a:tc>
                <a:tc vMerge="1">
                  <a:txBody>
                    <a:bodyPr/>
                    <a:lstStyle/>
                    <a:p>
                      <a:endParaRPr lang="en-US"/>
                    </a:p>
                  </a:txBody>
                  <a:tcPr/>
                </a:tc>
              </a:tr>
              <a:tr h="812432">
                <a:tc>
                  <a:txBody>
                    <a:bodyPr/>
                    <a:lstStyle/>
                    <a:p>
                      <a:pPr marL="1905" marR="0" indent="0">
                        <a:lnSpc>
                          <a:spcPct val="107000"/>
                        </a:lnSpc>
                        <a:spcBef>
                          <a:spcPts val="0"/>
                        </a:spcBef>
                        <a:spcAft>
                          <a:spcPts val="0"/>
                        </a:spcAft>
                      </a:pPr>
                      <a:r>
                        <a:rPr lang="en-US" sz="2400" dirty="0">
                          <a:effectLst/>
                        </a:rPr>
                        <a:t>(element)ate </a:t>
                      </a:r>
                      <a:endParaRPr lang="en-US" sz="2400" dirty="0">
                        <a:solidFill>
                          <a:srgbClr val="000000"/>
                        </a:solidFill>
                        <a:effectLst/>
                        <a:latin typeface="Arial" panose="020B0604020202020204" pitchFamily="34" charset="0"/>
                        <a:ea typeface="Arial" panose="020B0604020202020204" pitchFamily="34" charset="0"/>
                      </a:endParaRPr>
                    </a:p>
                  </a:txBody>
                  <a:tcPr marL="67310" marR="34290" marT="0" marB="0" anchor="ctr"/>
                </a:tc>
                <a:tc vMerge="1">
                  <a:txBody>
                    <a:bodyPr/>
                    <a:lstStyle/>
                    <a:p>
                      <a:endParaRPr lang="en-US"/>
                    </a:p>
                  </a:txBody>
                  <a:tcPr/>
                </a:tc>
              </a:tr>
              <a:tr h="809659">
                <a:tc>
                  <a:txBody>
                    <a:bodyPr/>
                    <a:lstStyle/>
                    <a:p>
                      <a:pPr marL="1905" marR="0" indent="0">
                        <a:lnSpc>
                          <a:spcPct val="107000"/>
                        </a:lnSpc>
                        <a:spcBef>
                          <a:spcPts val="0"/>
                        </a:spcBef>
                        <a:spcAft>
                          <a:spcPts val="0"/>
                        </a:spcAft>
                      </a:pPr>
                      <a:r>
                        <a:rPr lang="en-US" sz="2800" dirty="0">
                          <a:effectLst/>
                        </a:rPr>
                        <a:t>Per(element)ate </a:t>
                      </a:r>
                      <a:endParaRPr lang="en-US" sz="2800" dirty="0">
                        <a:solidFill>
                          <a:srgbClr val="000000"/>
                        </a:solidFill>
                        <a:effectLst/>
                        <a:latin typeface="Arial" panose="020B0604020202020204" pitchFamily="34" charset="0"/>
                        <a:ea typeface="Arial" panose="020B0604020202020204" pitchFamily="34" charset="0"/>
                      </a:endParaRPr>
                    </a:p>
                  </a:txBody>
                  <a:tcPr marL="67310" marR="34290" marT="0" marB="0" anchor="ctr"/>
                </a:tc>
                <a:tc vMerge="1">
                  <a:txBody>
                    <a:bodyPr/>
                    <a:lstStyle/>
                    <a:p>
                      <a:endParaRPr lang="en-US"/>
                    </a:p>
                  </a:txBody>
                  <a:tcPr/>
                </a:tc>
              </a:tr>
            </a:tbl>
          </a:graphicData>
        </a:graphic>
      </p:graphicFrame>
      <p:cxnSp>
        <p:nvCxnSpPr>
          <p:cNvPr id="5" name="Straight Arrow Connector 4"/>
          <p:cNvCxnSpPr/>
          <p:nvPr/>
        </p:nvCxnSpPr>
        <p:spPr>
          <a:xfrm>
            <a:off x="4217147" y="7112434"/>
            <a:ext cx="84136" cy="2079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381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Polyatomic </a:t>
            </a:r>
            <a:r>
              <a:rPr lang="en-US" b="1" dirty="0"/>
              <a:t>ions </a:t>
            </a:r>
          </a:p>
        </p:txBody>
      </p:sp>
      <p:cxnSp>
        <p:nvCxnSpPr>
          <p:cNvPr id="5" name="Straight Arrow Connector 4"/>
          <p:cNvCxnSpPr/>
          <p:nvPr/>
        </p:nvCxnSpPr>
        <p:spPr>
          <a:xfrm>
            <a:off x="4217147" y="7112434"/>
            <a:ext cx="84136" cy="2079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600200"/>
            <a:ext cx="8437418" cy="4876800"/>
          </a:xfrm>
        </p:spPr>
        <p:txBody>
          <a:bodyPr>
            <a:noAutofit/>
          </a:bodyPr>
          <a:lstStyle/>
          <a:p>
            <a:pPr marL="457200" indent="-457200">
              <a:buFont typeface="+mj-lt"/>
              <a:buAutoNum type="arabicPeriod"/>
            </a:pPr>
            <a:r>
              <a:rPr lang="en-US" dirty="0"/>
              <a:t>Where there are only two members in such a series the endings are –</a:t>
            </a:r>
            <a:r>
              <a:rPr lang="en-US" dirty="0" err="1"/>
              <a:t>ite</a:t>
            </a:r>
            <a:r>
              <a:rPr lang="en-US" dirty="0"/>
              <a:t> and –ate. For example, sulfite (SO</a:t>
            </a:r>
            <a:r>
              <a:rPr lang="en-US" baseline="-25000" dirty="0"/>
              <a:t>3</a:t>
            </a:r>
            <a:r>
              <a:rPr lang="en-US" baseline="30000" dirty="0"/>
              <a:t>2-</a:t>
            </a:r>
            <a:r>
              <a:rPr lang="en-US" dirty="0"/>
              <a:t>) and sulfate (SO</a:t>
            </a:r>
            <a:r>
              <a:rPr lang="en-US" baseline="-25000" dirty="0"/>
              <a:t>4 </a:t>
            </a:r>
            <a:r>
              <a:rPr lang="en-US" baseline="30000" dirty="0"/>
              <a:t>2-</a:t>
            </a:r>
            <a:r>
              <a:rPr lang="en-US" dirty="0"/>
              <a:t>). When there are four members in the series the hypo- and per- prefixes are used additionally. </a:t>
            </a:r>
          </a:p>
          <a:p>
            <a:pPr marL="457200" indent="-457200">
              <a:buFont typeface="+mj-lt"/>
              <a:buAutoNum type="arabicPeriod"/>
            </a:pPr>
            <a:r>
              <a:rPr lang="en-US" dirty="0"/>
              <a:t>Some </a:t>
            </a:r>
            <a:r>
              <a:rPr lang="en-US" dirty="0" err="1"/>
              <a:t>oxoanions</a:t>
            </a:r>
            <a:r>
              <a:rPr lang="en-US" dirty="0"/>
              <a:t> contain hydrogen and are named accordingly, for example, HPO</a:t>
            </a:r>
            <a:r>
              <a:rPr lang="en-US" baseline="-25000" dirty="0"/>
              <a:t>4</a:t>
            </a:r>
            <a:r>
              <a:rPr lang="en-US" baseline="30000" dirty="0"/>
              <a:t>2-</a:t>
            </a:r>
            <a:r>
              <a:rPr lang="en-US" dirty="0"/>
              <a:t>, hydrogen phosphate. The prefix </a:t>
            </a:r>
            <a:r>
              <a:rPr lang="en-US" dirty="0" err="1"/>
              <a:t>thio</a:t>
            </a:r>
            <a:r>
              <a:rPr lang="en-US" dirty="0"/>
              <a:t>- means that a sulfur atom has replaced an atom of oxygen in an anion. </a:t>
            </a:r>
          </a:p>
          <a:p>
            <a:pPr marL="457200" indent="-457200">
              <a:buFont typeface="+mj-lt"/>
              <a:buAutoNum type="arabicPeriod"/>
            </a:pPr>
            <a:r>
              <a:rPr lang="en-US" i="1" dirty="0"/>
              <a:t>To name an ionic compound that contains a polyatomic ion, the unmodified name of the positive ion is written first followed by unmodified name of the negative ion. </a:t>
            </a:r>
            <a:r>
              <a:rPr lang="en-US" dirty="0"/>
              <a:t>For example, K</a:t>
            </a:r>
            <a:r>
              <a:rPr lang="en-US" baseline="-25000" dirty="0"/>
              <a:t>2</a:t>
            </a:r>
            <a:r>
              <a:rPr lang="en-US" dirty="0"/>
              <a:t>CO</a:t>
            </a:r>
            <a:r>
              <a:rPr lang="en-US" baseline="-25000" dirty="0"/>
              <a:t>3</a:t>
            </a:r>
            <a:r>
              <a:rPr lang="en-US" dirty="0"/>
              <a:t> is potassium carbonate. </a:t>
            </a:r>
          </a:p>
          <a:p>
            <a:endParaRPr lang="en-US" dirty="0"/>
          </a:p>
        </p:txBody>
      </p:sp>
    </p:spTree>
    <p:extLst>
      <p:ext uri="{BB962C8B-B14F-4D97-AF65-F5344CB8AC3E}">
        <p14:creationId xmlns:p14="http://schemas.microsoft.com/office/powerpoint/2010/main" val="267709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Oxoacids </a:t>
            </a:r>
          </a:p>
        </p:txBody>
      </p:sp>
      <p:cxnSp>
        <p:nvCxnSpPr>
          <p:cNvPr id="5" name="Straight Arrow Connector 4"/>
          <p:cNvCxnSpPr/>
          <p:nvPr/>
        </p:nvCxnSpPr>
        <p:spPr>
          <a:xfrm>
            <a:off x="4217147" y="7112434"/>
            <a:ext cx="84136" cy="2079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600200"/>
            <a:ext cx="8437418" cy="4876800"/>
          </a:xfrm>
        </p:spPr>
        <p:txBody>
          <a:bodyPr>
            <a:noAutofit/>
          </a:bodyPr>
          <a:lstStyle/>
          <a:p>
            <a:pPr marL="457200" indent="-457200">
              <a:buFont typeface="+mj-lt"/>
              <a:buAutoNum type="arabicPeriod"/>
            </a:pPr>
            <a:r>
              <a:rPr lang="en-US" dirty="0"/>
              <a:t> </a:t>
            </a:r>
            <a:r>
              <a:rPr lang="en-US" i="1" dirty="0" smtClean="0"/>
              <a:t>Oxoacids</a:t>
            </a:r>
            <a:r>
              <a:rPr lang="en-US" dirty="0" smtClean="0"/>
              <a:t> </a:t>
            </a:r>
            <a:r>
              <a:rPr lang="en-US" dirty="0"/>
              <a:t>are formed when hydrogen ions combine with </a:t>
            </a:r>
            <a:r>
              <a:rPr lang="en-US" sz="2800" dirty="0"/>
              <a:t>polyatomic </a:t>
            </a:r>
            <a:r>
              <a:rPr lang="en-US" sz="2800" dirty="0" err="1"/>
              <a:t>oxoanions</a:t>
            </a:r>
            <a:r>
              <a:rPr lang="en-US" sz="2800" dirty="0"/>
              <a:t>. This gives a combination of hydrogen, oxygen and another non-metal. </a:t>
            </a:r>
          </a:p>
          <a:p>
            <a:pPr marL="457200" indent="-457200">
              <a:buFont typeface="+mj-lt"/>
              <a:buAutoNum type="arabicPeriod"/>
            </a:pPr>
            <a:r>
              <a:rPr lang="en-US" sz="2800" i="1" dirty="0"/>
              <a:t>To name an oxoacid use the name of the </a:t>
            </a:r>
            <a:r>
              <a:rPr lang="en-US" sz="2800" i="1" dirty="0" err="1"/>
              <a:t>oxoanion</a:t>
            </a:r>
            <a:r>
              <a:rPr lang="en-US" sz="2800" i="1" dirty="0"/>
              <a:t> and </a:t>
            </a:r>
            <a:r>
              <a:rPr lang="en-US" sz="2800" b="1" i="1" u="sng" dirty="0"/>
              <a:t>replace the -</a:t>
            </a:r>
            <a:r>
              <a:rPr lang="en-US" sz="2800" b="1" i="1" u="sng" dirty="0" err="1"/>
              <a:t>ite</a:t>
            </a:r>
            <a:r>
              <a:rPr lang="en-US" sz="2800" b="1" i="1" u="sng" dirty="0"/>
              <a:t> ending with –</a:t>
            </a:r>
            <a:r>
              <a:rPr lang="en-US" sz="2800" b="1" i="1" u="sng" dirty="0" err="1"/>
              <a:t>ous</a:t>
            </a:r>
            <a:r>
              <a:rPr lang="en-US" sz="2800" b="1" i="1" u="sng" dirty="0"/>
              <a:t> or the ate ending with -</a:t>
            </a:r>
            <a:r>
              <a:rPr lang="en-US" sz="2800" b="1" i="1" u="sng" dirty="0" err="1"/>
              <a:t>ic</a:t>
            </a:r>
            <a:r>
              <a:rPr lang="en-US" sz="2800" b="1" i="1" u="sng" dirty="0"/>
              <a:t>. </a:t>
            </a:r>
            <a:r>
              <a:rPr lang="en-US" sz="2800" i="1" dirty="0"/>
              <a:t>Then add the word ‘acid’</a:t>
            </a:r>
            <a:r>
              <a:rPr lang="en-US" sz="2800" dirty="0"/>
              <a:t>. For example, H</a:t>
            </a:r>
            <a:r>
              <a:rPr lang="en-US" sz="2800" baseline="-25000" dirty="0"/>
              <a:t>2</a:t>
            </a:r>
            <a:r>
              <a:rPr lang="en-US" sz="2800" dirty="0"/>
              <a:t>SO</a:t>
            </a:r>
            <a:r>
              <a:rPr lang="en-US" sz="2800" baseline="-25000" dirty="0"/>
              <a:t>4</a:t>
            </a:r>
            <a:r>
              <a:rPr lang="en-US" sz="2800" dirty="0"/>
              <a:t> is sulfuric acid. </a:t>
            </a:r>
          </a:p>
          <a:p>
            <a:pPr marL="457200" indent="-457200">
              <a:buFont typeface="+mj-lt"/>
              <a:buAutoNum type="arabicPeriod"/>
            </a:pPr>
            <a:r>
              <a:rPr lang="en-US" sz="2800" dirty="0"/>
              <a:t>To illustrate the names of these </a:t>
            </a:r>
            <a:r>
              <a:rPr lang="en-US" sz="2800" dirty="0" err="1"/>
              <a:t>oxoanions</a:t>
            </a:r>
            <a:r>
              <a:rPr lang="en-US" sz="2800" dirty="0"/>
              <a:t> and oxoacids consider the following example using chlorine as the non-metal. </a:t>
            </a:r>
          </a:p>
          <a:p>
            <a:pPr marL="457200" indent="-457200">
              <a:buFont typeface="+mj-lt"/>
              <a:buAutoNum type="arabicPeriod"/>
            </a:pPr>
            <a:r>
              <a:rPr lang="en-US" sz="2800" dirty="0" smtClean="0"/>
              <a:t>. </a:t>
            </a:r>
            <a:endParaRPr lang="en-US" sz="2800" dirty="0"/>
          </a:p>
          <a:p>
            <a:pPr marL="457200" indent="-457200">
              <a:buFont typeface="+mj-lt"/>
              <a:buAutoNum type="arabicPeriod"/>
            </a:pPr>
            <a:endParaRPr lang="en-US" sz="2800" dirty="0"/>
          </a:p>
        </p:txBody>
      </p:sp>
    </p:spTree>
    <p:extLst>
      <p:ext uri="{BB962C8B-B14F-4D97-AF65-F5344CB8AC3E}">
        <p14:creationId xmlns:p14="http://schemas.microsoft.com/office/powerpoint/2010/main" val="6933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Oxoacids </a:t>
            </a:r>
          </a:p>
        </p:txBody>
      </p:sp>
      <p:cxnSp>
        <p:nvCxnSpPr>
          <p:cNvPr id="5" name="Straight Arrow Connector 4"/>
          <p:cNvCxnSpPr/>
          <p:nvPr/>
        </p:nvCxnSpPr>
        <p:spPr>
          <a:xfrm>
            <a:off x="4217147" y="7112434"/>
            <a:ext cx="84136" cy="2079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600200"/>
            <a:ext cx="8437418" cy="4876800"/>
          </a:xfrm>
        </p:spPr>
        <p:txBody>
          <a:bodyPr>
            <a:noAutofit/>
          </a:bodyPr>
          <a:lstStyle/>
          <a:p>
            <a:pPr marL="0" indent="0">
              <a:buNone/>
            </a:pPr>
            <a:r>
              <a:rPr lang="en-US" sz="2800" dirty="0" smtClean="0"/>
              <a:t>. </a:t>
            </a:r>
            <a:endParaRPr lang="en-US" sz="2800" dirty="0"/>
          </a:p>
          <a:p>
            <a:pPr marL="457200" indent="-457200">
              <a:buFont typeface="+mj-lt"/>
              <a:buAutoNum type="arabicPeriod"/>
            </a:pP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603809703"/>
              </p:ext>
            </p:extLst>
          </p:nvPr>
        </p:nvGraphicFramePr>
        <p:xfrm>
          <a:off x="0" y="1600200"/>
          <a:ext cx="8944495" cy="4501340"/>
        </p:xfrm>
        <a:graphic>
          <a:graphicData uri="http://schemas.openxmlformats.org/drawingml/2006/table">
            <a:tbl>
              <a:tblPr firstRow="1" firstCol="1" bandRow="1">
                <a:tableStyleId>{5C22544A-7EE6-4342-B048-85BDC9FD1C3A}</a:tableStyleId>
              </a:tblPr>
              <a:tblGrid>
                <a:gridCol w="1127841"/>
                <a:gridCol w="2706315"/>
                <a:gridCol w="1976237"/>
                <a:gridCol w="3134102"/>
              </a:tblGrid>
              <a:tr h="894226">
                <a:tc gridSpan="2">
                  <a:txBody>
                    <a:bodyPr/>
                    <a:lstStyle/>
                    <a:p>
                      <a:pPr marL="0" marR="0" indent="0">
                        <a:lnSpc>
                          <a:spcPct val="107000"/>
                        </a:lnSpc>
                        <a:spcBef>
                          <a:spcPts val="0"/>
                        </a:spcBef>
                        <a:spcAft>
                          <a:spcPts val="0"/>
                        </a:spcAft>
                      </a:pPr>
                      <a:r>
                        <a:rPr lang="en-US" sz="2400" dirty="0">
                          <a:effectLst/>
                        </a:rPr>
                        <a:t>Formula and name of oxoacid </a:t>
                      </a:r>
                      <a:endParaRPr lang="en-US" sz="2400" dirty="0">
                        <a:solidFill>
                          <a:srgbClr val="000000"/>
                        </a:solidFill>
                        <a:effectLst/>
                        <a:latin typeface="Arial" panose="020B0604020202020204" pitchFamily="34" charset="0"/>
                        <a:ea typeface="Arial" panose="020B0604020202020204" pitchFamily="34" charset="0"/>
                      </a:endParaRPr>
                    </a:p>
                  </a:txBody>
                  <a:tcPr marL="66675" marR="33655" marT="21590" marB="0"/>
                </a:tc>
                <a:tc hMerge="1">
                  <a:txBody>
                    <a:bodyPr/>
                    <a:lstStyle/>
                    <a:p>
                      <a:endParaRPr lang="en-US"/>
                    </a:p>
                  </a:txBody>
                  <a:tcPr/>
                </a:tc>
                <a:tc gridSpan="2">
                  <a:txBody>
                    <a:bodyPr/>
                    <a:lstStyle/>
                    <a:p>
                      <a:pPr marL="3810" marR="0" indent="0">
                        <a:lnSpc>
                          <a:spcPct val="107000"/>
                        </a:lnSpc>
                        <a:spcBef>
                          <a:spcPts val="0"/>
                        </a:spcBef>
                        <a:spcAft>
                          <a:spcPts val="0"/>
                        </a:spcAft>
                      </a:pPr>
                      <a:r>
                        <a:rPr lang="en-US" sz="2400">
                          <a:effectLst/>
                        </a:rPr>
                        <a:t>Formula and name of corresponding oxoanion </a:t>
                      </a:r>
                      <a:endParaRPr lang="en-US" sz="2400">
                        <a:solidFill>
                          <a:srgbClr val="000000"/>
                        </a:solidFill>
                        <a:effectLst/>
                        <a:latin typeface="Arial" panose="020B0604020202020204" pitchFamily="34" charset="0"/>
                        <a:ea typeface="Arial" panose="020B0604020202020204" pitchFamily="34" charset="0"/>
                      </a:endParaRPr>
                    </a:p>
                  </a:txBody>
                  <a:tcPr marL="66675" marR="33655" marT="21590" marB="0"/>
                </a:tc>
                <a:tc hMerge="1">
                  <a:txBody>
                    <a:bodyPr/>
                    <a:lstStyle/>
                    <a:p>
                      <a:endParaRPr lang="en-US"/>
                    </a:p>
                  </a:txBody>
                  <a:tcPr/>
                </a:tc>
              </a:tr>
              <a:tr h="900268">
                <a:tc>
                  <a:txBody>
                    <a:bodyPr/>
                    <a:lstStyle/>
                    <a:p>
                      <a:pPr marL="61595" marR="0" indent="0">
                        <a:lnSpc>
                          <a:spcPct val="107000"/>
                        </a:lnSpc>
                        <a:spcBef>
                          <a:spcPts val="0"/>
                        </a:spcBef>
                        <a:spcAft>
                          <a:spcPts val="0"/>
                        </a:spcAft>
                      </a:pPr>
                      <a:r>
                        <a:rPr lang="en-US" sz="2400">
                          <a:effectLst/>
                        </a:rPr>
                        <a:t>HClO </a:t>
                      </a:r>
                      <a:endParaRPr lang="en-US" sz="240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1115" indent="0" algn="ctr">
                        <a:lnSpc>
                          <a:spcPct val="107000"/>
                        </a:lnSpc>
                        <a:spcBef>
                          <a:spcPts val="0"/>
                        </a:spcBef>
                        <a:spcAft>
                          <a:spcPts val="0"/>
                        </a:spcAft>
                      </a:pPr>
                      <a:r>
                        <a:rPr lang="en-US" sz="2400" dirty="0" err="1">
                          <a:effectLst/>
                        </a:rPr>
                        <a:t>Hypochlorous</a:t>
                      </a:r>
                      <a:r>
                        <a:rPr lang="en-US" sz="2400" dirty="0">
                          <a:effectLst/>
                        </a:rPr>
                        <a:t> acid </a:t>
                      </a:r>
                      <a:endParaRPr lang="en-US" sz="2400" dirty="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2385" indent="0" algn="ctr">
                        <a:lnSpc>
                          <a:spcPct val="107000"/>
                        </a:lnSpc>
                        <a:spcBef>
                          <a:spcPts val="0"/>
                        </a:spcBef>
                        <a:spcAft>
                          <a:spcPts val="0"/>
                        </a:spcAft>
                      </a:pPr>
                      <a:r>
                        <a:rPr lang="en-US" sz="2400" dirty="0" err="1">
                          <a:effectLst/>
                        </a:rPr>
                        <a:t>ClO</a:t>
                      </a:r>
                      <a:r>
                        <a:rPr lang="en-US" sz="2400" baseline="30000" dirty="0">
                          <a:effectLst/>
                        </a:rPr>
                        <a:t>-</a:t>
                      </a:r>
                      <a:r>
                        <a:rPr lang="en-US" sz="2400" dirty="0">
                          <a:effectLst/>
                        </a:rPr>
                        <a:t> </a:t>
                      </a:r>
                      <a:endParaRPr lang="en-US" sz="2400" dirty="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6195" indent="0" algn="ctr">
                        <a:lnSpc>
                          <a:spcPct val="107000"/>
                        </a:lnSpc>
                        <a:spcBef>
                          <a:spcPts val="0"/>
                        </a:spcBef>
                        <a:spcAft>
                          <a:spcPts val="0"/>
                        </a:spcAft>
                      </a:pPr>
                      <a:r>
                        <a:rPr lang="en-US" sz="2400" dirty="0">
                          <a:effectLst/>
                        </a:rPr>
                        <a:t>Hypochlorite </a:t>
                      </a:r>
                      <a:endParaRPr lang="en-US" sz="2400" dirty="0">
                        <a:solidFill>
                          <a:srgbClr val="000000"/>
                        </a:solidFill>
                        <a:effectLst/>
                        <a:latin typeface="Arial" panose="020B0604020202020204" pitchFamily="34" charset="0"/>
                        <a:ea typeface="Arial" panose="020B0604020202020204" pitchFamily="34" charset="0"/>
                      </a:endParaRPr>
                    </a:p>
                  </a:txBody>
                  <a:tcPr marL="66675" marR="33655" marT="21590" marB="0"/>
                </a:tc>
              </a:tr>
              <a:tr h="906310">
                <a:tc>
                  <a:txBody>
                    <a:bodyPr/>
                    <a:lstStyle/>
                    <a:p>
                      <a:pPr marL="38735" marR="0" indent="0">
                        <a:lnSpc>
                          <a:spcPct val="107000"/>
                        </a:lnSpc>
                        <a:spcBef>
                          <a:spcPts val="0"/>
                        </a:spcBef>
                        <a:spcAft>
                          <a:spcPts val="0"/>
                        </a:spcAft>
                      </a:pPr>
                      <a:r>
                        <a:rPr lang="en-US" sz="2400">
                          <a:effectLst/>
                        </a:rPr>
                        <a:t>HClO</a:t>
                      </a:r>
                      <a:r>
                        <a:rPr lang="en-US" sz="2400" baseline="-25000">
                          <a:effectLst/>
                        </a:rPr>
                        <a:t>2</a:t>
                      </a:r>
                      <a:r>
                        <a:rPr lang="en-US" sz="2400">
                          <a:effectLst/>
                        </a:rPr>
                        <a:t> </a:t>
                      </a:r>
                      <a:endParaRPr lang="en-US" sz="240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1115" indent="0" algn="ctr">
                        <a:lnSpc>
                          <a:spcPct val="107000"/>
                        </a:lnSpc>
                        <a:spcBef>
                          <a:spcPts val="0"/>
                        </a:spcBef>
                        <a:spcAft>
                          <a:spcPts val="0"/>
                        </a:spcAft>
                      </a:pPr>
                      <a:r>
                        <a:rPr lang="en-US" sz="2400" dirty="0" err="1">
                          <a:effectLst/>
                        </a:rPr>
                        <a:t>Chlorous</a:t>
                      </a:r>
                      <a:r>
                        <a:rPr lang="en-US" sz="2400" dirty="0">
                          <a:effectLst/>
                        </a:rPr>
                        <a:t> acid </a:t>
                      </a:r>
                      <a:endParaRPr lang="en-US" sz="2400" dirty="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2385" indent="0" algn="ctr">
                        <a:lnSpc>
                          <a:spcPct val="107000"/>
                        </a:lnSpc>
                        <a:spcBef>
                          <a:spcPts val="0"/>
                        </a:spcBef>
                        <a:spcAft>
                          <a:spcPts val="0"/>
                        </a:spcAft>
                      </a:pPr>
                      <a:r>
                        <a:rPr lang="en-US" sz="2400" dirty="0">
                          <a:effectLst/>
                        </a:rPr>
                        <a:t>ClO</a:t>
                      </a:r>
                      <a:r>
                        <a:rPr lang="en-US" sz="2400" baseline="-25000" dirty="0">
                          <a:effectLst/>
                        </a:rPr>
                        <a:t>2</a:t>
                      </a:r>
                      <a:r>
                        <a:rPr lang="en-US" sz="2400" baseline="30000" dirty="0">
                          <a:effectLst/>
                        </a:rPr>
                        <a:t>-</a:t>
                      </a:r>
                      <a:r>
                        <a:rPr lang="en-US" sz="2400" dirty="0">
                          <a:effectLst/>
                        </a:rPr>
                        <a:t> </a:t>
                      </a:r>
                      <a:endParaRPr lang="en-US" sz="2400" dirty="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5560" indent="0" algn="ctr">
                        <a:lnSpc>
                          <a:spcPct val="107000"/>
                        </a:lnSpc>
                        <a:spcBef>
                          <a:spcPts val="0"/>
                        </a:spcBef>
                        <a:spcAft>
                          <a:spcPts val="0"/>
                        </a:spcAft>
                      </a:pPr>
                      <a:r>
                        <a:rPr lang="en-US" sz="2400" dirty="0">
                          <a:effectLst/>
                        </a:rPr>
                        <a:t>Chlorite </a:t>
                      </a:r>
                      <a:endParaRPr lang="en-US" sz="2400" dirty="0">
                        <a:solidFill>
                          <a:srgbClr val="000000"/>
                        </a:solidFill>
                        <a:effectLst/>
                        <a:latin typeface="Arial" panose="020B0604020202020204" pitchFamily="34" charset="0"/>
                        <a:ea typeface="Arial" panose="020B0604020202020204" pitchFamily="34" charset="0"/>
                      </a:endParaRPr>
                    </a:p>
                  </a:txBody>
                  <a:tcPr marL="66675" marR="33655" marT="21590" marB="0"/>
                </a:tc>
              </a:tr>
              <a:tr h="906310">
                <a:tc>
                  <a:txBody>
                    <a:bodyPr/>
                    <a:lstStyle/>
                    <a:p>
                      <a:pPr marL="38735" marR="0" indent="0">
                        <a:lnSpc>
                          <a:spcPct val="107000"/>
                        </a:lnSpc>
                        <a:spcBef>
                          <a:spcPts val="0"/>
                        </a:spcBef>
                        <a:spcAft>
                          <a:spcPts val="0"/>
                        </a:spcAft>
                      </a:pPr>
                      <a:r>
                        <a:rPr lang="en-US" sz="2400">
                          <a:effectLst/>
                        </a:rPr>
                        <a:t>HClO</a:t>
                      </a:r>
                      <a:r>
                        <a:rPr lang="en-US" sz="2400" baseline="-25000">
                          <a:effectLst/>
                        </a:rPr>
                        <a:t>3</a:t>
                      </a:r>
                      <a:r>
                        <a:rPr lang="en-US" sz="2400">
                          <a:effectLst/>
                        </a:rPr>
                        <a:t> </a:t>
                      </a:r>
                      <a:endParaRPr lang="en-US" sz="240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1115" indent="0" algn="ctr">
                        <a:lnSpc>
                          <a:spcPct val="107000"/>
                        </a:lnSpc>
                        <a:spcBef>
                          <a:spcPts val="0"/>
                        </a:spcBef>
                        <a:spcAft>
                          <a:spcPts val="0"/>
                        </a:spcAft>
                      </a:pPr>
                      <a:r>
                        <a:rPr lang="en-US" sz="2400">
                          <a:effectLst/>
                        </a:rPr>
                        <a:t>Chloric acid </a:t>
                      </a:r>
                      <a:endParaRPr lang="en-US" sz="240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2385" indent="0" algn="ctr">
                        <a:lnSpc>
                          <a:spcPct val="107000"/>
                        </a:lnSpc>
                        <a:spcBef>
                          <a:spcPts val="0"/>
                        </a:spcBef>
                        <a:spcAft>
                          <a:spcPts val="0"/>
                        </a:spcAft>
                      </a:pPr>
                      <a:r>
                        <a:rPr lang="en-US" sz="2400" dirty="0">
                          <a:effectLst/>
                        </a:rPr>
                        <a:t>ClO</a:t>
                      </a:r>
                      <a:r>
                        <a:rPr lang="en-US" sz="2400" baseline="-25000" dirty="0">
                          <a:effectLst/>
                        </a:rPr>
                        <a:t>3</a:t>
                      </a:r>
                      <a:r>
                        <a:rPr lang="en-US" sz="2400" baseline="30000" dirty="0">
                          <a:effectLst/>
                        </a:rPr>
                        <a:t>-</a:t>
                      </a:r>
                      <a:r>
                        <a:rPr lang="en-US" sz="2400" dirty="0">
                          <a:effectLst/>
                        </a:rPr>
                        <a:t> </a:t>
                      </a:r>
                      <a:endParaRPr lang="en-US" sz="2400" dirty="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6195" indent="0" algn="ctr">
                        <a:lnSpc>
                          <a:spcPct val="107000"/>
                        </a:lnSpc>
                        <a:spcBef>
                          <a:spcPts val="0"/>
                        </a:spcBef>
                        <a:spcAft>
                          <a:spcPts val="0"/>
                        </a:spcAft>
                      </a:pPr>
                      <a:r>
                        <a:rPr lang="en-US" sz="2400" dirty="0">
                          <a:effectLst/>
                        </a:rPr>
                        <a:t>Chlorate </a:t>
                      </a:r>
                      <a:endParaRPr lang="en-US" sz="2400" dirty="0">
                        <a:solidFill>
                          <a:srgbClr val="000000"/>
                        </a:solidFill>
                        <a:effectLst/>
                        <a:latin typeface="Arial" panose="020B0604020202020204" pitchFamily="34" charset="0"/>
                        <a:ea typeface="Arial" panose="020B0604020202020204" pitchFamily="34" charset="0"/>
                      </a:endParaRPr>
                    </a:p>
                  </a:txBody>
                  <a:tcPr marL="66675" marR="33655" marT="21590" marB="0"/>
                </a:tc>
              </a:tr>
              <a:tr h="894226">
                <a:tc>
                  <a:txBody>
                    <a:bodyPr/>
                    <a:lstStyle/>
                    <a:p>
                      <a:pPr marL="38735" marR="0" indent="0">
                        <a:lnSpc>
                          <a:spcPct val="107000"/>
                        </a:lnSpc>
                        <a:spcBef>
                          <a:spcPts val="0"/>
                        </a:spcBef>
                        <a:spcAft>
                          <a:spcPts val="0"/>
                        </a:spcAft>
                      </a:pPr>
                      <a:r>
                        <a:rPr lang="en-US" sz="2400">
                          <a:effectLst/>
                        </a:rPr>
                        <a:t>HClO</a:t>
                      </a:r>
                      <a:r>
                        <a:rPr lang="en-US" sz="2400" baseline="-25000">
                          <a:effectLst/>
                        </a:rPr>
                        <a:t>4</a:t>
                      </a:r>
                      <a:r>
                        <a:rPr lang="en-US" sz="2400">
                          <a:effectLst/>
                        </a:rPr>
                        <a:t> </a:t>
                      </a:r>
                      <a:endParaRPr lang="en-US" sz="240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1115" indent="0" algn="ctr">
                        <a:lnSpc>
                          <a:spcPct val="107000"/>
                        </a:lnSpc>
                        <a:spcBef>
                          <a:spcPts val="0"/>
                        </a:spcBef>
                        <a:spcAft>
                          <a:spcPts val="0"/>
                        </a:spcAft>
                      </a:pPr>
                      <a:r>
                        <a:rPr lang="en-US" sz="2400">
                          <a:effectLst/>
                        </a:rPr>
                        <a:t>Perchloric acid </a:t>
                      </a:r>
                      <a:endParaRPr lang="en-US" sz="240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2385" indent="0" algn="ctr">
                        <a:lnSpc>
                          <a:spcPct val="107000"/>
                        </a:lnSpc>
                        <a:spcBef>
                          <a:spcPts val="0"/>
                        </a:spcBef>
                        <a:spcAft>
                          <a:spcPts val="0"/>
                        </a:spcAft>
                      </a:pPr>
                      <a:r>
                        <a:rPr lang="en-US" sz="2400">
                          <a:effectLst/>
                        </a:rPr>
                        <a:t>ClO</a:t>
                      </a:r>
                      <a:r>
                        <a:rPr lang="en-US" sz="2400" baseline="-25000">
                          <a:effectLst/>
                        </a:rPr>
                        <a:t>4</a:t>
                      </a:r>
                      <a:r>
                        <a:rPr lang="en-US" sz="2400" baseline="30000">
                          <a:effectLst/>
                        </a:rPr>
                        <a:t>-</a:t>
                      </a:r>
                      <a:r>
                        <a:rPr lang="en-US" sz="2400">
                          <a:effectLst/>
                        </a:rPr>
                        <a:t> </a:t>
                      </a:r>
                      <a:endParaRPr lang="en-US" sz="2400">
                        <a:solidFill>
                          <a:srgbClr val="000000"/>
                        </a:solidFill>
                        <a:effectLst/>
                        <a:latin typeface="Arial" panose="020B0604020202020204" pitchFamily="34" charset="0"/>
                        <a:ea typeface="Arial" panose="020B0604020202020204" pitchFamily="34" charset="0"/>
                      </a:endParaRPr>
                    </a:p>
                  </a:txBody>
                  <a:tcPr marL="66675" marR="33655" marT="21590" marB="0"/>
                </a:tc>
                <a:tc>
                  <a:txBody>
                    <a:bodyPr/>
                    <a:lstStyle/>
                    <a:p>
                      <a:pPr marL="0" marR="36195" indent="0" algn="ctr">
                        <a:lnSpc>
                          <a:spcPct val="107000"/>
                        </a:lnSpc>
                        <a:spcBef>
                          <a:spcPts val="0"/>
                        </a:spcBef>
                        <a:spcAft>
                          <a:spcPts val="0"/>
                        </a:spcAft>
                      </a:pPr>
                      <a:r>
                        <a:rPr lang="en-US" sz="2400" dirty="0">
                          <a:effectLst/>
                        </a:rPr>
                        <a:t>Perchlorate </a:t>
                      </a:r>
                      <a:endParaRPr lang="en-US" sz="2400" dirty="0">
                        <a:solidFill>
                          <a:srgbClr val="000000"/>
                        </a:solidFill>
                        <a:effectLst/>
                        <a:latin typeface="Arial" panose="020B0604020202020204" pitchFamily="34" charset="0"/>
                        <a:ea typeface="Arial" panose="020B0604020202020204" pitchFamily="34" charset="0"/>
                      </a:endParaRPr>
                    </a:p>
                  </a:txBody>
                  <a:tcPr marL="66675" marR="33655" marT="21590" marB="0"/>
                </a:tc>
              </a:tr>
            </a:tbl>
          </a:graphicData>
        </a:graphic>
      </p:graphicFrame>
    </p:spTree>
    <p:extLst>
      <p:ext uri="{BB962C8B-B14F-4D97-AF65-F5344CB8AC3E}">
        <p14:creationId xmlns:p14="http://schemas.microsoft.com/office/powerpoint/2010/main" val="115412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Task 0Dii </a:t>
            </a:r>
            <a:endParaRPr lang="en-US" dirty="0"/>
          </a:p>
        </p:txBody>
      </p:sp>
      <p:grpSp>
        <p:nvGrpSpPr>
          <p:cNvPr id="5" name="Group 4"/>
          <p:cNvGrpSpPr/>
          <p:nvPr/>
        </p:nvGrpSpPr>
        <p:grpSpPr>
          <a:xfrm>
            <a:off x="6357938" y="9653061"/>
            <a:ext cx="533400" cy="6350"/>
            <a:chOff x="0" y="0"/>
            <a:chExt cx="533817" cy="6621"/>
          </a:xfrm>
        </p:grpSpPr>
        <p:sp>
          <p:nvSpPr>
            <p:cNvPr id="6" name="Shape 1125"/>
            <p:cNvSpPr/>
            <p:nvPr/>
          </p:nvSpPr>
          <p:spPr>
            <a:xfrm>
              <a:off x="0" y="0"/>
              <a:ext cx="533817" cy="0"/>
            </a:xfrm>
            <a:custGeom>
              <a:avLst/>
              <a:gdLst/>
              <a:ahLst/>
              <a:cxnLst/>
              <a:rect l="0" t="0" r="0" b="0"/>
              <a:pathLst>
                <a:path w="533817">
                  <a:moveTo>
                    <a:pt x="0" y="0"/>
                  </a:moveTo>
                  <a:lnTo>
                    <a:pt x="533817" y="0"/>
                  </a:lnTo>
                </a:path>
              </a:pathLst>
            </a:custGeom>
            <a:ln w="6621" cap="flat">
              <a:round/>
            </a:ln>
          </p:spPr>
          <p:style>
            <a:lnRef idx="1">
              <a:srgbClr val="000000"/>
            </a:lnRef>
            <a:fillRef idx="0">
              <a:srgbClr val="000000">
                <a:alpha val="0"/>
              </a:srgbClr>
            </a:fillRef>
            <a:effectRef idx="0">
              <a:scrgbClr r="0" g="0" b="0"/>
            </a:effectRef>
            <a:fontRef idx="none"/>
          </p:style>
          <p:txBody>
            <a:bodyPr/>
            <a:lstStyle/>
            <a:p>
              <a:endParaRPr lang="en-US"/>
            </a:p>
          </p:txBody>
        </p:sp>
      </p:grpSp>
      <p:grpSp>
        <p:nvGrpSpPr>
          <p:cNvPr id="7" name="Group 6"/>
          <p:cNvGrpSpPr/>
          <p:nvPr/>
        </p:nvGrpSpPr>
        <p:grpSpPr>
          <a:xfrm>
            <a:off x="7613650" y="9662586"/>
            <a:ext cx="533400" cy="6350"/>
            <a:chOff x="0" y="0"/>
            <a:chExt cx="533817" cy="6621"/>
          </a:xfrm>
        </p:grpSpPr>
        <p:sp>
          <p:nvSpPr>
            <p:cNvPr id="8" name="Shape 1125"/>
            <p:cNvSpPr/>
            <p:nvPr/>
          </p:nvSpPr>
          <p:spPr>
            <a:xfrm>
              <a:off x="0" y="0"/>
              <a:ext cx="533817" cy="0"/>
            </a:xfrm>
            <a:custGeom>
              <a:avLst/>
              <a:gdLst/>
              <a:ahLst/>
              <a:cxnLst/>
              <a:rect l="0" t="0" r="0" b="0"/>
              <a:pathLst>
                <a:path w="533817">
                  <a:moveTo>
                    <a:pt x="0" y="0"/>
                  </a:moveTo>
                  <a:lnTo>
                    <a:pt x="533817" y="0"/>
                  </a:lnTo>
                </a:path>
              </a:pathLst>
            </a:custGeom>
            <a:ln w="6621" cap="flat">
              <a:round/>
            </a:ln>
          </p:spPr>
          <p:style>
            <a:lnRef idx="1">
              <a:srgbClr val="000000"/>
            </a:lnRef>
            <a:fillRef idx="0">
              <a:srgbClr val="000000">
                <a:alpha val="0"/>
              </a:srgbClr>
            </a:fillRef>
            <a:effectRef idx="0">
              <a:scrgbClr r="0" g="0" b="0"/>
            </a:effectRef>
            <a:fontRef idx="none"/>
          </p:style>
          <p:txBody>
            <a:bodyPr/>
            <a:lstStyle/>
            <a:p>
              <a:endParaRPr lang="en-US"/>
            </a:p>
          </p:txBody>
        </p:sp>
      </p:grpSp>
      <p:sp>
        <p:nvSpPr>
          <p:cNvPr id="10" name="Content Placeholder 9"/>
          <p:cNvSpPr>
            <a:spLocks noGrp="1"/>
          </p:cNvSpPr>
          <p:nvPr>
            <p:ph idx="1"/>
          </p:nvPr>
        </p:nvSpPr>
        <p:spPr/>
        <p:txBody>
          <a:bodyPr>
            <a:noAutofit/>
          </a:bodyPr>
          <a:lstStyle/>
          <a:p>
            <a:pPr lvl="0" fontAlgn="base"/>
            <a:r>
              <a:rPr lang="en-US" sz="2800" b="1" i="1" dirty="0" smtClean="0"/>
              <a:t>2. What </a:t>
            </a:r>
            <a:r>
              <a:rPr lang="en-US" sz="2800" b="1" i="1" dirty="0"/>
              <a:t>are the formulae for the following ionic compounds?  </a:t>
            </a:r>
            <a:endParaRPr lang="en-US" sz="2800" dirty="0"/>
          </a:p>
          <a:p>
            <a:r>
              <a:rPr lang="en-US" sz="2800" b="1" i="1" dirty="0"/>
              <a:t> </a:t>
            </a:r>
            <a:endParaRPr lang="en-US" sz="2800" dirty="0"/>
          </a:p>
          <a:p>
            <a:pPr marL="731520" lvl="1" indent="-457200" fontAlgn="base">
              <a:buFont typeface="+mj-lt"/>
              <a:buAutoNum type="alphaLcParenR"/>
            </a:pPr>
            <a:r>
              <a:rPr lang="en-US" sz="2800" b="1" i="1" dirty="0"/>
              <a:t>Ammonium nitrate </a:t>
            </a:r>
            <a:endParaRPr lang="en-US" sz="2800" dirty="0"/>
          </a:p>
          <a:p>
            <a:pPr marL="731520" lvl="1" indent="-457200" fontAlgn="base">
              <a:buFont typeface="+mj-lt"/>
              <a:buAutoNum type="alphaLcParenR"/>
            </a:pPr>
            <a:r>
              <a:rPr lang="en-US" sz="2800" b="1" i="1" dirty="0"/>
              <a:t>Copper (II) bromide </a:t>
            </a:r>
            <a:endParaRPr lang="en-US" sz="2800" dirty="0"/>
          </a:p>
          <a:p>
            <a:pPr marL="731520" lvl="1" indent="-457200" fontAlgn="base">
              <a:buFont typeface="+mj-lt"/>
              <a:buAutoNum type="alphaLcParenR"/>
            </a:pPr>
            <a:r>
              <a:rPr lang="en-US" sz="2800" b="1" i="1" dirty="0"/>
              <a:t>Copper (I) bromide </a:t>
            </a:r>
            <a:endParaRPr lang="en-US" sz="2800" dirty="0"/>
          </a:p>
          <a:p>
            <a:pPr marL="731520" lvl="1" indent="-457200" fontAlgn="base">
              <a:buFont typeface="+mj-lt"/>
              <a:buAutoNum type="alphaLcParenR"/>
            </a:pPr>
            <a:r>
              <a:rPr lang="en-US" sz="2800" b="1" i="1" dirty="0"/>
              <a:t>Zinc hydrogen sulfate </a:t>
            </a:r>
            <a:endParaRPr lang="en-US" sz="2800" dirty="0"/>
          </a:p>
          <a:p>
            <a:pPr marL="731520" lvl="1" indent="-457200" fontAlgn="base">
              <a:buFont typeface="+mj-lt"/>
              <a:buAutoNum type="alphaLcParenR"/>
            </a:pPr>
            <a:r>
              <a:rPr lang="en-US" sz="2800" b="1" i="1" dirty="0"/>
              <a:t>Aluminum sulfate </a:t>
            </a:r>
            <a:endParaRPr lang="en-US" sz="2800" dirty="0"/>
          </a:p>
          <a:p>
            <a:pPr marL="731520" lvl="1" indent="-457200" fontAlgn="base">
              <a:buFont typeface="+mj-lt"/>
              <a:buAutoNum type="alphaLcParenR"/>
            </a:pPr>
            <a:r>
              <a:rPr lang="en-US" sz="2800" b="1" i="1" dirty="0" smtClean="0"/>
              <a:t>Sodium </a:t>
            </a:r>
            <a:r>
              <a:rPr lang="en-US" sz="2800" b="1" i="1" dirty="0"/>
              <a:t>perchlorate </a:t>
            </a:r>
            <a:endParaRPr lang="en-US" sz="2800" dirty="0"/>
          </a:p>
          <a:p>
            <a:pPr marL="731520" lvl="1" indent="-457200" fontAlgn="base">
              <a:buFont typeface="+mj-lt"/>
              <a:buAutoNum type="alphaLcParenR"/>
            </a:pPr>
            <a:r>
              <a:rPr lang="en-US" sz="2800" b="1" i="1" dirty="0" smtClean="0"/>
              <a:t>Copper </a:t>
            </a:r>
            <a:r>
              <a:rPr lang="en-US" sz="2800" b="1" i="1" dirty="0"/>
              <a:t>(II) </a:t>
            </a:r>
            <a:r>
              <a:rPr lang="en-US" sz="2800" b="1" i="1" dirty="0" err="1"/>
              <a:t>iodite</a:t>
            </a:r>
            <a:r>
              <a:rPr lang="en-US" sz="2800" b="1" i="1" dirty="0"/>
              <a:t> </a:t>
            </a:r>
            <a:endParaRPr lang="en-US" sz="2800" dirty="0"/>
          </a:p>
        </p:txBody>
      </p:sp>
    </p:spTree>
    <p:extLst>
      <p:ext uri="{BB962C8B-B14F-4D97-AF65-F5344CB8AC3E}">
        <p14:creationId xmlns:p14="http://schemas.microsoft.com/office/powerpoint/2010/main" val="3320319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smtClean="0"/>
              <a:t>Task 0Dii </a:t>
            </a:r>
            <a:endParaRPr lang="en-US" dirty="0"/>
          </a:p>
        </p:txBody>
      </p:sp>
      <p:grpSp>
        <p:nvGrpSpPr>
          <p:cNvPr id="5" name="Group 4"/>
          <p:cNvGrpSpPr/>
          <p:nvPr/>
        </p:nvGrpSpPr>
        <p:grpSpPr>
          <a:xfrm>
            <a:off x="6357938" y="9653061"/>
            <a:ext cx="533400" cy="6350"/>
            <a:chOff x="0" y="0"/>
            <a:chExt cx="533817" cy="6621"/>
          </a:xfrm>
        </p:grpSpPr>
        <p:sp>
          <p:nvSpPr>
            <p:cNvPr id="6" name="Shape 1125"/>
            <p:cNvSpPr/>
            <p:nvPr/>
          </p:nvSpPr>
          <p:spPr>
            <a:xfrm>
              <a:off x="0" y="0"/>
              <a:ext cx="533817" cy="0"/>
            </a:xfrm>
            <a:custGeom>
              <a:avLst/>
              <a:gdLst/>
              <a:ahLst/>
              <a:cxnLst/>
              <a:rect l="0" t="0" r="0" b="0"/>
              <a:pathLst>
                <a:path w="533817">
                  <a:moveTo>
                    <a:pt x="0" y="0"/>
                  </a:moveTo>
                  <a:lnTo>
                    <a:pt x="533817" y="0"/>
                  </a:lnTo>
                </a:path>
              </a:pathLst>
            </a:custGeom>
            <a:ln w="6621" cap="flat">
              <a:round/>
            </a:ln>
          </p:spPr>
          <p:style>
            <a:lnRef idx="1">
              <a:srgbClr val="000000"/>
            </a:lnRef>
            <a:fillRef idx="0">
              <a:srgbClr val="000000">
                <a:alpha val="0"/>
              </a:srgbClr>
            </a:fillRef>
            <a:effectRef idx="0">
              <a:scrgbClr r="0" g="0" b="0"/>
            </a:effectRef>
            <a:fontRef idx="none"/>
          </p:style>
          <p:txBody>
            <a:bodyPr/>
            <a:lstStyle/>
            <a:p>
              <a:endParaRPr lang="en-US"/>
            </a:p>
          </p:txBody>
        </p:sp>
      </p:grpSp>
      <p:grpSp>
        <p:nvGrpSpPr>
          <p:cNvPr id="7" name="Group 6"/>
          <p:cNvGrpSpPr/>
          <p:nvPr/>
        </p:nvGrpSpPr>
        <p:grpSpPr>
          <a:xfrm>
            <a:off x="7613650" y="9662586"/>
            <a:ext cx="533400" cy="6350"/>
            <a:chOff x="0" y="0"/>
            <a:chExt cx="533817" cy="6621"/>
          </a:xfrm>
        </p:grpSpPr>
        <p:sp>
          <p:nvSpPr>
            <p:cNvPr id="8" name="Shape 1125"/>
            <p:cNvSpPr/>
            <p:nvPr/>
          </p:nvSpPr>
          <p:spPr>
            <a:xfrm>
              <a:off x="0" y="0"/>
              <a:ext cx="533817" cy="0"/>
            </a:xfrm>
            <a:custGeom>
              <a:avLst/>
              <a:gdLst/>
              <a:ahLst/>
              <a:cxnLst/>
              <a:rect l="0" t="0" r="0" b="0"/>
              <a:pathLst>
                <a:path w="533817">
                  <a:moveTo>
                    <a:pt x="0" y="0"/>
                  </a:moveTo>
                  <a:lnTo>
                    <a:pt x="533817" y="0"/>
                  </a:lnTo>
                </a:path>
              </a:pathLst>
            </a:custGeom>
            <a:ln w="6621" cap="flat">
              <a:round/>
            </a:ln>
          </p:spPr>
          <p:style>
            <a:lnRef idx="1">
              <a:srgbClr val="000000"/>
            </a:lnRef>
            <a:fillRef idx="0">
              <a:srgbClr val="000000">
                <a:alpha val="0"/>
              </a:srgbClr>
            </a:fillRef>
            <a:effectRef idx="0">
              <a:scrgbClr r="0" g="0" b="0"/>
            </a:effectRef>
            <a:fontRef idx="none"/>
          </p:style>
          <p:txBody>
            <a:bodyPr/>
            <a:lstStyle/>
            <a:p>
              <a:endParaRPr lang="en-US"/>
            </a:p>
          </p:txBody>
        </p:sp>
      </p:grpSp>
      <p:sp>
        <p:nvSpPr>
          <p:cNvPr id="10" name="Content Placeholder 9"/>
          <p:cNvSpPr>
            <a:spLocks noGrp="1"/>
          </p:cNvSpPr>
          <p:nvPr>
            <p:ph idx="1"/>
          </p:nvPr>
        </p:nvSpPr>
        <p:spPr/>
        <p:txBody>
          <a:bodyPr>
            <a:noAutofit/>
          </a:bodyPr>
          <a:lstStyle/>
          <a:p>
            <a:r>
              <a:rPr lang="en-US" sz="2800" b="1" i="1" smtClean="0"/>
              <a:t>2. Convert the following formulae to names. </a:t>
            </a:r>
            <a:endParaRPr lang="en-US" sz="2800" smtClean="0"/>
          </a:p>
          <a:p>
            <a:r>
              <a:rPr lang="en-US" sz="2800" b="1" i="1" smtClean="0"/>
              <a:t> </a:t>
            </a:r>
            <a:endParaRPr lang="en-US" sz="2800" smtClean="0"/>
          </a:p>
          <a:p>
            <a:pPr marL="731520" lvl="1" indent="-457200" fontAlgn="base">
              <a:buFont typeface="+mj-lt"/>
              <a:buAutoNum type="alphaLcParenR"/>
            </a:pPr>
            <a:r>
              <a:rPr lang="en-US" sz="2800" b="1" i="1" smtClean="0"/>
              <a:t>NaNO</a:t>
            </a:r>
            <a:r>
              <a:rPr lang="en-US" sz="2800" b="1" i="1" baseline="-25000" smtClean="0"/>
              <a:t>3</a:t>
            </a:r>
            <a:r>
              <a:rPr lang="en-US" sz="2800" b="1" i="1" smtClean="0"/>
              <a:t> </a:t>
            </a:r>
            <a:endParaRPr lang="en-US" sz="2800" smtClean="0"/>
          </a:p>
          <a:p>
            <a:pPr marL="731520" lvl="1" indent="-457200" fontAlgn="base">
              <a:buFont typeface="+mj-lt"/>
              <a:buAutoNum type="alphaLcParenR"/>
            </a:pPr>
            <a:r>
              <a:rPr lang="en-US" sz="2800" b="1" i="1" smtClean="0"/>
              <a:t>KMnO</a:t>
            </a:r>
            <a:r>
              <a:rPr lang="en-US" sz="2800" b="1" i="1" baseline="-25000" smtClean="0"/>
              <a:t>4</a:t>
            </a:r>
            <a:r>
              <a:rPr lang="en-US" sz="2800" b="1" i="1" smtClean="0"/>
              <a:t> </a:t>
            </a:r>
            <a:endParaRPr lang="en-US" sz="2800" smtClean="0"/>
          </a:p>
          <a:p>
            <a:pPr marL="731520" lvl="1" indent="-457200" fontAlgn="base">
              <a:buFont typeface="+mj-lt"/>
              <a:buAutoNum type="alphaLcParenR"/>
            </a:pPr>
            <a:r>
              <a:rPr lang="en-US" sz="2800" b="1" i="1" smtClean="0"/>
              <a:t>CaC</a:t>
            </a:r>
            <a:r>
              <a:rPr lang="en-US" sz="2800" b="1" i="1" baseline="-25000" smtClean="0"/>
              <a:t>2</a:t>
            </a:r>
            <a:r>
              <a:rPr lang="en-US" sz="2800" b="1" i="1" smtClean="0"/>
              <a:t>O</a:t>
            </a:r>
            <a:r>
              <a:rPr lang="en-US" sz="2800" b="1" i="1" baseline="-25000" smtClean="0"/>
              <a:t>4</a:t>
            </a:r>
            <a:r>
              <a:rPr lang="en-US" sz="2800" b="1" i="1" smtClean="0"/>
              <a:t> </a:t>
            </a:r>
            <a:endParaRPr lang="en-US" sz="2800" smtClean="0"/>
          </a:p>
          <a:p>
            <a:pPr marL="731520" lvl="1" indent="-457200" fontAlgn="base">
              <a:buFont typeface="+mj-lt"/>
              <a:buAutoNum type="alphaLcParenR"/>
            </a:pPr>
            <a:r>
              <a:rPr lang="en-US" sz="2800" b="1" i="1" smtClean="0"/>
              <a:t>CuSO</a:t>
            </a:r>
            <a:r>
              <a:rPr lang="en-US" sz="2800" b="1" i="1" baseline="-25000" smtClean="0"/>
              <a:t>4</a:t>
            </a:r>
            <a:r>
              <a:rPr lang="en-US" sz="2800" b="1" i="1" smtClean="0"/>
              <a:t> </a:t>
            </a:r>
            <a:endParaRPr lang="en-US" sz="2800" smtClean="0"/>
          </a:p>
          <a:p>
            <a:pPr marL="731520" lvl="1" indent="-457200" fontAlgn="base">
              <a:buFont typeface="+mj-lt"/>
              <a:buAutoNum type="alphaLcParenR"/>
            </a:pPr>
            <a:r>
              <a:rPr lang="en-US" sz="2800" b="1" i="1" smtClean="0"/>
              <a:t>Cu</a:t>
            </a:r>
            <a:r>
              <a:rPr lang="en-US" sz="2800" b="1" i="1" baseline="-25000" smtClean="0"/>
              <a:t>2</a:t>
            </a:r>
            <a:r>
              <a:rPr lang="en-US" sz="2800" b="1" i="1" smtClean="0"/>
              <a:t>SO</a:t>
            </a:r>
            <a:r>
              <a:rPr lang="en-US" sz="2800" b="1" i="1" baseline="-25000" smtClean="0"/>
              <a:t>4</a:t>
            </a:r>
            <a:r>
              <a:rPr lang="en-US" sz="2800" b="1" i="1" smtClean="0"/>
              <a:t> </a:t>
            </a:r>
            <a:endParaRPr lang="en-US" sz="2800" smtClean="0"/>
          </a:p>
          <a:p>
            <a:pPr marL="731520" lvl="1" indent="-457200" fontAlgn="base">
              <a:buFont typeface="+mj-lt"/>
              <a:buAutoNum type="alphaLcParenR"/>
            </a:pPr>
            <a:r>
              <a:rPr lang="en-US" sz="2800" b="1" i="1" smtClean="0"/>
              <a:t>KNO</a:t>
            </a:r>
            <a:r>
              <a:rPr lang="en-US" sz="2800" b="1" i="1" baseline="-25000" smtClean="0"/>
              <a:t>2</a:t>
            </a:r>
            <a:r>
              <a:rPr lang="en-US" sz="2800" b="1" i="1" smtClean="0"/>
              <a:t> </a:t>
            </a:r>
            <a:endParaRPr lang="en-US" sz="2800" smtClean="0"/>
          </a:p>
          <a:p>
            <a:pPr marL="731520" lvl="1" indent="-457200" fontAlgn="base">
              <a:buFont typeface="+mj-lt"/>
              <a:buAutoNum type="alphaLcParenR"/>
            </a:pPr>
            <a:r>
              <a:rPr lang="en-US" sz="2800" b="1" i="1" smtClean="0"/>
              <a:t>LiClO</a:t>
            </a:r>
            <a:r>
              <a:rPr lang="en-US" sz="2800" b="1" i="1" baseline="-25000" smtClean="0"/>
              <a:t>4</a:t>
            </a:r>
            <a:r>
              <a:rPr lang="en-US" sz="2800" b="1" i="1" smtClean="0"/>
              <a:t> </a:t>
            </a:r>
            <a:endParaRPr lang="en-US" sz="2800" dirty="0"/>
          </a:p>
        </p:txBody>
      </p:sp>
    </p:spTree>
    <p:extLst>
      <p:ext uri="{BB962C8B-B14F-4D97-AF65-F5344CB8AC3E}">
        <p14:creationId xmlns:p14="http://schemas.microsoft.com/office/powerpoint/2010/main" val="4066522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Nomenclature </a:t>
            </a:r>
            <a:endParaRPr lang="en-US" dirty="0"/>
          </a:p>
        </p:txBody>
      </p:sp>
      <p:sp>
        <p:nvSpPr>
          <p:cNvPr id="3" name="Content Placeholder 2"/>
          <p:cNvSpPr>
            <a:spLocks noGrp="1"/>
          </p:cNvSpPr>
          <p:nvPr>
            <p:ph idx="1"/>
          </p:nvPr>
        </p:nvSpPr>
        <p:spPr>
          <a:xfrm>
            <a:off x="457200" y="1600200"/>
            <a:ext cx="8553796" cy="4876800"/>
          </a:xfrm>
        </p:spPr>
        <p:txBody>
          <a:bodyPr>
            <a:normAutofit/>
          </a:bodyPr>
          <a:lstStyle/>
          <a:p>
            <a:r>
              <a:rPr lang="en-US" sz="3200" dirty="0"/>
              <a:t>Nomenclature is the language of chemistry, and a grasp of it is essential to studying the subject. </a:t>
            </a:r>
          </a:p>
          <a:p>
            <a:pPr algn="ctr"/>
            <a:endParaRPr lang="en-US" sz="3000" dirty="0"/>
          </a:p>
          <a:p>
            <a:endParaRPr lang="en-US" dirty="0"/>
          </a:p>
        </p:txBody>
      </p:sp>
    </p:spTree>
    <p:extLst>
      <p:ext uri="{BB962C8B-B14F-4D97-AF65-F5344CB8AC3E}">
        <p14:creationId xmlns:p14="http://schemas.microsoft.com/office/powerpoint/2010/main" val="39190576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Binary compounds of two non-metals (molecular compounds) </a:t>
            </a:r>
            <a:endParaRPr lang="en-US" dirty="0"/>
          </a:p>
        </p:txBody>
      </p:sp>
      <p:sp>
        <p:nvSpPr>
          <p:cNvPr id="3" name="Content Placeholder 2"/>
          <p:cNvSpPr>
            <a:spLocks noGrp="1"/>
          </p:cNvSpPr>
          <p:nvPr>
            <p:ph idx="1"/>
          </p:nvPr>
        </p:nvSpPr>
        <p:spPr/>
        <p:txBody>
          <a:bodyPr/>
          <a:lstStyle/>
          <a:p>
            <a:r>
              <a:rPr lang="en-US" sz="3200" dirty="0"/>
              <a:t>If the two elements in a binary compound are non-metals, then the compound is </a:t>
            </a:r>
            <a:r>
              <a:rPr lang="en-US" sz="3200" b="1" i="1" u="sng" dirty="0"/>
              <a:t>molecular</a:t>
            </a:r>
            <a:r>
              <a:rPr lang="en-US" sz="3200" b="1" u="sng" dirty="0"/>
              <a:t>. </a:t>
            </a:r>
          </a:p>
          <a:p>
            <a:endParaRPr lang="en-US" dirty="0"/>
          </a:p>
        </p:txBody>
      </p:sp>
    </p:spTree>
    <p:extLst>
      <p:ext uri="{BB962C8B-B14F-4D97-AF65-F5344CB8AC3E}">
        <p14:creationId xmlns:p14="http://schemas.microsoft.com/office/powerpoint/2010/main" val="352877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Binary compounds of two non-metals (molecular compounds)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800" dirty="0"/>
              <a:t>To name a molecular compound of two non-metals, the </a:t>
            </a:r>
            <a:r>
              <a:rPr lang="en-US" sz="2800" b="1" u="sng" dirty="0"/>
              <a:t>unmodified name </a:t>
            </a:r>
            <a:r>
              <a:rPr lang="en-US" sz="2800" dirty="0"/>
              <a:t>of the first element is followed by the root of the second element with ending </a:t>
            </a:r>
            <a:r>
              <a:rPr lang="en-US" sz="2800" b="1" u="sng" dirty="0"/>
              <a:t>modified to -ide. </a:t>
            </a:r>
            <a:endParaRPr lang="en-US" sz="2800" b="1" u="sng" dirty="0" smtClean="0"/>
          </a:p>
          <a:p>
            <a:pPr marL="514350" indent="-514350">
              <a:buFont typeface="+mj-lt"/>
              <a:buAutoNum type="arabicPeriod"/>
            </a:pPr>
            <a:r>
              <a:rPr lang="en-US" sz="2800" dirty="0" smtClean="0"/>
              <a:t>In </a:t>
            </a:r>
            <a:r>
              <a:rPr lang="en-US" sz="2800" dirty="0"/>
              <a:t>order to distinguish between several different compounds with the same elements present use the prefixes mono, di, tri, tetra, </a:t>
            </a:r>
            <a:r>
              <a:rPr lang="en-US" sz="2800" dirty="0" err="1"/>
              <a:t>penta</a:t>
            </a:r>
            <a:r>
              <a:rPr lang="en-US" sz="2800" dirty="0"/>
              <a:t> and </a:t>
            </a:r>
            <a:r>
              <a:rPr lang="en-US" sz="2800" dirty="0" err="1"/>
              <a:t>hexa</a:t>
            </a:r>
            <a:r>
              <a:rPr lang="en-US" sz="2800" dirty="0"/>
              <a:t> to represent one, two, three, four, five and six atoms of the element respectively. For example, SO</a:t>
            </a:r>
            <a:r>
              <a:rPr lang="en-US" sz="2800" baseline="-25000" dirty="0"/>
              <a:t>2</a:t>
            </a:r>
            <a:r>
              <a:rPr lang="en-US" sz="2800" dirty="0"/>
              <a:t> is sulfur dioxide.  </a:t>
            </a:r>
          </a:p>
          <a:p>
            <a:endParaRPr lang="en-US" dirty="0"/>
          </a:p>
        </p:txBody>
      </p:sp>
    </p:spTree>
    <p:extLst>
      <p:ext uri="{BB962C8B-B14F-4D97-AF65-F5344CB8AC3E}">
        <p14:creationId xmlns:p14="http://schemas.microsoft.com/office/powerpoint/2010/main" val="328199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Binary compounds of two non-metals (molecular compounds) </a:t>
            </a:r>
            <a:endParaRPr lang="en-US" dirty="0"/>
          </a:p>
        </p:txBody>
      </p:sp>
      <p:sp>
        <p:nvSpPr>
          <p:cNvPr id="3" name="Content Placeholder 2"/>
          <p:cNvSpPr>
            <a:spLocks noGrp="1"/>
          </p:cNvSpPr>
          <p:nvPr>
            <p:ph idx="1"/>
          </p:nvPr>
        </p:nvSpPr>
        <p:spPr/>
        <p:txBody>
          <a:bodyPr/>
          <a:lstStyle/>
          <a:p>
            <a:r>
              <a:rPr lang="en-US" dirty="0"/>
              <a:t>Some other examples are given below.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69204796"/>
              </p:ext>
            </p:extLst>
          </p:nvPr>
        </p:nvGraphicFramePr>
        <p:xfrm>
          <a:off x="1961805" y="2377440"/>
          <a:ext cx="4655126" cy="4099559"/>
        </p:xfrm>
        <a:graphic>
          <a:graphicData uri="http://schemas.openxmlformats.org/drawingml/2006/table">
            <a:tbl>
              <a:tblPr firstRow="1" firstCol="1" bandRow="1">
                <a:tableStyleId>{5C22544A-7EE6-4342-B048-85BDC9FD1C3A}</a:tableStyleId>
              </a:tblPr>
              <a:tblGrid>
                <a:gridCol w="1538910"/>
                <a:gridCol w="3116216"/>
              </a:tblGrid>
              <a:tr h="587899">
                <a:tc>
                  <a:txBody>
                    <a:bodyPr/>
                    <a:lstStyle/>
                    <a:p>
                      <a:pPr marL="0" marR="0" indent="0">
                        <a:lnSpc>
                          <a:spcPct val="107000"/>
                        </a:lnSpc>
                        <a:spcBef>
                          <a:spcPts val="0"/>
                        </a:spcBef>
                        <a:spcAft>
                          <a:spcPts val="0"/>
                        </a:spcAft>
                      </a:pPr>
                      <a:r>
                        <a:rPr lang="en-US" sz="2400">
                          <a:effectLst/>
                        </a:rPr>
                        <a:t>Formula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c>
                  <a:txBody>
                    <a:bodyPr/>
                    <a:lstStyle/>
                    <a:p>
                      <a:pPr marL="0" marR="31750" indent="0" algn="ctr">
                        <a:lnSpc>
                          <a:spcPct val="107000"/>
                        </a:lnSpc>
                        <a:spcBef>
                          <a:spcPts val="0"/>
                        </a:spcBef>
                        <a:spcAft>
                          <a:spcPts val="0"/>
                        </a:spcAft>
                      </a:pPr>
                      <a:r>
                        <a:rPr lang="en-US" sz="2400">
                          <a:effectLst/>
                        </a:rPr>
                        <a:t>Name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r>
              <a:tr h="585932">
                <a:tc>
                  <a:txBody>
                    <a:bodyPr/>
                    <a:lstStyle/>
                    <a:p>
                      <a:pPr marL="0" marR="36195" indent="0" algn="ctr">
                        <a:lnSpc>
                          <a:spcPct val="107000"/>
                        </a:lnSpc>
                        <a:spcBef>
                          <a:spcPts val="0"/>
                        </a:spcBef>
                        <a:spcAft>
                          <a:spcPts val="0"/>
                        </a:spcAft>
                      </a:pPr>
                      <a:r>
                        <a:rPr lang="en-US" sz="2400">
                          <a:effectLst/>
                        </a:rPr>
                        <a:t>BCl</a:t>
                      </a:r>
                      <a:r>
                        <a:rPr lang="en-US" sz="2400" baseline="-25000">
                          <a:effectLst/>
                        </a:rPr>
                        <a:t>3</a:t>
                      </a:r>
                      <a:r>
                        <a:rPr lang="en-US" sz="2400">
                          <a:effectLst/>
                        </a:rPr>
                        <a:t>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c>
                  <a:txBody>
                    <a:bodyPr/>
                    <a:lstStyle/>
                    <a:p>
                      <a:pPr marL="0" marR="32385" indent="0" algn="ctr">
                        <a:lnSpc>
                          <a:spcPct val="107000"/>
                        </a:lnSpc>
                        <a:spcBef>
                          <a:spcPts val="0"/>
                        </a:spcBef>
                        <a:spcAft>
                          <a:spcPts val="0"/>
                        </a:spcAft>
                      </a:pPr>
                      <a:r>
                        <a:rPr lang="en-US" sz="2400">
                          <a:effectLst/>
                        </a:rPr>
                        <a:t>Boron trichloride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r>
              <a:tr h="585932">
                <a:tc>
                  <a:txBody>
                    <a:bodyPr/>
                    <a:lstStyle/>
                    <a:p>
                      <a:pPr marL="0" marR="36195" indent="0" algn="ctr">
                        <a:lnSpc>
                          <a:spcPct val="107000"/>
                        </a:lnSpc>
                        <a:spcBef>
                          <a:spcPts val="0"/>
                        </a:spcBef>
                        <a:spcAft>
                          <a:spcPts val="0"/>
                        </a:spcAft>
                      </a:pPr>
                      <a:r>
                        <a:rPr lang="en-US" sz="2400">
                          <a:effectLst/>
                        </a:rPr>
                        <a:t>CCl</a:t>
                      </a:r>
                      <a:r>
                        <a:rPr lang="en-US" sz="2400" baseline="-25000">
                          <a:effectLst/>
                        </a:rPr>
                        <a:t>4</a:t>
                      </a:r>
                      <a:r>
                        <a:rPr lang="en-US" sz="2400">
                          <a:effectLst/>
                        </a:rPr>
                        <a:t>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c>
                  <a:txBody>
                    <a:bodyPr/>
                    <a:lstStyle/>
                    <a:p>
                      <a:pPr marL="3810" marR="0" indent="0">
                        <a:lnSpc>
                          <a:spcPct val="107000"/>
                        </a:lnSpc>
                        <a:spcBef>
                          <a:spcPts val="0"/>
                        </a:spcBef>
                        <a:spcAft>
                          <a:spcPts val="0"/>
                        </a:spcAft>
                      </a:pPr>
                      <a:r>
                        <a:rPr lang="en-US" sz="2400">
                          <a:effectLst/>
                        </a:rPr>
                        <a:t>Carbon tetrachloride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r>
              <a:tr h="585932">
                <a:tc>
                  <a:txBody>
                    <a:bodyPr/>
                    <a:lstStyle/>
                    <a:p>
                      <a:pPr marL="0" marR="38100" indent="0" algn="ctr">
                        <a:lnSpc>
                          <a:spcPct val="107000"/>
                        </a:lnSpc>
                        <a:spcBef>
                          <a:spcPts val="0"/>
                        </a:spcBef>
                        <a:spcAft>
                          <a:spcPts val="0"/>
                        </a:spcAft>
                      </a:pPr>
                      <a:r>
                        <a:rPr lang="en-US" sz="2400">
                          <a:effectLst/>
                        </a:rPr>
                        <a:t>CO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c>
                  <a:txBody>
                    <a:bodyPr/>
                    <a:lstStyle/>
                    <a:p>
                      <a:pPr marL="0" marR="32385" indent="0" algn="ctr">
                        <a:lnSpc>
                          <a:spcPct val="107000"/>
                        </a:lnSpc>
                        <a:spcBef>
                          <a:spcPts val="0"/>
                        </a:spcBef>
                        <a:spcAft>
                          <a:spcPts val="0"/>
                        </a:spcAft>
                      </a:pPr>
                      <a:r>
                        <a:rPr lang="en-US" sz="2400">
                          <a:effectLst/>
                        </a:rPr>
                        <a:t>Carbon monoxide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r>
              <a:tr h="585932">
                <a:tc>
                  <a:txBody>
                    <a:bodyPr/>
                    <a:lstStyle/>
                    <a:p>
                      <a:pPr marL="0" marR="36195" indent="0" algn="ctr">
                        <a:lnSpc>
                          <a:spcPct val="107000"/>
                        </a:lnSpc>
                        <a:spcBef>
                          <a:spcPts val="0"/>
                        </a:spcBef>
                        <a:spcAft>
                          <a:spcPts val="0"/>
                        </a:spcAft>
                      </a:pPr>
                      <a:r>
                        <a:rPr lang="en-US" sz="2400">
                          <a:effectLst/>
                        </a:rPr>
                        <a:t>CO</a:t>
                      </a:r>
                      <a:r>
                        <a:rPr lang="en-US" sz="2400" baseline="-25000">
                          <a:effectLst/>
                        </a:rPr>
                        <a:t>2</a:t>
                      </a:r>
                      <a:r>
                        <a:rPr lang="en-US" sz="2400">
                          <a:effectLst/>
                        </a:rPr>
                        <a:t>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c>
                  <a:txBody>
                    <a:bodyPr/>
                    <a:lstStyle/>
                    <a:p>
                      <a:pPr marL="0" marR="31750" indent="0" algn="ctr">
                        <a:lnSpc>
                          <a:spcPct val="107000"/>
                        </a:lnSpc>
                        <a:spcBef>
                          <a:spcPts val="0"/>
                        </a:spcBef>
                        <a:spcAft>
                          <a:spcPts val="0"/>
                        </a:spcAft>
                      </a:pPr>
                      <a:r>
                        <a:rPr lang="en-US" sz="2400">
                          <a:effectLst/>
                        </a:rPr>
                        <a:t>Carbon dioxide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r>
              <a:tr h="585932">
                <a:tc>
                  <a:txBody>
                    <a:bodyPr/>
                    <a:lstStyle/>
                    <a:p>
                      <a:pPr marL="0" marR="38100" indent="0" algn="ctr">
                        <a:lnSpc>
                          <a:spcPct val="107000"/>
                        </a:lnSpc>
                        <a:spcBef>
                          <a:spcPts val="0"/>
                        </a:spcBef>
                        <a:spcAft>
                          <a:spcPts val="0"/>
                        </a:spcAft>
                      </a:pPr>
                      <a:r>
                        <a:rPr lang="en-US" sz="2400">
                          <a:effectLst/>
                        </a:rPr>
                        <a:t>NO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c>
                  <a:txBody>
                    <a:bodyPr/>
                    <a:lstStyle/>
                    <a:p>
                      <a:pPr marL="46355" marR="0" indent="0">
                        <a:lnSpc>
                          <a:spcPct val="107000"/>
                        </a:lnSpc>
                        <a:spcBef>
                          <a:spcPts val="0"/>
                        </a:spcBef>
                        <a:spcAft>
                          <a:spcPts val="0"/>
                        </a:spcAft>
                      </a:pPr>
                      <a:r>
                        <a:rPr lang="en-US" sz="2400">
                          <a:effectLst/>
                        </a:rPr>
                        <a:t>Nitrogen monoxide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r>
              <a:tr h="582000">
                <a:tc>
                  <a:txBody>
                    <a:bodyPr/>
                    <a:lstStyle/>
                    <a:p>
                      <a:pPr marL="0" marR="36195" indent="0" algn="ctr">
                        <a:lnSpc>
                          <a:spcPct val="107000"/>
                        </a:lnSpc>
                        <a:spcBef>
                          <a:spcPts val="0"/>
                        </a:spcBef>
                        <a:spcAft>
                          <a:spcPts val="0"/>
                        </a:spcAft>
                      </a:pPr>
                      <a:r>
                        <a:rPr lang="en-US" sz="2400">
                          <a:effectLst/>
                        </a:rPr>
                        <a:t>NO</a:t>
                      </a:r>
                      <a:r>
                        <a:rPr lang="en-US" sz="2400" baseline="-25000">
                          <a:effectLst/>
                        </a:rPr>
                        <a:t>2</a:t>
                      </a:r>
                      <a:r>
                        <a:rPr lang="en-US" sz="2400">
                          <a:effectLst/>
                        </a:rPr>
                        <a:t> </a:t>
                      </a:r>
                      <a:endParaRPr lang="en-US" sz="2400">
                        <a:solidFill>
                          <a:srgbClr val="000000"/>
                        </a:solidFill>
                        <a:effectLst/>
                        <a:latin typeface="Arial" panose="020B0604020202020204" pitchFamily="34" charset="0"/>
                        <a:ea typeface="Arial" panose="020B0604020202020204" pitchFamily="34" charset="0"/>
                      </a:endParaRPr>
                    </a:p>
                  </a:txBody>
                  <a:tcPr marL="66040" marR="33020" marT="24130" marB="0"/>
                </a:tc>
                <a:tc>
                  <a:txBody>
                    <a:bodyPr/>
                    <a:lstStyle/>
                    <a:p>
                      <a:pPr marL="0" marR="31750" indent="0" algn="ctr">
                        <a:lnSpc>
                          <a:spcPct val="107000"/>
                        </a:lnSpc>
                        <a:spcBef>
                          <a:spcPts val="0"/>
                        </a:spcBef>
                        <a:spcAft>
                          <a:spcPts val="0"/>
                        </a:spcAft>
                      </a:pPr>
                      <a:r>
                        <a:rPr lang="en-US" sz="2400" dirty="0">
                          <a:effectLst/>
                        </a:rPr>
                        <a:t>Nitrogen dioxide </a:t>
                      </a:r>
                      <a:endParaRPr lang="en-US" sz="2400" dirty="0">
                        <a:solidFill>
                          <a:srgbClr val="000000"/>
                        </a:solidFill>
                        <a:effectLst/>
                        <a:latin typeface="Arial" panose="020B0604020202020204" pitchFamily="34" charset="0"/>
                        <a:ea typeface="Arial" panose="020B0604020202020204" pitchFamily="34" charset="0"/>
                      </a:endParaRPr>
                    </a:p>
                  </a:txBody>
                  <a:tcPr marL="66040" marR="33020" marT="24130" marB="0"/>
                </a:tc>
              </a:tr>
            </a:tbl>
          </a:graphicData>
        </a:graphic>
      </p:graphicFrame>
    </p:spTree>
    <p:extLst>
      <p:ext uri="{BB962C8B-B14F-4D97-AF65-F5344CB8AC3E}">
        <p14:creationId xmlns:p14="http://schemas.microsoft.com/office/powerpoint/2010/main" val="27493929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Binary compounds of two non-metals (molecular compounds) </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a:t>Note that the prefix </a:t>
            </a:r>
            <a:r>
              <a:rPr lang="en-US" sz="2800" b="1" u="sng" dirty="0"/>
              <a:t>mono is only applied to the second element </a:t>
            </a:r>
            <a:r>
              <a:rPr lang="en-US" sz="2800" dirty="0"/>
              <a:t>present in such compounds, if the prefix ends with ‘a’ or ‘o’, and the element name begins with ‘a’ or ‘o’, then the final vowel of the prefix is often omitted. </a:t>
            </a:r>
          </a:p>
          <a:p>
            <a:pPr marL="514350" indent="-514350">
              <a:buFont typeface="+mj-lt"/>
              <a:buAutoNum type="arabicPeriod"/>
            </a:pPr>
            <a:r>
              <a:rPr lang="en-US" sz="2800" dirty="0"/>
              <a:t>Some compounds have trivial names that have come to supersede their systematic names, for example, H</a:t>
            </a:r>
            <a:r>
              <a:rPr lang="en-US" sz="2800" baseline="-25000" dirty="0"/>
              <a:t>2</a:t>
            </a:r>
            <a:r>
              <a:rPr lang="en-US" sz="2800" dirty="0"/>
              <a:t>O is usually ‘water’, not dihydrogen monoxide! </a:t>
            </a:r>
          </a:p>
          <a:p>
            <a:pPr marL="514350" indent="-514350">
              <a:buFont typeface="+mj-lt"/>
              <a:buAutoNum type="arabicPeriod"/>
            </a:pPr>
            <a:endParaRPr lang="en-US" sz="2800" dirty="0"/>
          </a:p>
        </p:txBody>
      </p:sp>
    </p:spTree>
    <p:extLst>
      <p:ext uri="{BB962C8B-B14F-4D97-AF65-F5344CB8AC3E}">
        <p14:creationId xmlns:p14="http://schemas.microsoft.com/office/powerpoint/2010/main" val="734622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Task 0Diii </a:t>
            </a:r>
            <a:r>
              <a:rPr lang="en-US" dirty="0"/>
              <a:t/>
            </a:r>
            <a:br>
              <a:rPr lang="en-US" dirty="0"/>
            </a:br>
            <a:endParaRPr lang="en-US" dirty="0"/>
          </a:p>
        </p:txBody>
      </p:sp>
      <p:sp>
        <p:nvSpPr>
          <p:cNvPr id="3" name="Content Placeholder 2"/>
          <p:cNvSpPr>
            <a:spLocks noGrp="1"/>
          </p:cNvSpPr>
          <p:nvPr>
            <p:ph idx="1"/>
          </p:nvPr>
        </p:nvSpPr>
        <p:spPr/>
        <p:txBody>
          <a:bodyPr/>
          <a:lstStyle/>
          <a:p>
            <a:pPr marL="457200" lvl="0" indent="-457200" fontAlgn="base">
              <a:buFont typeface="+mj-lt"/>
              <a:buAutoNum type="arabicPeriod"/>
            </a:pPr>
            <a:r>
              <a:rPr lang="en-US" sz="3200" b="1" i="1" dirty="0"/>
              <a:t>Write formula or names for the following molecular compounds. </a:t>
            </a:r>
            <a:endParaRPr lang="en-US" sz="3200" dirty="0"/>
          </a:p>
          <a:p>
            <a:r>
              <a:rPr lang="en-US" b="1" i="1" dirty="0"/>
              <a:t> 	 </a:t>
            </a:r>
            <a:endParaRPr lang="en-US" dirty="0"/>
          </a:p>
          <a:p>
            <a:pPr marL="731520" lvl="1" indent="-457200" fontAlgn="base">
              <a:buFont typeface="+mj-lt"/>
              <a:buAutoNum type="alphaLcParenR"/>
            </a:pPr>
            <a:r>
              <a:rPr lang="en-US" sz="3200" b="1" i="1" dirty="0"/>
              <a:t>Dinitrogen tetroxide </a:t>
            </a:r>
            <a:endParaRPr lang="en-US" sz="3200" dirty="0"/>
          </a:p>
          <a:p>
            <a:pPr marL="731520" lvl="1" indent="-457200" fontAlgn="base">
              <a:buFont typeface="+mj-lt"/>
              <a:buAutoNum type="alphaLcParenR"/>
            </a:pPr>
            <a:r>
              <a:rPr lang="en-US" sz="3200" b="1" i="1" dirty="0"/>
              <a:t>Phosphorous pentachloride </a:t>
            </a:r>
            <a:endParaRPr lang="en-US" sz="3200" dirty="0"/>
          </a:p>
          <a:p>
            <a:pPr marL="731520" lvl="1" indent="-457200" fontAlgn="base">
              <a:buFont typeface="+mj-lt"/>
              <a:buAutoNum type="alphaLcParenR"/>
            </a:pPr>
            <a:r>
              <a:rPr lang="en-US" sz="3200" b="1" i="1" dirty="0"/>
              <a:t>Iodine </a:t>
            </a:r>
            <a:r>
              <a:rPr lang="en-US" sz="3200" b="1" i="1" dirty="0" err="1"/>
              <a:t>trifluoride</a:t>
            </a:r>
            <a:r>
              <a:rPr lang="en-US" sz="3200" b="1" i="1" dirty="0"/>
              <a:t>  </a:t>
            </a:r>
            <a:endParaRPr lang="en-US" sz="3200" dirty="0"/>
          </a:p>
          <a:p>
            <a:pPr marL="731520" lvl="1" indent="-457200" fontAlgn="base">
              <a:buFont typeface="+mj-lt"/>
              <a:buAutoNum type="alphaLcParenR"/>
            </a:pPr>
            <a:r>
              <a:rPr lang="en-US" sz="3200" b="1" i="1" dirty="0"/>
              <a:t> Nitrogen dioxide </a:t>
            </a:r>
            <a:endParaRPr lang="en-US" sz="3200" dirty="0"/>
          </a:p>
          <a:p>
            <a:pPr marL="731520" lvl="1" indent="-457200" fontAlgn="base">
              <a:buFont typeface="+mj-lt"/>
              <a:buAutoNum type="alphaLcParenR"/>
            </a:pPr>
            <a:r>
              <a:rPr lang="en-US" sz="3200" b="1" i="1" dirty="0" smtClean="0"/>
              <a:t> </a:t>
            </a:r>
            <a:r>
              <a:rPr lang="en-US" sz="3200" b="1" i="1" dirty="0"/>
              <a:t>Dihydrogen monoxide </a:t>
            </a:r>
            <a:endParaRPr lang="en-US" sz="3200" dirty="0"/>
          </a:p>
        </p:txBody>
      </p:sp>
    </p:spTree>
    <p:extLst>
      <p:ext uri="{BB962C8B-B14F-4D97-AF65-F5344CB8AC3E}">
        <p14:creationId xmlns:p14="http://schemas.microsoft.com/office/powerpoint/2010/main" val="3367326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Task 0Diii </a:t>
            </a:r>
            <a:r>
              <a:rPr lang="en-US" dirty="0"/>
              <a:t/>
            </a:r>
            <a:br>
              <a:rPr lang="en-US" dirty="0"/>
            </a:br>
            <a:endParaRPr lang="en-US" dirty="0"/>
          </a:p>
        </p:txBody>
      </p:sp>
      <p:sp>
        <p:nvSpPr>
          <p:cNvPr id="3" name="Content Placeholder 2"/>
          <p:cNvSpPr>
            <a:spLocks noGrp="1"/>
          </p:cNvSpPr>
          <p:nvPr>
            <p:ph idx="1"/>
          </p:nvPr>
        </p:nvSpPr>
        <p:spPr/>
        <p:txBody>
          <a:bodyPr/>
          <a:lstStyle/>
          <a:p>
            <a:pPr marL="0" lvl="0" indent="0">
              <a:buNone/>
            </a:pPr>
            <a:r>
              <a:rPr lang="en-US" b="1" i="1" dirty="0" smtClean="0"/>
              <a:t>2. Convert </a:t>
            </a:r>
            <a:r>
              <a:rPr lang="en-US" b="1" i="1" dirty="0"/>
              <a:t>the following formulae to names. </a:t>
            </a:r>
            <a:endParaRPr lang="en-US" dirty="0"/>
          </a:p>
          <a:p>
            <a:pPr marL="788670" lvl="1" indent="-514350" fontAlgn="base">
              <a:buFont typeface="+mj-lt"/>
              <a:buAutoNum type="alphaLcParenR"/>
            </a:pPr>
            <a:r>
              <a:rPr lang="en-US" sz="3200" b="1" i="1" dirty="0"/>
              <a:t>N</a:t>
            </a:r>
            <a:r>
              <a:rPr lang="en-US" sz="3200" b="1" i="1" baseline="-25000" dirty="0"/>
              <a:t>2</a:t>
            </a:r>
            <a:r>
              <a:rPr lang="en-US" sz="3200" b="1" i="1" dirty="0"/>
              <a:t>O</a:t>
            </a:r>
            <a:r>
              <a:rPr lang="en-US" sz="3200" b="1" i="1" baseline="-25000" dirty="0"/>
              <a:t>5 </a:t>
            </a:r>
            <a:endParaRPr lang="en-US" sz="3200" dirty="0"/>
          </a:p>
          <a:p>
            <a:pPr marL="788670" lvl="1" indent="-514350" fontAlgn="base">
              <a:buFont typeface="+mj-lt"/>
              <a:buAutoNum type="alphaLcParenR"/>
            </a:pPr>
            <a:r>
              <a:rPr lang="en-US" sz="3200" b="1" i="1" dirty="0"/>
              <a:t>PCl</a:t>
            </a:r>
            <a:r>
              <a:rPr lang="en-US" sz="3200" b="1" i="1" baseline="-25000" dirty="0"/>
              <a:t>3 </a:t>
            </a:r>
            <a:endParaRPr lang="en-US" sz="3200" dirty="0"/>
          </a:p>
          <a:p>
            <a:pPr marL="788670" lvl="1" indent="-514350" fontAlgn="base">
              <a:buFont typeface="+mj-lt"/>
              <a:buAutoNum type="alphaLcParenR"/>
            </a:pPr>
            <a:r>
              <a:rPr lang="en-US" sz="3200" b="1" i="1" dirty="0"/>
              <a:t>SF</a:t>
            </a:r>
            <a:r>
              <a:rPr lang="en-US" sz="3200" b="1" i="1" baseline="-25000" dirty="0"/>
              <a:t>6 </a:t>
            </a:r>
            <a:endParaRPr lang="en-US" sz="3200" dirty="0"/>
          </a:p>
          <a:p>
            <a:pPr marL="788670" lvl="1" indent="-514350" fontAlgn="base">
              <a:buFont typeface="+mj-lt"/>
              <a:buAutoNum type="alphaLcParenR"/>
            </a:pPr>
            <a:r>
              <a:rPr lang="en-US" sz="3200" b="1" i="1" dirty="0"/>
              <a:t>H</a:t>
            </a:r>
            <a:r>
              <a:rPr lang="en-US" sz="3200" b="1" i="1" baseline="-25000" dirty="0"/>
              <a:t>2</a:t>
            </a:r>
            <a:r>
              <a:rPr lang="en-US" sz="3200" b="1" i="1" dirty="0"/>
              <a:t>O </a:t>
            </a:r>
            <a:endParaRPr lang="en-US" sz="3200" dirty="0"/>
          </a:p>
          <a:p>
            <a:pPr marL="788670" lvl="1" indent="-514350" fontAlgn="base">
              <a:buFont typeface="+mj-lt"/>
              <a:buAutoNum type="alphaLcParenR"/>
            </a:pPr>
            <a:r>
              <a:rPr lang="en-US" sz="3200" b="1" i="1" dirty="0"/>
              <a:t>Cl</a:t>
            </a:r>
            <a:r>
              <a:rPr lang="en-US" sz="3200" b="1" i="1" baseline="-25000" dirty="0"/>
              <a:t>2</a:t>
            </a:r>
            <a:r>
              <a:rPr lang="en-US" sz="3200" b="1" i="1" dirty="0"/>
              <a:t>O </a:t>
            </a:r>
            <a:endParaRPr lang="en-US" sz="3200" dirty="0"/>
          </a:p>
          <a:p>
            <a:pPr marL="742950" indent="-742950">
              <a:buFont typeface="+mj-lt"/>
              <a:buAutoNum type="alphaLcParenR"/>
            </a:pPr>
            <a:endParaRPr lang="en-US" sz="3600" dirty="0"/>
          </a:p>
        </p:txBody>
      </p:sp>
    </p:spTree>
    <p:extLst>
      <p:ext uri="{BB962C8B-B14F-4D97-AF65-F5344CB8AC3E}">
        <p14:creationId xmlns:p14="http://schemas.microsoft.com/office/powerpoint/2010/main" val="2538815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Hydrates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3200" b="1" u="sng" dirty="0"/>
              <a:t>Hydrates</a:t>
            </a:r>
            <a:r>
              <a:rPr lang="en-US" sz="3200" dirty="0"/>
              <a:t> are ionic formula units with water molecules associated with them. </a:t>
            </a:r>
            <a:endParaRPr lang="en-US" sz="3200" dirty="0" smtClean="0"/>
          </a:p>
          <a:p>
            <a:pPr marL="457200" indent="-457200">
              <a:buFont typeface="+mj-lt"/>
              <a:buAutoNum type="arabicPeriod"/>
            </a:pPr>
            <a:r>
              <a:rPr lang="en-US" sz="3200" dirty="0" smtClean="0"/>
              <a:t>The </a:t>
            </a:r>
            <a:r>
              <a:rPr lang="en-US" sz="3200" dirty="0"/>
              <a:t>water molecules are incorporated into the solid structure of the ions. </a:t>
            </a:r>
            <a:endParaRPr lang="en-US" sz="3200" dirty="0" smtClean="0"/>
          </a:p>
          <a:p>
            <a:pPr marL="457200" indent="-457200">
              <a:buFont typeface="+mj-lt"/>
              <a:buAutoNum type="arabicPeriod"/>
            </a:pPr>
            <a:r>
              <a:rPr lang="en-US" sz="3200" dirty="0" smtClean="0"/>
              <a:t>Strong </a:t>
            </a:r>
            <a:r>
              <a:rPr lang="en-US" sz="3200" dirty="0"/>
              <a:t>heating can generally drive off the water in these salts. Once the water has been removed the salts are said to be </a:t>
            </a:r>
            <a:r>
              <a:rPr lang="en-US" sz="3200" b="1" u="sng" dirty="0"/>
              <a:t>anhydrous (without water). </a:t>
            </a:r>
          </a:p>
          <a:p>
            <a:pPr marL="457200" indent="-457200">
              <a:buFont typeface="+mj-lt"/>
              <a:buAutoNum type="arabicPeriod"/>
            </a:pPr>
            <a:endParaRPr lang="en-US" dirty="0"/>
          </a:p>
        </p:txBody>
      </p:sp>
    </p:spTree>
    <p:extLst>
      <p:ext uri="{BB962C8B-B14F-4D97-AF65-F5344CB8AC3E}">
        <p14:creationId xmlns:p14="http://schemas.microsoft.com/office/powerpoint/2010/main" val="225162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Hydrates </a:t>
            </a:r>
            <a:endParaRPr lang="en-US" dirty="0"/>
          </a:p>
        </p:txBody>
      </p:sp>
      <p:sp>
        <p:nvSpPr>
          <p:cNvPr id="3" name="Content Placeholder 2"/>
          <p:cNvSpPr>
            <a:spLocks noGrp="1"/>
          </p:cNvSpPr>
          <p:nvPr>
            <p:ph idx="1"/>
          </p:nvPr>
        </p:nvSpPr>
        <p:spPr/>
        <p:txBody>
          <a:bodyPr/>
          <a:lstStyle/>
          <a:p>
            <a:r>
              <a:rPr lang="en-US" sz="3200" i="1" dirty="0"/>
              <a:t>To name a hydrate use the normal name of the ionic compound followed by the term ‘hydrate’ with an appropriate prefix to show the number of water molecules per ionic formula unit. </a:t>
            </a:r>
            <a:endParaRPr lang="en-US" sz="3200" i="1" dirty="0" smtClean="0"/>
          </a:p>
          <a:p>
            <a:r>
              <a:rPr lang="en-US" sz="3200" dirty="0" smtClean="0"/>
              <a:t>For </a:t>
            </a:r>
            <a:r>
              <a:rPr lang="en-US" sz="3200" dirty="0"/>
              <a:t>example, CuSO</a:t>
            </a:r>
            <a:r>
              <a:rPr lang="en-US" sz="3200" baseline="-25000" dirty="0"/>
              <a:t>4</a:t>
            </a:r>
            <a:r>
              <a:rPr lang="en-US" sz="3200" dirty="0"/>
              <a:t>.5H</a:t>
            </a:r>
            <a:r>
              <a:rPr lang="en-US" sz="3200" baseline="-25000" dirty="0"/>
              <a:t>2</a:t>
            </a:r>
            <a:r>
              <a:rPr lang="en-US" sz="3200" dirty="0"/>
              <a:t>O is copper (II) sulfate pentahydrate. </a:t>
            </a:r>
          </a:p>
          <a:p>
            <a:endParaRPr lang="en-US" dirty="0"/>
          </a:p>
        </p:txBody>
      </p:sp>
    </p:spTree>
    <p:extLst>
      <p:ext uri="{BB962C8B-B14F-4D97-AF65-F5344CB8AC3E}">
        <p14:creationId xmlns:p14="http://schemas.microsoft.com/office/powerpoint/2010/main" val="4208906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dirty="0"/>
              <a:t>Symbols </a:t>
            </a:r>
            <a:r>
              <a:rPr lang="en-US" b="1" dirty="0"/>
              <a:t/>
            </a:r>
            <a:br>
              <a:rPr lang="en-US" b="1" dirty="0"/>
            </a:br>
            <a:endParaRPr lang="en-US" dirty="0"/>
          </a:p>
        </p:txBody>
      </p:sp>
      <p:sp>
        <p:nvSpPr>
          <p:cNvPr id="3" name="Content Placeholder 2"/>
          <p:cNvSpPr>
            <a:spLocks noGrp="1"/>
          </p:cNvSpPr>
          <p:nvPr>
            <p:ph idx="1"/>
          </p:nvPr>
        </p:nvSpPr>
        <p:spPr>
          <a:xfrm>
            <a:off x="457200" y="1600200"/>
            <a:ext cx="8686800" cy="4876800"/>
          </a:xfrm>
        </p:spPr>
        <p:txBody>
          <a:bodyPr>
            <a:normAutofit lnSpcReduction="10000"/>
          </a:bodyPr>
          <a:lstStyle/>
          <a:p>
            <a:r>
              <a:rPr lang="en-US" sz="2800" dirty="0"/>
              <a:t>Each element has a </a:t>
            </a:r>
            <a:r>
              <a:rPr lang="en-US" sz="2800" b="1" dirty="0"/>
              <a:t>symbol</a:t>
            </a:r>
            <a:r>
              <a:rPr lang="en-US" sz="2800" dirty="0"/>
              <a:t> displayed on the periodic table. </a:t>
            </a:r>
            <a:endParaRPr lang="en-US" sz="2800" dirty="0" smtClean="0"/>
          </a:p>
          <a:p>
            <a:r>
              <a:rPr lang="en-US" sz="2800" dirty="0" smtClean="0"/>
              <a:t>Some </a:t>
            </a:r>
            <a:r>
              <a:rPr lang="en-US" sz="2800" dirty="0"/>
              <a:t>elements have a symbol that is a single letter while others have a symbol made up of two letters</a:t>
            </a:r>
            <a:r>
              <a:rPr lang="en-US" sz="2800" dirty="0" smtClean="0"/>
              <a:t>.</a:t>
            </a:r>
          </a:p>
          <a:p>
            <a:r>
              <a:rPr lang="en-US" sz="2800" dirty="0" smtClean="0"/>
              <a:t> </a:t>
            </a:r>
            <a:r>
              <a:rPr lang="en-US" sz="2800" dirty="0"/>
              <a:t>It is important when writing the two letter symbols to ensure that you use a lower case letter for the second letter. </a:t>
            </a:r>
            <a:endParaRPr lang="en-US" sz="2800" dirty="0" smtClean="0"/>
          </a:p>
          <a:p>
            <a:r>
              <a:rPr lang="en-US" sz="2800" dirty="0" smtClean="0"/>
              <a:t>This </a:t>
            </a:r>
            <a:r>
              <a:rPr lang="en-US" sz="2800" dirty="0"/>
              <a:t>may sound trivial but is very important, for example, Co (cobalt), a metal element, is not the same as CO (carbon monoxide), a gaseous compound made from carbon (C) and oxygen (O).</a:t>
            </a:r>
            <a:r>
              <a:rPr lang="en-US" sz="2800" b="1" dirty="0"/>
              <a:t> </a:t>
            </a:r>
            <a:endParaRPr lang="en-US" sz="2800" dirty="0"/>
          </a:p>
          <a:p>
            <a:endParaRPr lang="en-US" dirty="0"/>
          </a:p>
        </p:txBody>
      </p:sp>
    </p:spTree>
    <p:extLst>
      <p:ext uri="{BB962C8B-B14F-4D97-AF65-F5344CB8AC3E}">
        <p14:creationId xmlns:p14="http://schemas.microsoft.com/office/powerpoint/2010/main" val="2689645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Binary compounds of metals and non-metals (ionic compounds) </a:t>
            </a:r>
            <a:r>
              <a:rPr lang="en-US" dirty="0"/>
              <a:t/>
            </a:r>
            <a:br>
              <a:rPr lang="en-US" dirty="0"/>
            </a:br>
            <a:endParaRPr lang="en-US" dirty="0"/>
          </a:p>
        </p:txBody>
      </p:sp>
      <p:sp>
        <p:nvSpPr>
          <p:cNvPr id="3" name="Content Placeholder 2"/>
          <p:cNvSpPr>
            <a:spLocks noGrp="1"/>
          </p:cNvSpPr>
          <p:nvPr>
            <p:ph idx="1"/>
          </p:nvPr>
        </p:nvSpPr>
        <p:spPr>
          <a:xfrm>
            <a:off x="457199" y="1600200"/>
            <a:ext cx="8470669" cy="4876800"/>
          </a:xfrm>
        </p:spPr>
        <p:txBody>
          <a:bodyPr>
            <a:normAutofit fontScale="92500"/>
          </a:bodyPr>
          <a:lstStyle/>
          <a:p>
            <a:pPr marL="514350" indent="-514350">
              <a:buFont typeface="+mj-lt"/>
              <a:buAutoNum type="arabicPeriod"/>
            </a:pPr>
            <a:r>
              <a:rPr lang="en-US" sz="3200" dirty="0"/>
              <a:t>Binary compounds are those formed between only two elements. In compounds where one is a metal and one a non-metal an </a:t>
            </a:r>
            <a:r>
              <a:rPr lang="en-US" sz="3200" b="1" u="sng" dirty="0"/>
              <a:t>ionic compound is formed</a:t>
            </a:r>
            <a:r>
              <a:rPr lang="en-US" sz="3200" dirty="0"/>
              <a:t>. </a:t>
            </a:r>
            <a:endParaRPr lang="en-US" sz="3200" dirty="0" smtClean="0"/>
          </a:p>
          <a:p>
            <a:pPr marL="514350" indent="-514350">
              <a:buFont typeface="+mj-lt"/>
              <a:buAutoNum type="arabicPeriod"/>
            </a:pPr>
            <a:r>
              <a:rPr lang="en-US" sz="3200" dirty="0" smtClean="0"/>
              <a:t>An </a:t>
            </a:r>
            <a:r>
              <a:rPr lang="en-US" sz="3200" dirty="0"/>
              <a:t>ion is a charged particle and ionic formulae and names can be determined by considering the charge on the ions</a:t>
            </a:r>
            <a:r>
              <a:rPr lang="en-US" sz="3200" dirty="0" smtClean="0"/>
              <a:t>.</a:t>
            </a:r>
          </a:p>
          <a:p>
            <a:pPr marL="514350" indent="-514350">
              <a:buFont typeface="+mj-lt"/>
              <a:buAutoNum type="arabicPeriod"/>
            </a:pPr>
            <a:r>
              <a:rPr lang="en-US" sz="3200" dirty="0" smtClean="0"/>
              <a:t> </a:t>
            </a:r>
            <a:r>
              <a:rPr lang="en-US" sz="3200" dirty="0"/>
              <a:t>To find the formula of an ionic compound the positive and negative charges must be balanced, i.e., there must </a:t>
            </a:r>
            <a:r>
              <a:rPr lang="en-US" sz="3200" b="1" i="1" u="sng" dirty="0"/>
              <a:t>be no net charge. </a:t>
            </a:r>
          </a:p>
          <a:p>
            <a:pPr marL="457200" indent="-457200">
              <a:buFont typeface="+mj-lt"/>
              <a:buAutoNum type="arabicPeriod"/>
            </a:pPr>
            <a:endParaRPr lang="en-US" dirty="0"/>
          </a:p>
        </p:txBody>
      </p:sp>
    </p:spTree>
    <p:extLst>
      <p:ext uri="{BB962C8B-B14F-4D97-AF65-F5344CB8AC3E}">
        <p14:creationId xmlns:p14="http://schemas.microsoft.com/office/powerpoint/2010/main" val="309231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Binary compounds of metals and non-metals (ionic compounds)</a:t>
            </a:r>
            <a:endParaRPr lang="en-US" dirty="0"/>
          </a:p>
        </p:txBody>
      </p:sp>
      <p:sp>
        <p:nvSpPr>
          <p:cNvPr id="3" name="Content Placeholder 2"/>
          <p:cNvSpPr>
            <a:spLocks noGrp="1"/>
          </p:cNvSpPr>
          <p:nvPr>
            <p:ph idx="1"/>
          </p:nvPr>
        </p:nvSpPr>
        <p:spPr/>
        <p:txBody>
          <a:bodyPr/>
          <a:lstStyle/>
          <a:p>
            <a:r>
              <a:rPr lang="en-US" sz="3600" i="1" dirty="0"/>
              <a:t>To name a binary compound of a metal and a non-metal, the unmodified name of the positive ion is written first followed by the root of the negative ion with the ending modified to -ide.</a:t>
            </a:r>
            <a:r>
              <a:rPr lang="en-US" sz="3600" dirty="0"/>
              <a:t> </a:t>
            </a:r>
            <a:endParaRPr lang="en-US" sz="3600" dirty="0" smtClean="0"/>
          </a:p>
          <a:p>
            <a:r>
              <a:rPr lang="en-US" sz="3600" dirty="0" smtClean="0"/>
              <a:t>For </a:t>
            </a:r>
            <a:r>
              <a:rPr lang="en-US" sz="3600" dirty="0"/>
              <a:t>example, </a:t>
            </a:r>
            <a:r>
              <a:rPr lang="en-US" sz="3600" dirty="0" err="1"/>
              <a:t>NaCl</a:t>
            </a:r>
            <a:r>
              <a:rPr lang="en-US" sz="3600" dirty="0"/>
              <a:t> is sodium chloride. </a:t>
            </a:r>
          </a:p>
          <a:p>
            <a:pPr marL="0" indent="0">
              <a:buNone/>
            </a:pPr>
            <a:endParaRPr lang="en-US" dirty="0"/>
          </a:p>
        </p:txBody>
      </p:sp>
    </p:spTree>
    <p:extLst>
      <p:ext uri="{BB962C8B-B14F-4D97-AF65-F5344CB8AC3E}">
        <p14:creationId xmlns:p14="http://schemas.microsoft.com/office/powerpoint/2010/main" val="168266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Binary compounds of metals and non-metals (ionic compounds)</a:t>
            </a:r>
            <a:endParaRPr lang="en-US" dirty="0"/>
          </a:p>
        </p:txBody>
      </p:sp>
      <p:pic>
        <p:nvPicPr>
          <p:cNvPr id="4097" name="Picture 4885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81143" y="-1546165"/>
            <a:ext cx="549777" cy="51541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7201" y="4382195"/>
            <a:ext cx="8229600" cy="367216"/>
          </a:xfrm>
          <a:prstGeom prst="rect">
            <a:avLst/>
          </a:prstGeom>
        </p:spPr>
        <p:txBody>
          <a:bodyPr wrap="square">
            <a:spAutoFit/>
          </a:bodyPr>
          <a:lstStyle/>
          <a:p>
            <a:pPr>
              <a:lnSpc>
                <a:spcPct val="107000"/>
              </a:lnSpc>
              <a:spcAft>
                <a:spcPts val="735"/>
              </a:spcAft>
            </a:pPr>
            <a:r>
              <a:rPr lang="en-US" dirty="0" smtClean="0">
                <a:solidFill>
                  <a:srgbClr val="000000"/>
                </a:solidFill>
                <a:latin typeface="Arial" panose="020B0604020202020204" pitchFamily="34" charset="0"/>
                <a:ea typeface="Arial" panose="020B0604020202020204" pitchFamily="34" charset="0"/>
              </a:rPr>
              <a:t> </a:t>
            </a:r>
            <a:endParaRPr lang="en-US" dirty="0">
              <a:solidFill>
                <a:srgbClr val="000000"/>
              </a:solidFill>
              <a:effectLst/>
              <a:latin typeface="Arial" panose="020B0604020202020204" pitchFamily="34" charset="0"/>
              <a:ea typeface="Arial" panose="020B0604020202020204" pitchFamily="34" charset="0"/>
            </a:endParaRPr>
          </a:p>
        </p:txBody>
      </p:sp>
      <p:graphicFrame>
        <p:nvGraphicFramePr>
          <p:cNvPr id="6" name="Table 5"/>
          <p:cNvGraphicFramePr>
            <a:graphicFrameLocks noGrp="1"/>
          </p:cNvGraphicFramePr>
          <p:nvPr/>
        </p:nvGraphicFramePr>
        <p:xfrm>
          <a:off x="2802173" y="1546282"/>
          <a:ext cx="3539654" cy="4876795"/>
        </p:xfrm>
        <a:graphic>
          <a:graphicData uri="http://schemas.openxmlformats.org/drawingml/2006/table">
            <a:tbl>
              <a:tblPr firstRow="1" firstCol="1" bandRow="1">
                <a:tableStyleId>{5C22544A-7EE6-4342-B048-85BDC9FD1C3A}</a:tableStyleId>
              </a:tblPr>
              <a:tblGrid>
                <a:gridCol w="1199602"/>
                <a:gridCol w="457728"/>
                <a:gridCol w="924854"/>
                <a:gridCol w="498636"/>
                <a:gridCol w="458834"/>
              </a:tblGrid>
              <a:tr h="242684">
                <a:tc gridSpan="2">
                  <a:txBody>
                    <a:bodyPr/>
                    <a:lstStyle/>
                    <a:p>
                      <a:pPr marL="31750" marR="0" indent="0" algn="ctr">
                        <a:lnSpc>
                          <a:spcPct val="107000"/>
                        </a:lnSpc>
                        <a:spcBef>
                          <a:spcPts val="0"/>
                        </a:spcBef>
                        <a:spcAft>
                          <a:spcPts val="0"/>
                        </a:spcAft>
                      </a:pPr>
                      <a:r>
                        <a:rPr lang="en-US" sz="900">
                          <a:effectLst/>
                        </a:rPr>
                        <a:t>Negative ions (ANIONS)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hMerge="1">
                  <a:txBody>
                    <a:bodyPr/>
                    <a:lstStyle/>
                    <a:p>
                      <a:endParaRPr lang="en-US"/>
                    </a:p>
                  </a:txBody>
                  <a:tcPr/>
                </a:tc>
                <a:tc gridSpan="3">
                  <a:txBody>
                    <a:bodyPr/>
                    <a:lstStyle/>
                    <a:p>
                      <a:pPr marL="35560" marR="0" indent="0" algn="ctr">
                        <a:lnSpc>
                          <a:spcPct val="107000"/>
                        </a:lnSpc>
                        <a:spcBef>
                          <a:spcPts val="0"/>
                        </a:spcBef>
                        <a:spcAft>
                          <a:spcPts val="0"/>
                        </a:spcAft>
                      </a:pPr>
                      <a:r>
                        <a:rPr lang="en-US" sz="900">
                          <a:effectLst/>
                        </a:rPr>
                        <a:t>Positive ions (CATIONS)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hMerge="1">
                  <a:txBody>
                    <a:bodyPr/>
                    <a:lstStyle/>
                    <a:p>
                      <a:endParaRPr lang="en-US"/>
                    </a:p>
                  </a:txBody>
                  <a:tcPr/>
                </a:tc>
                <a:tc hMerge="1">
                  <a:txBody>
                    <a:bodyPr/>
                    <a:lstStyle/>
                    <a:p>
                      <a:endParaRPr lang="en-US"/>
                    </a:p>
                  </a:txBody>
                  <a:tcPr/>
                </a:tc>
              </a:tr>
              <a:tr h="231075">
                <a:tc>
                  <a:txBody>
                    <a:bodyPr/>
                    <a:lstStyle/>
                    <a:p>
                      <a:pPr marL="0" marR="0" indent="0">
                        <a:lnSpc>
                          <a:spcPct val="107000"/>
                        </a:lnSpc>
                        <a:spcBef>
                          <a:spcPts val="0"/>
                        </a:spcBef>
                        <a:spcAft>
                          <a:spcPts val="0"/>
                        </a:spcAft>
                        <a:tabLst>
                          <a:tab pos="367030" algn="ctr"/>
                          <a:tab pos="1345565" algn="r"/>
                        </a:tabLst>
                      </a:pPr>
                      <a:r>
                        <a:rPr lang="en-US" sz="1000">
                          <a:effectLst/>
                        </a:rPr>
                        <a:t>	</a:t>
                      </a:r>
                      <a:r>
                        <a:rPr lang="en-US" sz="900">
                          <a:effectLst/>
                        </a:rPr>
                        <a:t>Name 	Charge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just">
                        <a:lnSpc>
                          <a:spcPct val="107000"/>
                        </a:lnSpc>
                        <a:spcBef>
                          <a:spcPts val="0"/>
                        </a:spcBef>
                        <a:spcAft>
                          <a:spcPts val="0"/>
                        </a:spcAft>
                      </a:pPr>
                      <a:r>
                        <a:rPr lang="en-US" sz="900">
                          <a:effectLst/>
                        </a:rPr>
                        <a:t>Symbol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3655" indent="0" algn="ctr">
                        <a:lnSpc>
                          <a:spcPct val="107000"/>
                        </a:lnSpc>
                        <a:spcBef>
                          <a:spcPts val="0"/>
                        </a:spcBef>
                        <a:spcAft>
                          <a:spcPts val="0"/>
                        </a:spcAft>
                      </a:pPr>
                      <a:r>
                        <a:rPr lang="en-US" sz="900">
                          <a:effectLst/>
                        </a:rPr>
                        <a:t>Name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nSpc>
                          <a:spcPct val="107000"/>
                        </a:lnSpc>
                        <a:spcBef>
                          <a:spcPts val="0"/>
                        </a:spcBef>
                        <a:spcAft>
                          <a:spcPts val="0"/>
                        </a:spcAft>
                      </a:pPr>
                      <a:r>
                        <a:rPr lang="en-US" sz="900">
                          <a:effectLst/>
                        </a:rPr>
                        <a:t>Charge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just">
                        <a:lnSpc>
                          <a:spcPct val="107000"/>
                        </a:lnSpc>
                        <a:spcBef>
                          <a:spcPts val="0"/>
                        </a:spcBef>
                        <a:spcAft>
                          <a:spcPts val="0"/>
                        </a:spcAft>
                      </a:pPr>
                      <a:r>
                        <a:rPr lang="en-US" sz="900">
                          <a:effectLst/>
                        </a:rPr>
                        <a:t>Symbol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r>
              <a:tr h="214215">
                <a:tc>
                  <a:txBody>
                    <a:bodyPr/>
                    <a:lstStyle/>
                    <a:p>
                      <a:pPr marL="0" marR="0" indent="0">
                        <a:lnSpc>
                          <a:spcPct val="107000"/>
                        </a:lnSpc>
                        <a:spcBef>
                          <a:spcPts val="0"/>
                        </a:spcBef>
                        <a:spcAft>
                          <a:spcPts val="0"/>
                        </a:spcAft>
                        <a:tabLst>
                          <a:tab pos="367030" algn="ctr"/>
                          <a:tab pos="1023620" algn="ctr"/>
                        </a:tabLst>
                      </a:pPr>
                      <a:r>
                        <a:rPr lang="en-US" sz="1000">
                          <a:effectLst/>
                        </a:rPr>
                        <a:t>	</a:t>
                      </a:r>
                      <a:r>
                        <a:rPr lang="en-US" sz="900">
                          <a:effectLst/>
                        </a:rPr>
                        <a:t>Bromide 	1-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925" indent="0" algn="ctr">
                        <a:lnSpc>
                          <a:spcPct val="107000"/>
                        </a:lnSpc>
                        <a:spcBef>
                          <a:spcPts val="0"/>
                        </a:spcBef>
                        <a:spcAft>
                          <a:spcPts val="0"/>
                        </a:spcAft>
                      </a:pPr>
                      <a:r>
                        <a:rPr lang="en-US" sz="900">
                          <a:effectLst/>
                        </a:rPr>
                        <a:t>Br</a:t>
                      </a:r>
                      <a:r>
                        <a:rPr lang="en-US" sz="900" baseline="30000">
                          <a:effectLst/>
                        </a:rPr>
                        <a:t>-</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0" marR="34290" indent="0" algn="ctr">
                        <a:lnSpc>
                          <a:spcPct val="107000"/>
                        </a:lnSpc>
                        <a:spcBef>
                          <a:spcPts val="0"/>
                        </a:spcBef>
                        <a:spcAft>
                          <a:spcPts val="0"/>
                        </a:spcAft>
                      </a:pPr>
                      <a:r>
                        <a:rPr lang="en-US" sz="900">
                          <a:effectLst/>
                        </a:rPr>
                        <a:t>Aluminum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3+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6195" indent="0" algn="ctr">
                        <a:lnSpc>
                          <a:spcPct val="107000"/>
                        </a:lnSpc>
                        <a:spcBef>
                          <a:spcPts val="0"/>
                        </a:spcBef>
                        <a:spcAft>
                          <a:spcPts val="0"/>
                        </a:spcAft>
                      </a:pPr>
                      <a:r>
                        <a:rPr lang="en-US" sz="900">
                          <a:effectLst/>
                        </a:rPr>
                        <a:t>Al</a:t>
                      </a:r>
                      <a:r>
                        <a:rPr lang="en-US" sz="900" baseline="30000">
                          <a:effectLst/>
                        </a:rPr>
                        <a:t>3+</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14215">
                <a:tc>
                  <a:txBody>
                    <a:bodyPr/>
                    <a:lstStyle/>
                    <a:p>
                      <a:pPr marL="0" marR="0" indent="0">
                        <a:lnSpc>
                          <a:spcPct val="107000"/>
                        </a:lnSpc>
                        <a:spcBef>
                          <a:spcPts val="0"/>
                        </a:spcBef>
                        <a:spcAft>
                          <a:spcPts val="0"/>
                        </a:spcAft>
                        <a:tabLst>
                          <a:tab pos="367030" algn="ctr"/>
                          <a:tab pos="1023620" algn="ctr"/>
                        </a:tabLst>
                      </a:pPr>
                      <a:r>
                        <a:rPr lang="en-US" sz="1000">
                          <a:effectLst/>
                        </a:rPr>
                        <a:t>	</a:t>
                      </a:r>
                      <a:r>
                        <a:rPr lang="en-US" sz="900">
                          <a:effectLst/>
                        </a:rPr>
                        <a:t>Chloride 	1-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925" indent="0" algn="ctr">
                        <a:lnSpc>
                          <a:spcPct val="107000"/>
                        </a:lnSpc>
                        <a:spcBef>
                          <a:spcPts val="0"/>
                        </a:spcBef>
                        <a:spcAft>
                          <a:spcPts val="0"/>
                        </a:spcAft>
                      </a:pPr>
                      <a:r>
                        <a:rPr lang="en-US" sz="900">
                          <a:effectLst/>
                        </a:rPr>
                        <a:t>Cl</a:t>
                      </a:r>
                      <a:r>
                        <a:rPr lang="en-US" sz="900" baseline="30000">
                          <a:effectLst/>
                        </a:rPr>
                        <a:t>-</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0" marR="34290" indent="0" algn="ctr">
                        <a:lnSpc>
                          <a:spcPct val="107000"/>
                        </a:lnSpc>
                        <a:spcBef>
                          <a:spcPts val="0"/>
                        </a:spcBef>
                        <a:spcAft>
                          <a:spcPts val="0"/>
                        </a:spcAft>
                      </a:pPr>
                      <a:r>
                        <a:rPr lang="en-US" sz="900">
                          <a:effectLst/>
                        </a:rPr>
                        <a:t>Barium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04775" marR="0" indent="0">
                        <a:lnSpc>
                          <a:spcPct val="107000"/>
                        </a:lnSpc>
                        <a:spcBef>
                          <a:spcPts val="0"/>
                        </a:spcBef>
                        <a:spcAft>
                          <a:spcPts val="0"/>
                        </a:spcAft>
                      </a:pPr>
                      <a:r>
                        <a:rPr lang="en-US" sz="900">
                          <a:effectLst/>
                        </a:rPr>
                        <a:t>Ba</a:t>
                      </a:r>
                      <a:r>
                        <a:rPr lang="en-US" sz="900" baseline="300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14215">
                <a:tc>
                  <a:txBody>
                    <a:bodyPr/>
                    <a:lstStyle/>
                    <a:p>
                      <a:pPr marL="0" marR="0" indent="0">
                        <a:lnSpc>
                          <a:spcPct val="107000"/>
                        </a:lnSpc>
                        <a:spcBef>
                          <a:spcPts val="0"/>
                        </a:spcBef>
                        <a:spcAft>
                          <a:spcPts val="0"/>
                        </a:spcAft>
                        <a:tabLst>
                          <a:tab pos="367030" algn="ctr"/>
                          <a:tab pos="1023620" algn="ctr"/>
                        </a:tabLst>
                      </a:pPr>
                      <a:r>
                        <a:rPr lang="en-US" sz="1000">
                          <a:effectLst/>
                        </a:rPr>
                        <a:t>	</a:t>
                      </a:r>
                      <a:r>
                        <a:rPr lang="en-US" sz="900">
                          <a:effectLst/>
                        </a:rPr>
                        <a:t>Fluoride 	1-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925" indent="0" algn="ctr">
                        <a:lnSpc>
                          <a:spcPct val="107000"/>
                        </a:lnSpc>
                        <a:spcBef>
                          <a:spcPts val="0"/>
                        </a:spcBef>
                        <a:spcAft>
                          <a:spcPts val="0"/>
                        </a:spcAft>
                      </a:pPr>
                      <a:r>
                        <a:rPr lang="en-US" sz="900">
                          <a:effectLst/>
                        </a:rPr>
                        <a:t>F</a:t>
                      </a:r>
                      <a:r>
                        <a:rPr lang="en-US" sz="900" baseline="30000">
                          <a:effectLst/>
                        </a:rPr>
                        <a:t>-</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0" marR="34290" indent="0" algn="ctr">
                        <a:lnSpc>
                          <a:spcPct val="107000"/>
                        </a:lnSpc>
                        <a:spcBef>
                          <a:spcPts val="0"/>
                        </a:spcBef>
                        <a:spcAft>
                          <a:spcPts val="0"/>
                        </a:spcAft>
                      </a:pPr>
                      <a:r>
                        <a:rPr lang="en-US" sz="900">
                          <a:effectLst/>
                        </a:rPr>
                        <a:t>Calcium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00965" marR="0" indent="0">
                        <a:lnSpc>
                          <a:spcPct val="107000"/>
                        </a:lnSpc>
                        <a:spcBef>
                          <a:spcPts val="0"/>
                        </a:spcBef>
                        <a:spcAft>
                          <a:spcPts val="0"/>
                        </a:spcAft>
                      </a:pPr>
                      <a:r>
                        <a:rPr lang="en-US" sz="900">
                          <a:effectLst/>
                        </a:rPr>
                        <a:t>Ca</a:t>
                      </a:r>
                      <a:r>
                        <a:rPr lang="en-US" sz="900" baseline="300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14215">
                <a:tc>
                  <a:txBody>
                    <a:bodyPr/>
                    <a:lstStyle/>
                    <a:p>
                      <a:pPr marL="0" marR="0" indent="0">
                        <a:lnSpc>
                          <a:spcPct val="107000"/>
                        </a:lnSpc>
                        <a:spcBef>
                          <a:spcPts val="0"/>
                        </a:spcBef>
                        <a:spcAft>
                          <a:spcPts val="0"/>
                        </a:spcAft>
                        <a:tabLst>
                          <a:tab pos="367030" algn="ctr"/>
                          <a:tab pos="1023620" algn="ctr"/>
                        </a:tabLst>
                      </a:pPr>
                      <a:r>
                        <a:rPr lang="en-US" sz="1000">
                          <a:effectLst/>
                        </a:rPr>
                        <a:t>	</a:t>
                      </a:r>
                      <a:r>
                        <a:rPr lang="en-US" sz="900">
                          <a:effectLst/>
                        </a:rPr>
                        <a:t>Hydride 	1-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925" indent="0" algn="ctr">
                        <a:lnSpc>
                          <a:spcPct val="107000"/>
                        </a:lnSpc>
                        <a:spcBef>
                          <a:spcPts val="0"/>
                        </a:spcBef>
                        <a:spcAft>
                          <a:spcPts val="0"/>
                        </a:spcAft>
                      </a:pPr>
                      <a:r>
                        <a:rPr lang="en-US" sz="900">
                          <a:effectLst/>
                        </a:rPr>
                        <a:t>H</a:t>
                      </a:r>
                      <a:r>
                        <a:rPr lang="en-US" sz="900" baseline="30000">
                          <a:effectLst/>
                        </a:rPr>
                        <a:t>-</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0" marR="33020" indent="0" algn="ctr">
                        <a:lnSpc>
                          <a:spcPct val="107000"/>
                        </a:lnSpc>
                        <a:spcBef>
                          <a:spcPts val="0"/>
                        </a:spcBef>
                        <a:spcAft>
                          <a:spcPts val="0"/>
                        </a:spcAft>
                      </a:pPr>
                      <a:r>
                        <a:rPr lang="en-US" sz="900">
                          <a:effectLst/>
                        </a:rPr>
                        <a:t>Copper (I)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1+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6195" indent="0" algn="ctr">
                        <a:lnSpc>
                          <a:spcPct val="107000"/>
                        </a:lnSpc>
                        <a:spcBef>
                          <a:spcPts val="0"/>
                        </a:spcBef>
                        <a:spcAft>
                          <a:spcPts val="0"/>
                        </a:spcAft>
                      </a:pPr>
                      <a:r>
                        <a:rPr lang="en-US" sz="900">
                          <a:effectLst/>
                        </a:rPr>
                        <a:t>Cu</a:t>
                      </a:r>
                      <a:r>
                        <a:rPr lang="en-US" sz="900" baseline="30000">
                          <a:effectLst/>
                        </a:rPr>
                        <a:t>+</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14215">
                <a:tc>
                  <a:txBody>
                    <a:bodyPr/>
                    <a:lstStyle/>
                    <a:p>
                      <a:pPr marL="0" marR="0" indent="0">
                        <a:lnSpc>
                          <a:spcPct val="107000"/>
                        </a:lnSpc>
                        <a:spcBef>
                          <a:spcPts val="0"/>
                        </a:spcBef>
                        <a:spcAft>
                          <a:spcPts val="0"/>
                        </a:spcAft>
                        <a:tabLst>
                          <a:tab pos="367030" algn="ctr"/>
                          <a:tab pos="1023620" algn="ctr"/>
                        </a:tabLst>
                      </a:pPr>
                      <a:r>
                        <a:rPr lang="en-US" sz="1000">
                          <a:effectLst/>
                        </a:rPr>
                        <a:t>	</a:t>
                      </a:r>
                      <a:r>
                        <a:rPr lang="en-US" sz="900">
                          <a:effectLst/>
                        </a:rPr>
                        <a:t>Iodide 	1-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925" indent="0" algn="ctr">
                        <a:lnSpc>
                          <a:spcPct val="107000"/>
                        </a:lnSpc>
                        <a:spcBef>
                          <a:spcPts val="0"/>
                        </a:spcBef>
                        <a:spcAft>
                          <a:spcPts val="0"/>
                        </a:spcAft>
                      </a:pPr>
                      <a:r>
                        <a:rPr lang="en-US" sz="900">
                          <a:effectLst/>
                        </a:rPr>
                        <a:t>I</a:t>
                      </a:r>
                      <a:r>
                        <a:rPr lang="en-US" sz="900" baseline="30000">
                          <a:effectLst/>
                        </a:rPr>
                        <a:t>-</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0" marR="33020" indent="0" algn="ctr">
                        <a:lnSpc>
                          <a:spcPct val="107000"/>
                        </a:lnSpc>
                        <a:spcBef>
                          <a:spcPts val="0"/>
                        </a:spcBef>
                        <a:spcAft>
                          <a:spcPts val="0"/>
                        </a:spcAft>
                      </a:pPr>
                      <a:r>
                        <a:rPr lang="en-US" sz="900">
                          <a:effectLst/>
                        </a:rPr>
                        <a:t>Copper (II)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00965" marR="0" indent="0">
                        <a:lnSpc>
                          <a:spcPct val="107000"/>
                        </a:lnSpc>
                        <a:spcBef>
                          <a:spcPts val="0"/>
                        </a:spcBef>
                        <a:spcAft>
                          <a:spcPts val="0"/>
                        </a:spcAft>
                      </a:pPr>
                      <a:r>
                        <a:rPr lang="en-US" sz="900">
                          <a:effectLst/>
                        </a:rPr>
                        <a:t>Cu</a:t>
                      </a:r>
                      <a:r>
                        <a:rPr lang="en-US" sz="900" baseline="300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14215">
                <a:tc>
                  <a:txBody>
                    <a:bodyPr/>
                    <a:lstStyle/>
                    <a:p>
                      <a:pPr marL="0" marR="0" indent="0">
                        <a:lnSpc>
                          <a:spcPct val="107000"/>
                        </a:lnSpc>
                        <a:spcBef>
                          <a:spcPts val="0"/>
                        </a:spcBef>
                        <a:spcAft>
                          <a:spcPts val="0"/>
                        </a:spcAft>
                        <a:tabLst>
                          <a:tab pos="367030" algn="ctr"/>
                          <a:tab pos="1023620" algn="ctr"/>
                        </a:tabLst>
                      </a:pPr>
                      <a:r>
                        <a:rPr lang="en-US" sz="1000">
                          <a:effectLst/>
                        </a:rPr>
                        <a:t>	</a:t>
                      </a:r>
                      <a:r>
                        <a:rPr lang="en-US" sz="900">
                          <a:effectLst/>
                        </a:rPr>
                        <a:t>Nitride 	3-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925" indent="0" algn="ctr">
                        <a:lnSpc>
                          <a:spcPct val="107000"/>
                        </a:lnSpc>
                        <a:spcBef>
                          <a:spcPts val="0"/>
                        </a:spcBef>
                        <a:spcAft>
                          <a:spcPts val="0"/>
                        </a:spcAft>
                      </a:pPr>
                      <a:r>
                        <a:rPr lang="en-US" sz="900">
                          <a:effectLst/>
                        </a:rPr>
                        <a:t>N</a:t>
                      </a:r>
                      <a:r>
                        <a:rPr lang="en-US" sz="600">
                          <a:effectLst/>
                        </a:rPr>
                        <a:t>3-</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0" marR="33655" indent="0" algn="ctr">
                        <a:lnSpc>
                          <a:spcPct val="107000"/>
                        </a:lnSpc>
                        <a:spcBef>
                          <a:spcPts val="0"/>
                        </a:spcBef>
                        <a:spcAft>
                          <a:spcPts val="0"/>
                        </a:spcAft>
                      </a:pPr>
                      <a:r>
                        <a:rPr lang="en-US" sz="900">
                          <a:effectLst/>
                        </a:rPr>
                        <a:t>Hydrogen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1+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6195" indent="0" algn="ctr">
                        <a:lnSpc>
                          <a:spcPct val="107000"/>
                        </a:lnSpc>
                        <a:spcBef>
                          <a:spcPts val="0"/>
                        </a:spcBef>
                        <a:spcAft>
                          <a:spcPts val="0"/>
                        </a:spcAft>
                      </a:pPr>
                      <a:r>
                        <a:rPr lang="en-US" sz="900">
                          <a:effectLst/>
                        </a:rPr>
                        <a:t>H</a:t>
                      </a:r>
                      <a:r>
                        <a:rPr lang="en-US" sz="900" baseline="30000">
                          <a:effectLst/>
                        </a:rPr>
                        <a:t>+</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14215">
                <a:tc>
                  <a:txBody>
                    <a:bodyPr/>
                    <a:lstStyle/>
                    <a:p>
                      <a:pPr marL="0" marR="0" indent="0">
                        <a:lnSpc>
                          <a:spcPct val="107000"/>
                        </a:lnSpc>
                        <a:spcBef>
                          <a:spcPts val="0"/>
                        </a:spcBef>
                        <a:spcAft>
                          <a:spcPts val="0"/>
                        </a:spcAft>
                        <a:tabLst>
                          <a:tab pos="367030" algn="ctr"/>
                          <a:tab pos="1023620" algn="ctr"/>
                        </a:tabLst>
                      </a:pPr>
                      <a:r>
                        <a:rPr lang="en-US" sz="1000">
                          <a:effectLst/>
                        </a:rPr>
                        <a:t>	</a:t>
                      </a:r>
                      <a:r>
                        <a:rPr lang="en-US" sz="900">
                          <a:effectLst/>
                        </a:rPr>
                        <a:t>Oxide 	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925" indent="0" algn="ctr">
                        <a:lnSpc>
                          <a:spcPct val="107000"/>
                        </a:lnSpc>
                        <a:spcBef>
                          <a:spcPts val="0"/>
                        </a:spcBef>
                        <a:spcAft>
                          <a:spcPts val="0"/>
                        </a:spcAft>
                      </a:pPr>
                      <a:r>
                        <a:rPr lang="en-US" sz="900">
                          <a:effectLst/>
                        </a:rPr>
                        <a:t>O</a:t>
                      </a:r>
                      <a:r>
                        <a:rPr lang="en-US" sz="600" baseline="300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0" marR="33020" indent="0" algn="ctr">
                        <a:lnSpc>
                          <a:spcPct val="107000"/>
                        </a:lnSpc>
                        <a:spcBef>
                          <a:spcPts val="0"/>
                        </a:spcBef>
                        <a:spcAft>
                          <a:spcPts val="0"/>
                        </a:spcAft>
                      </a:pPr>
                      <a:r>
                        <a:rPr lang="en-US" sz="900">
                          <a:effectLst/>
                        </a:rPr>
                        <a:t>Iron (II)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07950" marR="0" indent="0">
                        <a:lnSpc>
                          <a:spcPct val="107000"/>
                        </a:lnSpc>
                        <a:spcBef>
                          <a:spcPts val="0"/>
                        </a:spcBef>
                        <a:spcAft>
                          <a:spcPts val="0"/>
                        </a:spcAft>
                      </a:pPr>
                      <a:r>
                        <a:rPr lang="en-US" sz="900">
                          <a:effectLst/>
                        </a:rPr>
                        <a:t>Fe</a:t>
                      </a:r>
                      <a:r>
                        <a:rPr lang="en-US" sz="900" baseline="300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00007">
                <a:tc>
                  <a:txBody>
                    <a:bodyPr/>
                    <a:lstStyle/>
                    <a:p>
                      <a:pPr marL="0" marR="0" indent="0">
                        <a:lnSpc>
                          <a:spcPct val="107000"/>
                        </a:lnSpc>
                        <a:spcBef>
                          <a:spcPts val="0"/>
                        </a:spcBef>
                        <a:spcAft>
                          <a:spcPts val="0"/>
                        </a:spcAft>
                        <a:tabLst>
                          <a:tab pos="1023620" algn="ctr"/>
                        </a:tabLst>
                      </a:pPr>
                      <a:r>
                        <a:rPr lang="en-US" sz="900">
                          <a:effectLst/>
                        </a:rPr>
                        <a:t>Phosphide 	3-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925" indent="0" algn="ctr">
                        <a:lnSpc>
                          <a:spcPct val="107000"/>
                        </a:lnSpc>
                        <a:spcBef>
                          <a:spcPts val="0"/>
                        </a:spcBef>
                        <a:spcAft>
                          <a:spcPts val="0"/>
                        </a:spcAft>
                      </a:pPr>
                      <a:r>
                        <a:rPr lang="en-US" sz="900">
                          <a:effectLst/>
                        </a:rPr>
                        <a:t>P</a:t>
                      </a:r>
                      <a:r>
                        <a:rPr lang="en-US" sz="600">
                          <a:effectLst/>
                        </a:rPr>
                        <a:t>3-</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0" marR="33020" indent="0" algn="ctr">
                        <a:lnSpc>
                          <a:spcPct val="107000"/>
                        </a:lnSpc>
                        <a:spcBef>
                          <a:spcPts val="0"/>
                        </a:spcBef>
                        <a:spcAft>
                          <a:spcPts val="0"/>
                        </a:spcAft>
                      </a:pPr>
                      <a:r>
                        <a:rPr lang="en-US" sz="900">
                          <a:effectLst/>
                        </a:rPr>
                        <a:t>Iron (III)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3+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07950" marR="0" indent="0">
                        <a:lnSpc>
                          <a:spcPct val="107000"/>
                        </a:lnSpc>
                        <a:spcBef>
                          <a:spcPts val="0"/>
                        </a:spcBef>
                        <a:spcAft>
                          <a:spcPts val="0"/>
                        </a:spcAft>
                      </a:pPr>
                      <a:r>
                        <a:rPr lang="en-US" sz="900">
                          <a:effectLst/>
                        </a:rPr>
                        <a:t>Fe</a:t>
                      </a:r>
                      <a:r>
                        <a:rPr lang="en-US" sz="900" baseline="30000">
                          <a:effectLst/>
                        </a:rPr>
                        <a:t>3+</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14215">
                <a:tc>
                  <a:txBody>
                    <a:bodyPr/>
                    <a:lstStyle/>
                    <a:p>
                      <a:pPr marL="0" marR="0" indent="0">
                        <a:lnSpc>
                          <a:spcPct val="107000"/>
                        </a:lnSpc>
                        <a:spcBef>
                          <a:spcPts val="0"/>
                        </a:spcBef>
                        <a:spcAft>
                          <a:spcPts val="0"/>
                        </a:spcAft>
                        <a:tabLst>
                          <a:tab pos="367030" algn="ctr"/>
                          <a:tab pos="1023620" algn="ctr"/>
                        </a:tabLst>
                      </a:pPr>
                      <a:r>
                        <a:rPr lang="en-US" sz="1000">
                          <a:effectLst/>
                        </a:rPr>
                        <a:t>	</a:t>
                      </a:r>
                      <a:r>
                        <a:rPr lang="en-US" sz="900">
                          <a:effectLst/>
                        </a:rPr>
                        <a:t>Sulfide 	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925" indent="0" algn="ctr">
                        <a:lnSpc>
                          <a:spcPct val="107000"/>
                        </a:lnSpc>
                        <a:spcBef>
                          <a:spcPts val="0"/>
                        </a:spcBef>
                        <a:spcAft>
                          <a:spcPts val="0"/>
                        </a:spcAft>
                      </a:pPr>
                      <a:r>
                        <a:rPr lang="en-US" sz="900">
                          <a:effectLst/>
                        </a:rPr>
                        <a:t>S</a:t>
                      </a:r>
                      <a:r>
                        <a:rPr lang="en-US" sz="6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0" marR="33020" indent="0" algn="ctr">
                        <a:lnSpc>
                          <a:spcPct val="107000"/>
                        </a:lnSpc>
                        <a:spcBef>
                          <a:spcPts val="0"/>
                        </a:spcBef>
                        <a:spcAft>
                          <a:spcPts val="0"/>
                        </a:spcAft>
                      </a:pPr>
                      <a:r>
                        <a:rPr lang="en-US" sz="900">
                          <a:effectLst/>
                        </a:rPr>
                        <a:t>Lead (II)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04775" marR="0" indent="0">
                        <a:lnSpc>
                          <a:spcPct val="107000"/>
                        </a:lnSpc>
                        <a:spcBef>
                          <a:spcPts val="0"/>
                        </a:spcBef>
                        <a:spcAft>
                          <a:spcPts val="0"/>
                        </a:spcAft>
                      </a:pPr>
                      <a:r>
                        <a:rPr lang="en-US" sz="900">
                          <a:effectLst/>
                        </a:rPr>
                        <a:t>Pb</a:t>
                      </a:r>
                      <a:r>
                        <a:rPr lang="en-US" sz="900" baseline="300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00007">
                <a:tc>
                  <a:txBody>
                    <a:bodyPr/>
                    <a:lstStyle/>
                    <a:p>
                      <a:pPr marL="8001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3020" indent="0" algn="ctr">
                        <a:lnSpc>
                          <a:spcPct val="107000"/>
                        </a:lnSpc>
                        <a:spcBef>
                          <a:spcPts val="0"/>
                        </a:spcBef>
                        <a:spcAft>
                          <a:spcPts val="0"/>
                        </a:spcAft>
                      </a:pPr>
                      <a:r>
                        <a:rPr lang="en-US" sz="900">
                          <a:effectLst/>
                        </a:rPr>
                        <a:t>Lead (IV)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4+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04775" marR="0" indent="0">
                        <a:lnSpc>
                          <a:spcPct val="107000"/>
                        </a:lnSpc>
                        <a:spcBef>
                          <a:spcPts val="0"/>
                        </a:spcBef>
                        <a:spcAft>
                          <a:spcPts val="0"/>
                        </a:spcAft>
                      </a:pPr>
                      <a:r>
                        <a:rPr lang="en-US" sz="900">
                          <a:effectLst/>
                        </a:rPr>
                        <a:t>Pb</a:t>
                      </a:r>
                      <a:r>
                        <a:rPr lang="en-US" sz="900" baseline="30000">
                          <a:effectLst/>
                        </a:rPr>
                        <a:t>4+</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00007">
                <a:tc>
                  <a:txBody>
                    <a:bodyPr/>
                    <a:lstStyle/>
                    <a:p>
                      <a:pPr marL="67310" marR="0" indent="0">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290" indent="0" algn="ctr">
                        <a:lnSpc>
                          <a:spcPct val="107000"/>
                        </a:lnSpc>
                        <a:spcBef>
                          <a:spcPts val="0"/>
                        </a:spcBef>
                        <a:spcAft>
                          <a:spcPts val="0"/>
                        </a:spcAft>
                      </a:pPr>
                      <a:r>
                        <a:rPr lang="en-US" sz="900">
                          <a:effectLst/>
                        </a:rPr>
                        <a:t>Lithium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1+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6195" indent="0" algn="ctr">
                        <a:lnSpc>
                          <a:spcPct val="107000"/>
                        </a:lnSpc>
                        <a:spcBef>
                          <a:spcPts val="0"/>
                        </a:spcBef>
                        <a:spcAft>
                          <a:spcPts val="0"/>
                        </a:spcAft>
                      </a:pPr>
                      <a:r>
                        <a:rPr lang="en-US" sz="900">
                          <a:effectLst/>
                        </a:rPr>
                        <a:t>Li</a:t>
                      </a:r>
                      <a:r>
                        <a:rPr lang="en-US" sz="900" baseline="30000">
                          <a:effectLst/>
                        </a:rPr>
                        <a:t>+</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00007">
                <a:tc>
                  <a:txBody>
                    <a:bodyPr/>
                    <a:lstStyle/>
                    <a:p>
                      <a:pPr marL="67310" marR="0" indent="0">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290" indent="0" algn="ctr">
                        <a:lnSpc>
                          <a:spcPct val="107000"/>
                        </a:lnSpc>
                        <a:spcBef>
                          <a:spcPts val="0"/>
                        </a:spcBef>
                        <a:spcAft>
                          <a:spcPts val="0"/>
                        </a:spcAft>
                      </a:pPr>
                      <a:r>
                        <a:rPr lang="en-US" sz="900">
                          <a:effectLst/>
                        </a:rPr>
                        <a:t>Magnesium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93980" marR="0" indent="0">
                        <a:lnSpc>
                          <a:spcPct val="107000"/>
                        </a:lnSpc>
                        <a:spcBef>
                          <a:spcPts val="0"/>
                        </a:spcBef>
                        <a:spcAft>
                          <a:spcPts val="0"/>
                        </a:spcAft>
                      </a:pPr>
                      <a:r>
                        <a:rPr lang="en-US" sz="900">
                          <a:effectLst/>
                        </a:rPr>
                        <a:t>Mg</a:t>
                      </a:r>
                      <a:r>
                        <a:rPr lang="en-US" sz="900" baseline="300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38815">
                <a:tc>
                  <a:txBody>
                    <a:bodyPr/>
                    <a:lstStyle/>
                    <a:p>
                      <a:pPr marL="67310" marR="0" indent="0">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71755" marR="0" indent="0">
                        <a:lnSpc>
                          <a:spcPct val="107000"/>
                        </a:lnSpc>
                        <a:spcBef>
                          <a:spcPts val="0"/>
                        </a:spcBef>
                        <a:spcAft>
                          <a:spcPts val="0"/>
                        </a:spcAft>
                      </a:pPr>
                      <a:r>
                        <a:rPr lang="en-US" sz="900">
                          <a:effectLst/>
                        </a:rPr>
                        <a:t>Manganese (II)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93980" marR="0" indent="0">
                        <a:lnSpc>
                          <a:spcPct val="107000"/>
                        </a:lnSpc>
                        <a:spcBef>
                          <a:spcPts val="0"/>
                        </a:spcBef>
                        <a:spcAft>
                          <a:spcPts val="0"/>
                        </a:spcAft>
                      </a:pPr>
                      <a:r>
                        <a:rPr lang="en-US" sz="900">
                          <a:effectLst/>
                        </a:rPr>
                        <a:t>Mn</a:t>
                      </a:r>
                      <a:r>
                        <a:rPr lang="en-US" sz="900" baseline="300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00007">
                <a:tc>
                  <a:txBody>
                    <a:bodyPr/>
                    <a:lstStyle/>
                    <a:p>
                      <a:pPr marL="67310" marR="0" indent="0">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3020" indent="0" algn="ctr">
                        <a:lnSpc>
                          <a:spcPct val="107000"/>
                        </a:lnSpc>
                        <a:spcBef>
                          <a:spcPts val="0"/>
                        </a:spcBef>
                        <a:spcAft>
                          <a:spcPts val="0"/>
                        </a:spcAft>
                      </a:pPr>
                      <a:r>
                        <a:rPr lang="en-US" sz="900">
                          <a:effectLst/>
                        </a:rPr>
                        <a:t>Nickel (II)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6195" indent="0" algn="ctr">
                        <a:lnSpc>
                          <a:spcPct val="107000"/>
                        </a:lnSpc>
                        <a:spcBef>
                          <a:spcPts val="0"/>
                        </a:spcBef>
                        <a:spcAft>
                          <a:spcPts val="0"/>
                        </a:spcAft>
                      </a:pPr>
                      <a:r>
                        <a:rPr lang="en-US" sz="900">
                          <a:effectLst/>
                        </a:rPr>
                        <a:t>Ni</a:t>
                      </a:r>
                      <a:r>
                        <a:rPr lang="en-US" sz="900" baseline="300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00007">
                <a:tc>
                  <a:txBody>
                    <a:bodyPr/>
                    <a:lstStyle/>
                    <a:p>
                      <a:pPr marL="67310" marR="0" indent="0">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290" indent="0" algn="ctr">
                        <a:lnSpc>
                          <a:spcPct val="107000"/>
                        </a:lnSpc>
                        <a:spcBef>
                          <a:spcPts val="0"/>
                        </a:spcBef>
                        <a:spcAft>
                          <a:spcPts val="0"/>
                        </a:spcAft>
                      </a:pPr>
                      <a:r>
                        <a:rPr lang="en-US" sz="900">
                          <a:effectLst/>
                        </a:rPr>
                        <a:t>Potassium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1+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6195" indent="0" algn="ctr">
                        <a:lnSpc>
                          <a:spcPct val="107000"/>
                        </a:lnSpc>
                        <a:spcBef>
                          <a:spcPts val="0"/>
                        </a:spcBef>
                        <a:spcAft>
                          <a:spcPts val="0"/>
                        </a:spcAft>
                      </a:pPr>
                      <a:r>
                        <a:rPr lang="en-US" sz="900">
                          <a:effectLst/>
                        </a:rPr>
                        <a:t>K</a:t>
                      </a:r>
                      <a:r>
                        <a:rPr lang="en-US" sz="900" baseline="30000">
                          <a:effectLst/>
                        </a:rPr>
                        <a:t>+</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00007">
                <a:tc>
                  <a:txBody>
                    <a:bodyPr/>
                    <a:lstStyle/>
                    <a:p>
                      <a:pPr marL="67310" marR="0" indent="0">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3020" indent="0" algn="ctr">
                        <a:lnSpc>
                          <a:spcPct val="107000"/>
                        </a:lnSpc>
                        <a:spcBef>
                          <a:spcPts val="0"/>
                        </a:spcBef>
                        <a:spcAft>
                          <a:spcPts val="0"/>
                        </a:spcAft>
                      </a:pPr>
                      <a:r>
                        <a:rPr lang="en-US" sz="900">
                          <a:effectLst/>
                        </a:rPr>
                        <a:t>Silver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1+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6195" indent="0" algn="ctr">
                        <a:lnSpc>
                          <a:spcPct val="107000"/>
                        </a:lnSpc>
                        <a:spcBef>
                          <a:spcPts val="0"/>
                        </a:spcBef>
                        <a:spcAft>
                          <a:spcPts val="0"/>
                        </a:spcAft>
                      </a:pPr>
                      <a:r>
                        <a:rPr lang="en-US" sz="900">
                          <a:effectLst/>
                        </a:rPr>
                        <a:t>Ag</a:t>
                      </a:r>
                      <a:r>
                        <a:rPr lang="en-US" sz="900" baseline="30000">
                          <a:effectLst/>
                        </a:rPr>
                        <a:t>+</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00007">
                <a:tc>
                  <a:txBody>
                    <a:bodyPr/>
                    <a:lstStyle/>
                    <a:p>
                      <a:pPr marL="67310" marR="0" indent="0">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290" indent="0" algn="ctr">
                        <a:lnSpc>
                          <a:spcPct val="107000"/>
                        </a:lnSpc>
                        <a:spcBef>
                          <a:spcPts val="0"/>
                        </a:spcBef>
                        <a:spcAft>
                          <a:spcPts val="0"/>
                        </a:spcAft>
                      </a:pPr>
                      <a:r>
                        <a:rPr lang="en-US" sz="900">
                          <a:effectLst/>
                        </a:rPr>
                        <a:t>Sodium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1+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6195" indent="0" algn="ctr">
                        <a:lnSpc>
                          <a:spcPct val="107000"/>
                        </a:lnSpc>
                        <a:spcBef>
                          <a:spcPts val="0"/>
                        </a:spcBef>
                        <a:spcAft>
                          <a:spcPts val="0"/>
                        </a:spcAft>
                      </a:pPr>
                      <a:r>
                        <a:rPr lang="en-US" sz="900">
                          <a:effectLst/>
                        </a:rPr>
                        <a:t>Na</a:t>
                      </a:r>
                      <a:r>
                        <a:rPr lang="en-US" sz="900" baseline="30000">
                          <a:effectLst/>
                        </a:rPr>
                        <a:t>+</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00007">
                <a:tc>
                  <a:txBody>
                    <a:bodyPr/>
                    <a:lstStyle/>
                    <a:p>
                      <a:pPr marL="67310" marR="0" indent="0">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4290" indent="0" algn="ctr">
                        <a:lnSpc>
                          <a:spcPct val="107000"/>
                        </a:lnSpc>
                        <a:spcBef>
                          <a:spcPts val="0"/>
                        </a:spcBef>
                        <a:spcAft>
                          <a:spcPts val="0"/>
                        </a:spcAft>
                      </a:pPr>
                      <a:r>
                        <a:rPr lang="en-US" sz="900">
                          <a:effectLst/>
                        </a:rPr>
                        <a:t>Strontium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6195" indent="0" algn="ctr">
                        <a:lnSpc>
                          <a:spcPct val="107000"/>
                        </a:lnSpc>
                        <a:spcBef>
                          <a:spcPts val="0"/>
                        </a:spcBef>
                        <a:spcAft>
                          <a:spcPts val="0"/>
                        </a:spcAft>
                      </a:pPr>
                      <a:r>
                        <a:rPr lang="en-US" sz="900">
                          <a:effectLst/>
                        </a:rPr>
                        <a:t>Sr</a:t>
                      </a:r>
                      <a:r>
                        <a:rPr lang="en-US" sz="900" baseline="300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00007">
                <a:tc>
                  <a:txBody>
                    <a:bodyPr/>
                    <a:lstStyle/>
                    <a:p>
                      <a:pPr marL="67310" marR="0" indent="0">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3020" indent="0" algn="ctr">
                        <a:lnSpc>
                          <a:spcPct val="107000"/>
                        </a:lnSpc>
                        <a:spcBef>
                          <a:spcPts val="0"/>
                        </a:spcBef>
                        <a:spcAft>
                          <a:spcPts val="0"/>
                        </a:spcAft>
                      </a:pPr>
                      <a:r>
                        <a:rPr lang="en-US" sz="900">
                          <a:effectLst/>
                        </a:rPr>
                        <a:t>Tin (II)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04775" marR="0" indent="0">
                        <a:lnSpc>
                          <a:spcPct val="107000"/>
                        </a:lnSpc>
                        <a:spcBef>
                          <a:spcPts val="0"/>
                        </a:spcBef>
                        <a:spcAft>
                          <a:spcPts val="0"/>
                        </a:spcAft>
                      </a:pPr>
                      <a:r>
                        <a:rPr lang="en-US" sz="900">
                          <a:effectLst/>
                        </a:rPr>
                        <a:t>Sn</a:t>
                      </a:r>
                      <a:r>
                        <a:rPr lang="en-US" sz="900" baseline="30000">
                          <a:effectLst/>
                        </a:rPr>
                        <a:t>2+</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00007">
                <a:tc>
                  <a:txBody>
                    <a:bodyPr/>
                    <a:lstStyle/>
                    <a:p>
                      <a:pPr marL="67310" marR="0" indent="0">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0" marR="33020" indent="0" algn="ctr">
                        <a:lnSpc>
                          <a:spcPct val="107000"/>
                        </a:lnSpc>
                        <a:spcBef>
                          <a:spcPts val="0"/>
                        </a:spcBef>
                        <a:spcAft>
                          <a:spcPts val="0"/>
                        </a:spcAft>
                      </a:pPr>
                      <a:r>
                        <a:rPr lang="en-US" sz="900">
                          <a:effectLst/>
                        </a:rPr>
                        <a:t>Tin (IV)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46685" marR="0" indent="0">
                        <a:lnSpc>
                          <a:spcPct val="107000"/>
                        </a:lnSpc>
                        <a:spcBef>
                          <a:spcPts val="0"/>
                        </a:spcBef>
                        <a:spcAft>
                          <a:spcPts val="0"/>
                        </a:spcAft>
                      </a:pPr>
                      <a:r>
                        <a:rPr lang="en-US" sz="900">
                          <a:effectLst/>
                        </a:rPr>
                        <a:t>4+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tc>
                <a:tc>
                  <a:txBody>
                    <a:bodyPr/>
                    <a:lstStyle/>
                    <a:p>
                      <a:pPr marL="104775" marR="0" indent="0">
                        <a:lnSpc>
                          <a:spcPct val="107000"/>
                        </a:lnSpc>
                        <a:spcBef>
                          <a:spcPts val="0"/>
                        </a:spcBef>
                        <a:spcAft>
                          <a:spcPts val="0"/>
                        </a:spcAft>
                      </a:pPr>
                      <a:r>
                        <a:rPr lang="en-US" sz="900">
                          <a:effectLst/>
                        </a:rPr>
                        <a:t>Sn</a:t>
                      </a:r>
                      <a:r>
                        <a:rPr lang="en-US" sz="900" baseline="30000">
                          <a:effectLst/>
                        </a:rPr>
                        <a:t>4+</a:t>
                      </a: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r>
              <a:tr h="250424">
                <a:tc>
                  <a:txBody>
                    <a:bodyPr/>
                    <a:lstStyle/>
                    <a:p>
                      <a:pPr marL="8001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0" marR="0" indent="0" algn="ctr">
                        <a:lnSpc>
                          <a:spcPct val="107000"/>
                        </a:lnSpc>
                        <a:spcBef>
                          <a:spcPts val="0"/>
                        </a:spcBef>
                        <a:spcAft>
                          <a:spcPts val="0"/>
                        </a:spcAft>
                      </a:pPr>
                      <a:r>
                        <a:rPr lang="en-US" sz="900">
                          <a:effectLst/>
                        </a:rPr>
                        <a:t>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0" marR="33655" indent="0" algn="ctr">
                        <a:lnSpc>
                          <a:spcPct val="107000"/>
                        </a:lnSpc>
                        <a:spcBef>
                          <a:spcPts val="0"/>
                        </a:spcBef>
                        <a:spcAft>
                          <a:spcPts val="0"/>
                        </a:spcAft>
                      </a:pPr>
                      <a:r>
                        <a:rPr lang="en-US" sz="900">
                          <a:effectLst/>
                        </a:rPr>
                        <a:t>Zinc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146685" marR="0" indent="0">
                        <a:lnSpc>
                          <a:spcPct val="107000"/>
                        </a:lnSpc>
                        <a:spcBef>
                          <a:spcPts val="0"/>
                        </a:spcBef>
                        <a:spcAft>
                          <a:spcPts val="0"/>
                        </a:spcAft>
                      </a:pPr>
                      <a:r>
                        <a:rPr lang="en-US" sz="900">
                          <a:effectLst/>
                        </a:rPr>
                        <a:t>2+ </a:t>
                      </a:r>
                      <a:endParaRPr lang="en-US" sz="900">
                        <a:solidFill>
                          <a:srgbClr val="000000"/>
                        </a:solidFill>
                        <a:effectLst/>
                        <a:latin typeface="Arial" panose="020B0604020202020204" pitchFamily="34" charset="0"/>
                        <a:ea typeface="Arial" panose="020B0604020202020204" pitchFamily="34" charset="0"/>
                      </a:endParaRPr>
                    </a:p>
                  </a:txBody>
                  <a:tcPr marL="0" marR="28193" marT="58045" marB="0" anchor="ctr"/>
                </a:tc>
                <a:tc>
                  <a:txBody>
                    <a:bodyPr/>
                    <a:lstStyle/>
                    <a:p>
                      <a:pPr marL="107950" marR="0" indent="0">
                        <a:lnSpc>
                          <a:spcPct val="107000"/>
                        </a:lnSpc>
                        <a:spcBef>
                          <a:spcPts val="0"/>
                        </a:spcBef>
                        <a:spcAft>
                          <a:spcPts val="0"/>
                        </a:spcAft>
                      </a:pPr>
                      <a:r>
                        <a:rPr lang="en-US" sz="900" dirty="0">
                          <a:effectLst/>
                        </a:rPr>
                        <a:t>Zn</a:t>
                      </a:r>
                      <a:r>
                        <a:rPr lang="en-US" sz="900" baseline="30000" dirty="0">
                          <a:effectLst/>
                        </a:rPr>
                        <a:t>2+</a:t>
                      </a:r>
                      <a:r>
                        <a:rPr lang="en-US" sz="900" dirty="0">
                          <a:effectLst/>
                        </a:rPr>
                        <a:t> </a:t>
                      </a:r>
                      <a:endParaRPr lang="en-US" sz="900" dirty="0">
                        <a:solidFill>
                          <a:srgbClr val="000000"/>
                        </a:solidFill>
                        <a:effectLst/>
                        <a:latin typeface="Arial" panose="020B0604020202020204" pitchFamily="34" charset="0"/>
                        <a:ea typeface="Arial" panose="020B0604020202020204" pitchFamily="34" charset="0"/>
                      </a:endParaRPr>
                    </a:p>
                  </a:txBody>
                  <a:tcPr marL="0" marR="28193" marT="58045" marB="0" anchor="ctr"/>
                </a:tc>
              </a:tr>
            </a:tbl>
          </a:graphicData>
        </a:graphic>
      </p:graphicFrame>
    </p:spTree>
    <p:extLst>
      <p:ext uri="{BB962C8B-B14F-4D97-AF65-F5344CB8AC3E}">
        <p14:creationId xmlns:p14="http://schemas.microsoft.com/office/powerpoint/2010/main" val="2093310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Binary compounds of metals and non-metals (ionic compounds)</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sz="3200" dirty="0"/>
              <a:t>Most </a:t>
            </a:r>
            <a:r>
              <a:rPr lang="en-US" sz="3200" b="1" u="sng" dirty="0"/>
              <a:t>transition metal ions </a:t>
            </a:r>
            <a:r>
              <a:rPr lang="en-US" sz="3200" dirty="0"/>
              <a:t>(and a few other metal ions) include a Roman numeral after the name, for example, copper (II). </a:t>
            </a:r>
            <a:endParaRPr lang="en-US" sz="3200" dirty="0" smtClean="0"/>
          </a:p>
          <a:p>
            <a:pPr marL="514350" indent="-514350">
              <a:buFont typeface="+mj-lt"/>
              <a:buAutoNum type="arabicPeriod"/>
            </a:pPr>
            <a:r>
              <a:rPr lang="en-US" sz="3200" dirty="0" smtClean="0"/>
              <a:t>These </a:t>
            </a:r>
            <a:r>
              <a:rPr lang="en-US" sz="3200" dirty="0"/>
              <a:t>metals form ions with varying charges, and the Roman numeral identifies the charge in each case</a:t>
            </a:r>
            <a:r>
              <a:rPr lang="en-US" sz="3200" dirty="0" smtClean="0"/>
              <a:t>.</a:t>
            </a:r>
          </a:p>
          <a:p>
            <a:pPr marL="514350" indent="-514350">
              <a:buFont typeface="+mj-lt"/>
              <a:buAutoNum type="arabicPeriod"/>
            </a:pPr>
            <a:r>
              <a:rPr lang="en-US" sz="3200" dirty="0" smtClean="0"/>
              <a:t> </a:t>
            </a:r>
            <a:r>
              <a:rPr lang="en-US" sz="3200" dirty="0"/>
              <a:t>Elements that commonly form an ion with </a:t>
            </a:r>
            <a:r>
              <a:rPr lang="en-US" sz="3200" b="1" u="sng" dirty="0"/>
              <a:t>only a single charge </a:t>
            </a:r>
            <a:r>
              <a:rPr lang="en-US" sz="3200" dirty="0"/>
              <a:t>for example, sodium, do not have Roman numerals associated with them</a:t>
            </a:r>
            <a:endParaRPr lang="en-US" sz="3200" dirty="0"/>
          </a:p>
        </p:txBody>
      </p:sp>
    </p:spTree>
    <p:extLst>
      <p:ext uri="{BB962C8B-B14F-4D97-AF65-F5344CB8AC3E}">
        <p14:creationId xmlns:p14="http://schemas.microsoft.com/office/powerpoint/2010/main" val="30575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Task 0Di</a:t>
            </a:r>
            <a:r>
              <a:rPr lang="en-US" dirty="0"/>
              <a:t> </a:t>
            </a:r>
          </a:p>
        </p:txBody>
      </p:sp>
      <p:sp>
        <p:nvSpPr>
          <p:cNvPr id="3" name="Content Placeholder 2"/>
          <p:cNvSpPr>
            <a:spLocks noGrp="1"/>
          </p:cNvSpPr>
          <p:nvPr>
            <p:ph idx="1"/>
          </p:nvPr>
        </p:nvSpPr>
        <p:spPr/>
        <p:txBody>
          <a:bodyPr>
            <a:noAutofit/>
          </a:bodyPr>
          <a:lstStyle/>
          <a:p>
            <a:pPr marL="0" lvl="0" indent="0" fontAlgn="base">
              <a:buNone/>
            </a:pPr>
            <a:r>
              <a:rPr lang="en-US" sz="3200" b="1" i="1" dirty="0" smtClean="0"/>
              <a:t>1. Name </a:t>
            </a:r>
            <a:r>
              <a:rPr lang="en-US" sz="3200" b="1" i="1" dirty="0"/>
              <a:t>these binary compounds. </a:t>
            </a:r>
            <a:endParaRPr lang="en-US" sz="3200" dirty="0"/>
          </a:p>
          <a:p>
            <a:r>
              <a:rPr lang="en-US" sz="3200" b="1" i="1" dirty="0"/>
              <a:t> </a:t>
            </a:r>
            <a:endParaRPr lang="en-US" sz="3200" dirty="0"/>
          </a:p>
          <a:p>
            <a:pPr marL="788670" lvl="1" indent="-514350" fontAlgn="base">
              <a:buFont typeface="+mj-lt"/>
              <a:buAutoNum type="alphaLcParenR"/>
            </a:pPr>
            <a:r>
              <a:rPr lang="en-US" sz="3200" b="1" i="1" dirty="0" err="1"/>
              <a:t>NaCl</a:t>
            </a:r>
            <a:r>
              <a:rPr lang="en-US" sz="3200" b="1" i="1" dirty="0"/>
              <a:t> </a:t>
            </a:r>
            <a:endParaRPr lang="en-US" sz="3200" dirty="0"/>
          </a:p>
          <a:p>
            <a:pPr marL="788670" lvl="1" indent="-514350" fontAlgn="base">
              <a:buFont typeface="+mj-lt"/>
              <a:buAutoNum type="alphaLcParenR"/>
            </a:pPr>
            <a:r>
              <a:rPr lang="en-US" sz="3200" b="1" i="1" dirty="0" err="1"/>
              <a:t>SrO</a:t>
            </a:r>
            <a:r>
              <a:rPr lang="en-US" sz="3200" b="1" i="1" dirty="0"/>
              <a:t> </a:t>
            </a:r>
            <a:endParaRPr lang="en-US" sz="3200" dirty="0"/>
          </a:p>
          <a:p>
            <a:pPr marL="788670" lvl="1" indent="-514350" fontAlgn="base">
              <a:buFont typeface="+mj-lt"/>
              <a:buAutoNum type="alphaLcParenR"/>
            </a:pPr>
            <a:r>
              <a:rPr lang="en-US" sz="3200" b="1" i="1" dirty="0" err="1"/>
              <a:t>AlN</a:t>
            </a:r>
            <a:r>
              <a:rPr lang="en-US" sz="3200" b="1" i="1" dirty="0"/>
              <a:t> </a:t>
            </a:r>
            <a:endParaRPr lang="en-US" sz="3200" dirty="0"/>
          </a:p>
          <a:p>
            <a:pPr marL="788670" lvl="1" indent="-514350" fontAlgn="base">
              <a:buFont typeface="+mj-lt"/>
              <a:buAutoNum type="alphaLcParenR"/>
            </a:pPr>
            <a:r>
              <a:rPr lang="en-US" sz="3200" b="1" i="1" dirty="0"/>
              <a:t>BaCl</a:t>
            </a:r>
            <a:r>
              <a:rPr lang="en-US" sz="3200" b="1" i="1" baseline="-25000" dirty="0"/>
              <a:t>2</a:t>
            </a:r>
            <a:r>
              <a:rPr lang="en-US" sz="3200" b="1" i="1" dirty="0"/>
              <a:t> </a:t>
            </a:r>
            <a:endParaRPr lang="en-US" sz="3200" dirty="0"/>
          </a:p>
          <a:p>
            <a:pPr marL="788670" lvl="1" indent="-514350" fontAlgn="base">
              <a:buFont typeface="+mj-lt"/>
              <a:buAutoNum type="alphaLcParenR"/>
            </a:pPr>
            <a:r>
              <a:rPr lang="en-US" sz="3200" b="1" i="1" dirty="0"/>
              <a:t>K</a:t>
            </a:r>
            <a:r>
              <a:rPr lang="en-US" sz="3200" b="1" i="1" baseline="-25000" dirty="0"/>
              <a:t>2</a:t>
            </a:r>
            <a:r>
              <a:rPr lang="en-US" sz="3200" b="1" i="1" dirty="0"/>
              <a:t>O </a:t>
            </a:r>
            <a:endParaRPr lang="en-US" sz="3200" dirty="0"/>
          </a:p>
          <a:p>
            <a:pPr marL="788670" lvl="1" indent="-514350" fontAlgn="base">
              <a:buFont typeface="+mj-lt"/>
              <a:buAutoNum type="alphaLcParenR"/>
            </a:pPr>
            <a:r>
              <a:rPr lang="en-US" sz="3200" b="1" i="1" dirty="0" err="1"/>
              <a:t>CuO</a:t>
            </a:r>
            <a:r>
              <a:rPr lang="en-US" sz="3200" b="1" i="1" dirty="0"/>
              <a:t> </a:t>
            </a:r>
            <a:endParaRPr lang="en-US" sz="3200" dirty="0"/>
          </a:p>
          <a:p>
            <a:pPr marL="788670" lvl="1" indent="-514350" fontAlgn="base">
              <a:buFont typeface="+mj-lt"/>
              <a:buAutoNum type="alphaLcParenR"/>
            </a:pPr>
            <a:r>
              <a:rPr lang="en-US" sz="3200" b="1" i="1" dirty="0"/>
              <a:t>Cu</a:t>
            </a:r>
            <a:r>
              <a:rPr lang="en-US" sz="3200" b="1" i="1" baseline="-25000" dirty="0"/>
              <a:t>2</a:t>
            </a:r>
            <a:r>
              <a:rPr lang="en-US" sz="3200" b="1" i="1" dirty="0"/>
              <a:t>O </a:t>
            </a:r>
            <a:endParaRPr lang="en-US" sz="3200" dirty="0"/>
          </a:p>
        </p:txBody>
      </p:sp>
    </p:spTree>
    <p:extLst>
      <p:ext uri="{BB962C8B-B14F-4D97-AF65-F5344CB8AC3E}">
        <p14:creationId xmlns:p14="http://schemas.microsoft.com/office/powerpoint/2010/main" val="2234611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Task 0Di</a:t>
            </a:r>
            <a:r>
              <a:rPr lang="en-US" dirty="0"/>
              <a:t> </a:t>
            </a:r>
          </a:p>
        </p:txBody>
      </p:sp>
      <p:sp>
        <p:nvSpPr>
          <p:cNvPr id="3" name="Content Placeholder 2"/>
          <p:cNvSpPr>
            <a:spLocks noGrp="1"/>
          </p:cNvSpPr>
          <p:nvPr>
            <p:ph idx="1"/>
          </p:nvPr>
        </p:nvSpPr>
        <p:spPr/>
        <p:txBody>
          <a:bodyPr>
            <a:noAutofit/>
          </a:bodyPr>
          <a:lstStyle/>
          <a:p>
            <a:pPr marL="0" lvl="0" indent="0" fontAlgn="base">
              <a:buNone/>
            </a:pPr>
            <a:r>
              <a:rPr lang="en-US" sz="3200" b="1" i="1" dirty="0" smtClean="0"/>
              <a:t>2. </a:t>
            </a:r>
            <a:r>
              <a:rPr lang="en-US" sz="3200" b="1" i="1" dirty="0"/>
              <a:t>Convert these names to formulae. </a:t>
            </a:r>
            <a:r>
              <a:rPr lang="en-US" sz="3200" b="1" i="1" dirty="0" smtClean="0"/>
              <a:t>. </a:t>
            </a:r>
            <a:endParaRPr lang="en-US" sz="3200" dirty="0"/>
          </a:p>
          <a:p>
            <a:pPr marL="788670" lvl="1" indent="-514350" fontAlgn="base">
              <a:buFont typeface="+mj-lt"/>
              <a:buAutoNum type="alphaLcParenR"/>
            </a:pPr>
            <a:r>
              <a:rPr lang="en-US" sz="3200" b="1" i="1" dirty="0"/>
              <a:t> </a:t>
            </a:r>
            <a:r>
              <a:rPr lang="en-US" sz="3600" b="1" i="1" dirty="0"/>
              <a:t>Magnesium nitride </a:t>
            </a:r>
            <a:endParaRPr lang="en-US" sz="3600" dirty="0"/>
          </a:p>
          <a:p>
            <a:pPr marL="1017270" lvl="1" indent="-742950" fontAlgn="base">
              <a:buFont typeface="+mj-lt"/>
              <a:buAutoNum type="alphaLcParenR"/>
            </a:pPr>
            <a:r>
              <a:rPr lang="en-US" sz="3600" b="1" i="1" dirty="0"/>
              <a:t>Barium bromide </a:t>
            </a:r>
            <a:endParaRPr lang="en-US" sz="3600" dirty="0"/>
          </a:p>
          <a:p>
            <a:pPr marL="1017270" lvl="1" indent="-742950" fontAlgn="base">
              <a:buFont typeface="+mj-lt"/>
              <a:buAutoNum type="alphaLcParenR"/>
            </a:pPr>
            <a:r>
              <a:rPr lang="en-US" sz="3600" b="1" i="1" dirty="0"/>
              <a:t>Aluminum phosphide </a:t>
            </a:r>
            <a:endParaRPr lang="en-US" sz="3600" dirty="0"/>
          </a:p>
          <a:p>
            <a:pPr marL="1017270" lvl="1" indent="-742950" fontAlgn="base">
              <a:buFont typeface="+mj-lt"/>
              <a:buAutoNum type="alphaLcParenR"/>
            </a:pPr>
            <a:r>
              <a:rPr lang="en-US" sz="3600" b="1" i="1" dirty="0"/>
              <a:t>Potassium iodide </a:t>
            </a:r>
            <a:endParaRPr lang="en-US" sz="3600" dirty="0"/>
          </a:p>
          <a:p>
            <a:pPr marL="1017270" lvl="1" indent="-742950" fontAlgn="base">
              <a:buFont typeface="+mj-lt"/>
              <a:buAutoNum type="alphaLcParenR"/>
            </a:pPr>
            <a:r>
              <a:rPr lang="en-US" sz="3600" b="1" i="1" dirty="0"/>
              <a:t>Lithium chloride </a:t>
            </a:r>
            <a:endParaRPr lang="en-US" sz="3600" dirty="0"/>
          </a:p>
          <a:p>
            <a:pPr marL="1017270" lvl="1" indent="-742950" fontAlgn="base">
              <a:buFont typeface="+mj-lt"/>
              <a:buAutoNum type="alphaLcParenR"/>
            </a:pPr>
            <a:r>
              <a:rPr lang="en-US" sz="3600" b="1" i="1" dirty="0"/>
              <a:t>Sodium fluoride  </a:t>
            </a:r>
            <a:endParaRPr lang="en-US" sz="3600" dirty="0"/>
          </a:p>
          <a:p>
            <a:pPr marL="1017270" lvl="1" indent="-742950" fontAlgn="base">
              <a:buFont typeface="+mj-lt"/>
              <a:buAutoNum type="alphaLcParenR"/>
            </a:pPr>
            <a:r>
              <a:rPr lang="en-US" sz="3600" b="1" i="1" dirty="0"/>
              <a:t>Tin (IV) bromide </a:t>
            </a:r>
            <a:endParaRPr lang="en-US" sz="3600" dirty="0"/>
          </a:p>
        </p:txBody>
      </p:sp>
    </p:spTree>
    <p:extLst>
      <p:ext uri="{BB962C8B-B14F-4D97-AF65-F5344CB8AC3E}">
        <p14:creationId xmlns:p14="http://schemas.microsoft.com/office/powerpoint/2010/main" val="39231341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3A744B887661468C41F5B6C1690F49" ma:contentTypeVersion="0" ma:contentTypeDescription="Create a new document." ma:contentTypeScope="" ma:versionID="0e6625a98ad7bc12138bd23adbc0cab1">
  <xsd:schema xmlns:xsd="http://www.w3.org/2001/XMLSchema" xmlns:p="http://schemas.microsoft.com/office/2006/metadata/properties" targetNamespace="http://schemas.microsoft.com/office/2006/metadata/properties" ma:root="true" ma:fieldsID="84d24c2467e79a5b957f305a830827c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6726848-2E5B-4F3A-A5FA-1876F84F91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AB60998-A492-4857-920E-FE022BB711F9}">
  <ds:schemaRefs>
    <ds:schemaRef ds:uri="http://schemas.microsoft.com/sharepoint/v3/contenttype/forms"/>
  </ds:schemaRefs>
</ds:datastoreItem>
</file>

<file path=customXml/itemProps3.xml><?xml version="1.0" encoding="utf-8"?>
<ds:datastoreItem xmlns:ds="http://schemas.openxmlformats.org/officeDocument/2006/customXml" ds:itemID="{D9251888-2131-406B-A11D-51267F8D17F1}">
  <ds:schemaRefs>
    <ds:schemaRef ds:uri="http://schemas.openxmlformats.org/package/2006/metadata/core-properties"/>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Clarity.thmx</Template>
  <TotalTime>845</TotalTime>
  <Words>1582</Words>
  <Application>Microsoft Office PowerPoint</Application>
  <PresentationFormat>On-screen Show (4:3)</PresentationFormat>
  <Paragraphs>313</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Clarity</vt:lpstr>
      <vt:lpstr>TOPIC 0D: Nomenclature  </vt:lpstr>
      <vt:lpstr>Nomenclature </vt:lpstr>
      <vt:lpstr> Symbols  </vt:lpstr>
      <vt:lpstr>Binary compounds of metals and non-metals (ionic compounds)  </vt:lpstr>
      <vt:lpstr>Binary compounds of metals and non-metals (ionic compounds)</vt:lpstr>
      <vt:lpstr>Binary compounds of metals and non-metals (ionic compounds)</vt:lpstr>
      <vt:lpstr>Binary compounds of metals and non-metals (ionic compounds)</vt:lpstr>
      <vt:lpstr>Task 0Di </vt:lpstr>
      <vt:lpstr>Task 0Di </vt:lpstr>
      <vt:lpstr>Binary acids </vt:lpstr>
      <vt:lpstr>Polyatomic ions </vt:lpstr>
      <vt:lpstr>Common Polyatomic ions </vt:lpstr>
      <vt:lpstr>Polyatomic ions </vt:lpstr>
      <vt:lpstr>Polyatomic ions </vt:lpstr>
      <vt:lpstr>Polyatomic ions </vt:lpstr>
      <vt:lpstr>Oxoacids </vt:lpstr>
      <vt:lpstr>Oxoacids </vt:lpstr>
      <vt:lpstr>Task 0Dii </vt:lpstr>
      <vt:lpstr>Task 0Dii </vt:lpstr>
      <vt:lpstr>Binary compounds of two non-metals (molecular compounds) </vt:lpstr>
      <vt:lpstr>Binary compounds of two non-metals (molecular compounds) </vt:lpstr>
      <vt:lpstr>Binary compounds of two non-metals (molecular compounds) </vt:lpstr>
      <vt:lpstr>Binary compounds of two non-metals (molecular compounds) </vt:lpstr>
      <vt:lpstr>Task 0Diii  </vt:lpstr>
      <vt:lpstr>Task 0Diii  </vt:lpstr>
      <vt:lpstr>Hydrates</vt:lpstr>
      <vt:lpstr>Hydrates </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Atoms and the Elements</dc:title>
  <dc:creator>Jamie Schlie</dc:creator>
  <cp:lastModifiedBy>Beran, Paul</cp:lastModifiedBy>
  <cp:revision>65</cp:revision>
  <cp:lastPrinted>2016-08-18T19:43:14Z</cp:lastPrinted>
  <dcterms:created xsi:type="dcterms:W3CDTF">2014-07-30T14:06:06Z</dcterms:created>
  <dcterms:modified xsi:type="dcterms:W3CDTF">2016-08-18T19:50:37Z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0x010100433A744B887661468C41F5B6C1690F49</vt:lpwstr>
  </property>
</Properties>
</file>