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3"/>
  </p:notesMasterIdLst>
  <p:sldIdLst>
    <p:sldId id="577" r:id="rId2"/>
    <p:sldId id="578" r:id="rId3"/>
    <p:sldId id="613" r:id="rId4"/>
    <p:sldId id="580" r:id="rId5"/>
    <p:sldId id="581" r:id="rId6"/>
    <p:sldId id="592" r:id="rId7"/>
    <p:sldId id="593" r:id="rId8"/>
    <p:sldId id="594" r:id="rId9"/>
    <p:sldId id="595" r:id="rId10"/>
    <p:sldId id="586" r:id="rId11"/>
    <p:sldId id="615" r:id="rId12"/>
    <p:sldId id="614" r:id="rId13"/>
    <p:sldId id="531" r:id="rId14"/>
    <p:sldId id="588" r:id="rId15"/>
    <p:sldId id="533" r:id="rId16"/>
    <p:sldId id="534" r:id="rId17"/>
    <p:sldId id="535" r:id="rId18"/>
    <p:sldId id="617" r:id="rId19"/>
    <p:sldId id="616" r:id="rId20"/>
    <p:sldId id="473" r:id="rId21"/>
    <p:sldId id="618" r:id="rId22"/>
    <p:sldId id="675" r:id="rId23"/>
    <p:sldId id="476" r:id="rId24"/>
    <p:sldId id="604" r:id="rId25"/>
    <p:sldId id="605" r:id="rId26"/>
    <p:sldId id="606" r:id="rId27"/>
    <p:sldId id="407" r:id="rId28"/>
    <p:sldId id="408" r:id="rId29"/>
    <p:sldId id="409" r:id="rId30"/>
    <p:sldId id="410" r:id="rId31"/>
    <p:sldId id="411" r:id="rId3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6FFF1"/>
    <a:srgbClr val="FB76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778"/>
    <p:restoredTop sz="95701" autoAdjust="0"/>
  </p:normalViewPr>
  <p:slideViewPr>
    <p:cSldViewPr snapToGrid="0" snapToObjects="1">
      <p:cViewPr varScale="1">
        <p:scale>
          <a:sx n="43" d="100"/>
          <a:sy n="43" d="100"/>
        </p:scale>
        <p:origin x="876" y="5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39668BF-7BAD-684E-9A29-7B754B25BF1B}" type="datetimeFigureOut">
              <a:rPr lang="en-US" smtClean="0"/>
              <a:t>4/16/2017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88ABB99-1A8D-C149-96DD-FD9847B03E4B}" type="slidenum">
              <a:rPr lang="en-US" smtClean="0"/>
              <a:t>‹#›</a:t>
            </a:fld>
            <a:endParaRPr lang="en-US"/>
          </a:p>
        </p:txBody>
      </p:sp>
    </p:spTree>
    <p:extLst>
      <p:ext uri="{BB962C8B-B14F-4D97-AF65-F5344CB8AC3E}">
        <p14:creationId xmlns:p14="http://schemas.microsoft.com/office/powerpoint/2010/main" val="76989064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8ABB99-1A8D-C149-96DD-FD9847B03E4B}" type="slidenum">
              <a:rPr lang="en-US" smtClean="0"/>
              <a:pPr/>
              <a:t>11</a:t>
            </a:fld>
            <a:endParaRPr lang="en-US"/>
          </a:p>
        </p:txBody>
      </p:sp>
    </p:spTree>
    <p:extLst>
      <p:ext uri="{BB962C8B-B14F-4D97-AF65-F5344CB8AC3E}">
        <p14:creationId xmlns:p14="http://schemas.microsoft.com/office/powerpoint/2010/main" val="4324602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8ABB99-1A8D-C149-96DD-FD9847B03E4B}" type="slidenum">
              <a:rPr lang="en-US" smtClean="0"/>
              <a:t>20</a:t>
            </a:fld>
            <a:endParaRPr lang="en-US"/>
          </a:p>
        </p:txBody>
      </p:sp>
    </p:spTree>
    <p:extLst>
      <p:ext uri="{BB962C8B-B14F-4D97-AF65-F5344CB8AC3E}">
        <p14:creationId xmlns:p14="http://schemas.microsoft.com/office/powerpoint/2010/main" val="16329406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88ABB99-1A8D-C149-96DD-FD9847B03E4B}" type="slidenum">
              <a:rPr lang="en-US" smtClean="0"/>
              <a:pPr/>
              <a:t>24</a:t>
            </a:fld>
            <a:endParaRPr lang="en-US"/>
          </a:p>
        </p:txBody>
      </p:sp>
    </p:spTree>
    <p:extLst>
      <p:ext uri="{BB962C8B-B14F-4D97-AF65-F5344CB8AC3E}">
        <p14:creationId xmlns:p14="http://schemas.microsoft.com/office/powerpoint/2010/main" val="23609655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88ABB99-1A8D-C149-96DD-FD9847B03E4B}" type="slidenum">
              <a:rPr lang="en-US" smtClean="0"/>
              <a:pPr/>
              <a:t>25</a:t>
            </a:fld>
            <a:endParaRPr lang="en-US"/>
          </a:p>
        </p:txBody>
      </p:sp>
    </p:spTree>
    <p:extLst>
      <p:ext uri="{BB962C8B-B14F-4D97-AF65-F5344CB8AC3E}">
        <p14:creationId xmlns:p14="http://schemas.microsoft.com/office/powerpoint/2010/main" val="29584263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C88ABB99-1A8D-C149-96DD-FD9847B03E4B}" type="slidenum">
              <a:rPr lang="en-US" smtClean="0"/>
              <a:pPr/>
              <a:t>26</a:t>
            </a:fld>
            <a:endParaRPr lang="en-US"/>
          </a:p>
        </p:txBody>
      </p:sp>
    </p:spTree>
    <p:extLst>
      <p:ext uri="{BB962C8B-B14F-4D97-AF65-F5344CB8AC3E}">
        <p14:creationId xmlns:p14="http://schemas.microsoft.com/office/powerpoint/2010/main" val="6036253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4" name="Date Placeholder 3"/>
          <p:cNvSpPr>
            <a:spLocks noGrp="1"/>
          </p:cNvSpPr>
          <p:nvPr>
            <p:ph type="dt" sz="half" idx="10"/>
          </p:nvPr>
        </p:nvSpPr>
        <p:spPr>
          <a:xfrm>
            <a:off x="4800600" y="6425640"/>
            <a:ext cx="1232647" cy="365125"/>
          </a:xfrm>
        </p:spPr>
        <p:txBody>
          <a:bodyPr/>
          <a:lstStyle>
            <a:lvl1pPr algn="l">
              <a:defRPr/>
            </a:lvl1pPr>
          </a:lstStyle>
          <a:p>
            <a:fld id="{6E39C043-05BC-984D-B00A-4DB4E5D38E03}" type="datetimeFigureOut">
              <a:rPr lang="en-US" smtClean="0"/>
              <a:t>4/16/2017</a:t>
            </a:fld>
            <a:endParaRPr lang="en-US"/>
          </a:p>
        </p:txBody>
      </p:sp>
      <p:sp>
        <p:nvSpPr>
          <p:cNvPr id="5" name="Footer Placeholder 4"/>
          <p:cNvSpPr>
            <a:spLocks noGrp="1"/>
          </p:cNvSpPr>
          <p:nvPr>
            <p:ph type="ftr" sz="quarter" idx="11"/>
          </p:nvPr>
        </p:nvSpPr>
        <p:spPr>
          <a:xfrm>
            <a:off x="6311153" y="6425640"/>
            <a:ext cx="2617694" cy="365125"/>
          </a:xfrm>
        </p:spPr>
        <p:txBody>
          <a:bodyPr/>
          <a:lstStyle>
            <a:lvl1pPr algn="r">
              <a:defRPr/>
            </a:lvl1pPr>
          </a:lstStyle>
          <a:p>
            <a:endParaRPr lang="en-US"/>
          </a:p>
        </p:txBody>
      </p:sp>
      <p:sp>
        <p:nvSpPr>
          <p:cNvPr id="7" name="Rectangle 6"/>
          <p:cNvSpPr/>
          <p:nvPr/>
        </p:nvSpPr>
        <p:spPr>
          <a:xfrm>
            <a:off x="282575" y="228600"/>
            <a:ext cx="4235450" cy="4187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624388" y="237744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5" name="TextBox 14"/>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1" name="Rectangle 10"/>
          <p:cNvSpPr/>
          <p:nvPr/>
        </p:nvSpPr>
        <p:spPr>
          <a:xfrm>
            <a:off x="4624388" y="228600"/>
            <a:ext cx="2057400" cy="203911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6802438" y="2377440"/>
            <a:ext cx="2057400" cy="20391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8" name="Rectangle 7"/>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a:t>Click to edit Master title style</a:t>
            </a:r>
            <a:endParaRPr/>
          </a:p>
        </p:txBody>
      </p:sp>
      <p:sp>
        <p:nvSpPr>
          <p:cNvPr id="5" name="Date Placeholder 4"/>
          <p:cNvSpPr>
            <a:spLocks noGrp="1"/>
          </p:cNvSpPr>
          <p:nvPr>
            <p:ph type="dt" sz="half" idx="10"/>
          </p:nvPr>
        </p:nvSpPr>
        <p:spPr/>
        <p:txBody>
          <a:bodyPr/>
          <a:lstStyle/>
          <a:p>
            <a:fld id="{6E39C043-05BC-984D-B00A-4DB4E5D38E03}" type="datetimeFigureOut">
              <a:rPr lang="en-US" smtClean="0"/>
              <a:t>4/16/2017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560C9C-2EFA-F54B-A3A4-5B6436824CF9}" type="slidenum">
              <a:rPr lang="en-US" smtClean="0"/>
              <a:t>‹#›</a:t>
            </a:fld>
            <a:endParaRPr lang="en-US"/>
          </a:p>
        </p:txBody>
      </p:sp>
      <p:sp>
        <p:nvSpPr>
          <p:cNvPr id="12" name="Content Placeholder 2"/>
          <p:cNvSpPr>
            <a:spLocks noGrp="1"/>
          </p:cNvSpPr>
          <p:nvPr>
            <p:ph sz="half" idx="17"/>
          </p:nvPr>
        </p:nvSpPr>
        <p:spPr>
          <a:xfrm>
            <a:off x="502920" y="1985963"/>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4" name="Content Placeholder 2"/>
          <p:cNvSpPr>
            <a:spLocks noGrp="1"/>
          </p:cNvSpPr>
          <p:nvPr>
            <p:ph sz="half" idx="18"/>
          </p:nvPr>
        </p:nvSpPr>
        <p:spPr>
          <a:xfrm>
            <a:off x="502920" y="4164965"/>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5"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6"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Rectangle 5"/>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TextBox 7"/>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6E39C043-05BC-984D-B00A-4DB4E5D38E03}" type="datetimeFigureOut">
              <a:rPr lang="en-US" smtClean="0"/>
              <a:t>4/16/2017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4560C9C-2EFA-F54B-A3A4-5B6436824CF9}"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Rectangle 4"/>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Date Placeholder 1"/>
          <p:cNvSpPr>
            <a:spLocks noGrp="1"/>
          </p:cNvSpPr>
          <p:nvPr>
            <p:ph type="dt" sz="half" idx="10"/>
          </p:nvPr>
        </p:nvSpPr>
        <p:spPr/>
        <p:txBody>
          <a:bodyPr/>
          <a:lstStyle/>
          <a:p>
            <a:fld id="{6E39C043-05BC-984D-B00A-4DB4E5D38E03}" type="datetimeFigureOut">
              <a:rPr lang="en-US" smtClean="0"/>
              <a:t>4/16/2017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4560C9C-2EFA-F54B-A3A4-5B6436824CF9}"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282575" y="228600"/>
            <a:ext cx="3451225"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5" y="2571750"/>
            <a:ext cx="3255264" cy="1162050"/>
          </a:xfrm>
        </p:spPr>
        <p:txBody>
          <a:bodyPr anchor="b">
            <a:normAutofit/>
          </a:bodyPr>
          <a:lstStyle>
            <a:lvl1pPr algn="l">
              <a:defRPr sz="2600" b="0">
                <a:solidFill>
                  <a:schemeClr val="bg1"/>
                </a:solidFill>
              </a:defRPr>
            </a:lvl1pPr>
          </a:lstStyle>
          <a:p>
            <a:r>
              <a:rPr lang="en-US"/>
              <a:t>Click to edit Master title style</a:t>
            </a:r>
            <a:endParaRPr dirty="0"/>
          </a:p>
        </p:txBody>
      </p:sp>
      <p:sp>
        <p:nvSpPr>
          <p:cNvPr id="3" name="Content Placeholder 2"/>
          <p:cNvSpPr>
            <a:spLocks noGrp="1"/>
          </p:cNvSpPr>
          <p:nvPr>
            <p:ph idx="1"/>
          </p:nvPr>
        </p:nvSpPr>
        <p:spPr>
          <a:xfrm>
            <a:off x="4168775" y="273050"/>
            <a:ext cx="4597399" cy="5853113"/>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Text Placeholder 3"/>
          <p:cNvSpPr>
            <a:spLocks noGrp="1"/>
          </p:cNvSpPr>
          <p:nvPr>
            <p:ph type="body" sz="half" idx="2"/>
          </p:nvPr>
        </p:nvSpPr>
        <p:spPr>
          <a:xfrm>
            <a:off x="381093" y="3733800"/>
            <a:ext cx="3255264"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6E39C043-05BC-984D-B00A-4DB4E5D38E03}" type="datetimeFigureOut">
              <a:rPr lang="en-US" smtClean="0"/>
              <a:t>4/16/2017</a:t>
            </a:fld>
            <a:endParaRPr lang="en-US"/>
          </a:p>
        </p:txBody>
      </p:sp>
      <p:sp>
        <p:nvSpPr>
          <p:cNvPr id="6" name="Footer Placeholder 5"/>
          <p:cNvSpPr>
            <a:spLocks noGrp="1"/>
          </p:cNvSpPr>
          <p:nvPr>
            <p:ph type="ftr" sz="quarter" idx="11"/>
          </p:nvPr>
        </p:nvSpPr>
        <p:spPr>
          <a:xfrm>
            <a:off x="3859305" y="6423585"/>
            <a:ext cx="3316941" cy="365125"/>
          </a:xfrm>
        </p:spPr>
        <p:txBody>
          <a:bodyPr/>
          <a:lstStyle/>
          <a:p>
            <a:endParaRPr lang="en-US"/>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169404" y="3124200"/>
            <a:ext cx="3898272" cy="871538"/>
          </a:xfrm>
        </p:spPr>
        <p:txBody>
          <a:bodyPr anchor="b">
            <a:normAutofit/>
          </a:bodyPr>
          <a:lstStyle>
            <a:lvl1pPr algn="l">
              <a:defRPr sz="2600" b="0"/>
            </a:lvl1pPr>
          </a:lstStyle>
          <a:p>
            <a:r>
              <a:rPr lang="en-US"/>
              <a:t>Click to edit Master title style</a:t>
            </a:r>
            <a:endParaRPr/>
          </a:p>
        </p:txBody>
      </p:sp>
      <p:sp>
        <p:nvSpPr>
          <p:cNvPr id="3" name="Picture Placeholder 2"/>
          <p:cNvSpPr>
            <a:spLocks noGrp="1"/>
          </p:cNvSpPr>
          <p:nvPr>
            <p:ph type="pic" idx="1"/>
          </p:nvPr>
        </p:nvSpPr>
        <p:spPr>
          <a:xfrm>
            <a:off x="277906" y="228600"/>
            <a:ext cx="3460658" cy="63452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a:p>
        </p:txBody>
      </p:sp>
      <p:sp>
        <p:nvSpPr>
          <p:cNvPr id="4" name="Text Placeholder 3"/>
          <p:cNvSpPr>
            <a:spLocks noGrp="1"/>
          </p:cNvSpPr>
          <p:nvPr>
            <p:ph type="body" sz="half" idx="2"/>
          </p:nvPr>
        </p:nvSpPr>
        <p:spPr>
          <a:xfrm>
            <a:off x="4169404" y="3995737"/>
            <a:ext cx="3898272" cy="2147888"/>
          </a:xfrm>
        </p:spPr>
        <p:txBody>
          <a:bodyPr/>
          <a:lstStyle>
            <a:lvl1pPr marL="0" indent="0">
              <a:spcBef>
                <a:spcPts val="6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6E39C043-05BC-984D-B00A-4DB4E5D38E03}" type="datetimeFigureOut">
              <a:rPr lang="en-US" smtClean="0"/>
              <a:t>4/16/2017</a:t>
            </a:fld>
            <a:endParaRPr lang="en-US"/>
          </a:p>
        </p:txBody>
      </p:sp>
      <p:sp>
        <p:nvSpPr>
          <p:cNvPr id="6" name="Footer Placeholder 5"/>
          <p:cNvSpPr>
            <a:spLocks noGrp="1"/>
          </p:cNvSpPr>
          <p:nvPr>
            <p:ph type="ftr" sz="quarter" idx="11"/>
          </p:nvPr>
        </p:nvSpPr>
        <p:spPr>
          <a:xfrm>
            <a:off x="4191000" y="6423585"/>
            <a:ext cx="3005138" cy="365125"/>
          </a:xfrm>
        </p:spPr>
        <p:txBody>
          <a:bodyPr/>
          <a:lstStyle/>
          <a:p>
            <a:endParaRPr lang="en-US"/>
          </a:p>
        </p:txBody>
      </p:sp>
      <p:sp>
        <p:nvSpPr>
          <p:cNvPr id="7" name="Slide Number Placeholder 6"/>
          <p:cNvSpPr>
            <a:spLocks noGrp="1"/>
          </p:cNvSpPr>
          <p:nvPr>
            <p:ph type="sldNum" sz="quarter" idx="12"/>
          </p:nvPr>
        </p:nvSpPr>
        <p:spPr/>
        <p:txBody>
          <a:bodyPr/>
          <a:lstStyle/>
          <a:p>
            <a:fld id="{24560C9C-2EFA-F54B-A3A4-5B6436824CF9}" type="slidenum">
              <a:rPr lang="en-US" smtClean="0"/>
              <a:t>‹#›</a:t>
            </a:fld>
            <a:endParaRPr lang="en-US"/>
          </a:p>
        </p:txBody>
      </p:sp>
      <p:sp>
        <p:nvSpPr>
          <p:cNvPr id="10" name="TextBox 9"/>
          <p:cNvSpPr txBox="1"/>
          <p:nvPr/>
        </p:nvSpPr>
        <p:spPr>
          <a:xfrm>
            <a:off x="3990110" y="3370730"/>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506505" y="4424082"/>
            <a:ext cx="6191157" cy="833718"/>
          </a:xfrm>
        </p:spPr>
        <p:txBody>
          <a:bodyPr anchor="b">
            <a:normAutofit/>
          </a:bodyPr>
          <a:lstStyle>
            <a:lvl1pPr algn="l">
              <a:defRPr sz="2600" b="0"/>
            </a:lvl1pPr>
          </a:lstStyle>
          <a:p>
            <a:r>
              <a:rPr lang="en-US"/>
              <a:t>Click to edit Master title style</a:t>
            </a:r>
            <a:endParaRPr/>
          </a:p>
        </p:txBody>
      </p:sp>
      <p:sp>
        <p:nvSpPr>
          <p:cNvPr id="3" name="Picture Placeholder 2"/>
          <p:cNvSpPr>
            <a:spLocks noGrp="1"/>
          </p:cNvSpPr>
          <p:nvPr>
            <p:ph type="pic" idx="1"/>
          </p:nvPr>
        </p:nvSpPr>
        <p:spPr>
          <a:xfrm>
            <a:off x="277905" y="228600"/>
            <a:ext cx="637838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a:p>
        </p:txBody>
      </p:sp>
      <p:sp>
        <p:nvSpPr>
          <p:cNvPr id="4" name="Text Placeholder 3"/>
          <p:cNvSpPr>
            <a:spLocks noGrp="1"/>
          </p:cNvSpPr>
          <p:nvPr>
            <p:ph type="body" sz="half" idx="2"/>
          </p:nvPr>
        </p:nvSpPr>
        <p:spPr>
          <a:xfrm>
            <a:off x="506505" y="5257799"/>
            <a:ext cx="6191157" cy="885825"/>
          </a:xfrm>
        </p:spPr>
        <p:txBody>
          <a:bodyPr/>
          <a:lstStyle>
            <a:lvl1pPr marL="0" indent="0">
              <a:spcBef>
                <a:spcPts val="3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E39C043-05BC-984D-B00A-4DB4E5D38E03}" type="datetimeFigureOut">
              <a:rPr lang="en-US" smtClean="0"/>
              <a:t>4/16/2017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560C9C-2EFA-F54B-A3A4-5B6436824CF9}" type="slidenum">
              <a:rPr lang="en-US" smtClean="0"/>
              <a:t>‹#›</a:t>
            </a:fld>
            <a:endParaRPr lang="en-US"/>
          </a:p>
        </p:txBody>
      </p:sp>
      <p:sp>
        <p:nvSpPr>
          <p:cNvPr id="8" name="Rectangle 7"/>
          <p:cNvSpPr/>
          <p:nvPr/>
        </p:nvSpPr>
        <p:spPr>
          <a:xfrm>
            <a:off x="6802438" y="22860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a:off x="6802438" y="2377440"/>
            <a:ext cx="2057400" cy="20391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327212" y="4632792"/>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sp>
        <p:nvSpPr>
          <p:cNvPr id="8" name="Rectangle 7"/>
          <p:cNvSpPr/>
          <p:nvPr/>
        </p:nvSpPr>
        <p:spPr>
          <a:xfrm>
            <a:off x="282574" y="228600"/>
            <a:ext cx="6387167"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4" y="2571750"/>
            <a:ext cx="6181611" cy="1162050"/>
          </a:xfrm>
        </p:spPr>
        <p:txBody>
          <a:bodyPr anchor="b">
            <a:normAutofit/>
          </a:bodyPr>
          <a:lstStyle>
            <a:lvl1pPr algn="l">
              <a:defRPr sz="2600" b="0">
                <a:solidFill>
                  <a:schemeClr val="bg1"/>
                </a:solidFill>
              </a:defRPr>
            </a:lvl1pPr>
          </a:lstStyle>
          <a:p>
            <a:r>
              <a:rPr lang="en-US"/>
              <a:t>Click to edit Master title style</a:t>
            </a:r>
            <a:endParaRPr/>
          </a:p>
        </p:txBody>
      </p:sp>
      <p:sp>
        <p:nvSpPr>
          <p:cNvPr id="4" name="Text Placeholder 3"/>
          <p:cNvSpPr>
            <a:spLocks noGrp="1"/>
          </p:cNvSpPr>
          <p:nvPr>
            <p:ph type="body" sz="half" idx="2"/>
          </p:nvPr>
        </p:nvSpPr>
        <p:spPr>
          <a:xfrm>
            <a:off x="381094" y="3733800"/>
            <a:ext cx="6179566"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5212262" y="6235607"/>
            <a:ext cx="1348398" cy="365125"/>
          </a:xfrm>
        </p:spPr>
        <p:txBody>
          <a:bodyPr/>
          <a:lstStyle>
            <a:lvl1pPr>
              <a:defRPr>
                <a:solidFill>
                  <a:schemeClr val="bg1"/>
                </a:solidFill>
              </a:defRPr>
            </a:lvl1pPr>
          </a:lstStyle>
          <a:p>
            <a:fld id="{6E39C043-05BC-984D-B00A-4DB4E5D38E03}" type="datetimeFigureOut">
              <a:rPr lang="en-US" smtClean="0"/>
              <a:t>4/16/2017</a:t>
            </a:fld>
            <a:endParaRPr lang="en-US"/>
          </a:p>
        </p:txBody>
      </p:sp>
      <p:sp>
        <p:nvSpPr>
          <p:cNvPr id="6" name="Footer Placeholder 5"/>
          <p:cNvSpPr>
            <a:spLocks noGrp="1"/>
          </p:cNvSpPr>
          <p:nvPr>
            <p:ph type="ftr" sz="quarter" idx="11"/>
          </p:nvPr>
        </p:nvSpPr>
        <p:spPr>
          <a:xfrm>
            <a:off x="381095" y="6235607"/>
            <a:ext cx="4648105" cy="365125"/>
          </a:xfrm>
        </p:spPr>
        <p:txBody>
          <a:bodyPr/>
          <a:lstStyle>
            <a:lvl1pPr>
              <a:defRPr>
                <a:solidFill>
                  <a:schemeClr val="bg1"/>
                </a:solidFill>
              </a:defRPr>
            </a:lvl1pPr>
          </a:lstStyle>
          <a:p>
            <a:endParaRPr lang="en-US"/>
          </a:p>
        </p:txBody>
      </p:sp>
      <p:sp>
        <p:nvSpPr>
          <p:cNvPr id="7" name="Slide Number Placeholder 6"/>
          <p:cNvSpPr>
            <a:spLocks noGrp="1"/>
          </p:cNvSpPr>
          <p:nvPr>
            <p:ph type="sldNum" sz="quarter" idx="12"/>
          </p:nvPr>
        </p:nvSpPr>
        <p:spPr/>
        <p:txBody>
          <a:bodyPr/>
          <a:lstStyle/>
          <a:p>
            <a:fld id="{24560C9C-2EFA-F54B-A3A4-5B6436824CF9}" type="slidenum">
              <a:rPr lang="en-US" smtClean="0"/>
              <a:t>‹#›</a:t>
            </a:fld>
            <a:endParaRPr lang="en-US"/>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0" name="Rectangle 9"/>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Picture Placeholder 12"/>
          <p:cNvSpPr>
            <a:spLocks noGrp="1"/>
          </p:cNvSpPr>
          <p:nvPr>
            <p:ph type="pic" sz="quarter" idx="13"/>
          </p:nvPr>
        </p:nvSpPr>
        <p:spPr>
          <a:xfrm>
            <a:off x="6802438" y="2374940"/>
            <a:ext cx="2057400" cy="2039112"/>
          </a:xfrm>
        </p:spPr>
        <p:txBody>
          <a:bodyPr/>
          <a:lstStyle>
            <a:lvl1pPr>
              <a:buNone/>
              <a:defRPr/>
            </a:lvl1pPr>
          </a:lstStyle>
          <a:p>
            <a:r>
              <a:rPr lang="en-US"/>
              <a:t>Drag picture to placeholder or click icon to add</a:t>
            </a:r>
            <a:endParaRPr/>
          </a:p>
        </p:txBody>
      </p:sp>
      <p:sp>
        <p:nvSpPr>
          <p:cNvPr id="13" name="Picture Placeholder 12"/>
          <p:cNvSpPr>
            <a:spLocks noGrp="1"/>
          </p:cNvSpPr>
          <p:nvPr>
            <p:ph type="pic" sz="quarter" idx="14"/>
          </p:nvPr>
        </p:nvSpPr>
        <p:spPr>
          <a:xfrm>
            <a:off x="6802438" y="4535424"/>
            <a:ext cx="2057400" cy="2039112"/>
          </a:xfrm>
        </p:spPr>
        <p:txBody>
          <a:bodyPr/>
          <a:lstStyle>
            <a:lvl1pPr>
              <a:buNone/>
              <a:defRPr/>
            </a:lvl1pPr>
          </a:lstStyle>
          <a:p>
            <a:r>
              <a:rPr lang="en-US"/>
              <a:t>Drag picture to placeholder or click icon to add</a:t>
            </a: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8" name="Rectangle 7"/>
          <p:cNvSpPr/>
          <p:nvPr/>
        </p:nvSpPr>
        <p:spPr>
          <a:xfrm>
            <a:off x="282575" y="228600"/>
            <a:ext cx="423545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4" y="2571750"/>
            <a:ext cx="4016633" cy="1162050"/>
          </a:xfrm>
        </p:spPr>
        <p:txBody>
          <a:bodyPr anchor="b">
            <a:normAutofit/>
          </a:bodyPr>
          <a:lstStyle>
            <a:lvl1pPr algn="l">
              <a:defRPr sz="2600" b="0">
                <a:solidFill>
                  <a:schemeClr val="bg1"/>
                </a:solidFill>
              </a:defRPr>
            </a:lvl1pPr>
          </a:lstStyle>
          <a:p>
            <a:r>
              <a:rPr lang="en-US"/>
              <a:t>Click to edit Master title style</a:t>
            </a:r>
            <a:endParaRPr/>
          </a:p>
        </p:txBody>
      </p:sp>
      <p:sp>
        <p:nvSpPr>
          <p:cNvPr id="4" name="Text Placeholder 3"/>
          <p:cNvSpPr>
            <a:spLocks noGrp="1"/>
          </p:cNvSpPr>
          <p:nvPr>
            <p:ph type="body" sz="half" idx="2"/>
          </p:nvPr>
        </p:nvSpPr>
        <p:spPr>
          <a:xfrm>
            <a:off x="381094" y="3733800"/>
            <a:ext cx="4015304"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048000" y="6235607"/>
            <a:ext cx="1348398" cy="365125"/>
          </a:xfrm>
        </p:spPr>
        <p:txBody>
          <a:bodyPr/>
          <a:lstStyle>
            <a:lvl1pPr>
              <a:defRPr>
                <a:solidFill>
                  <a:schemeClr val="bg1"/>
                </a:solidFill>
              </a:defRPr>
            </a:lvl1pPr>
          </a:lstStyle>
          <a:p>
            <a:fld id="{6E39C043-05BC-984D-B00A-4DB4E5D38E03}" type="datetimeFigureOut">
              <a:rPr lang="en-US" smtClean="0"/>
              <a:t>4/16/2017</a:t>
            </a:fld>
            <a:endParaRPr lang="en-US"/>
          </a:p>
        </p:txBody>
      </p:sp>
      <p:sp>
        <p:nvSpPr>
          <p:cNvPr id="6" name="Footer Placeholder 5"/>
          <p:cNvSpPr>
            <a:spLocks noGrp="1"/>
          </p:cNvSpPr>
          <p:nvPr>
            <p:ph type="ftr" sz="quarter" idx="11"/>
          </p:nvPr>
        </p:nvSpPr>
        <p:spPr>
          <a:xfrm>
            <a:off x="381095" y="6235607"/>
            <a:ext cx="2590705" cy="365125"/>
          </a:xfrm>
        </p:spPr>
        <p:txBody>
          <a:bodyPr/>
          <a:lstStyle>
            <a:lvl1pPr>
              <a:defRPr>
                <a:solidFill>
                  <a:schemeClr val="bg1"/>
                </a:solidFill>
              </a:defRPr>
            </a:lvl1pPr>
          </a:lstStyle>
          <a:p>
            <a:endParaRPr lang="en-US"/>
          </a:p>
        </p:txBody>
      </p:sp>
      <p:sp>
        <p:nvSpPr>
          <p:cNvPr id="7" name="Slide Number Placeholder 6"/>
          <p:cNvSpPr>
            <a:spLocks noGrp="1"/>
          </p:cNvSpPr>
          <p:nvPr>
            <p:ph type="sldNum" sz="quarter" idx="12"/>
          </p:nvPr>
        </p:nvSpPr>
        <p:spPr/>
        <p:txBody>
          <a:bodyPr/>
          <a:lstStyle/>
          <a:p>
            <a:fld id="{24560C9C-2EFA-F54B-A3A4-5B6436824CF9}" type="slidenum">
              <a:rPr lang="en-US" smtClean="0"/>
              <a:t>‹#›</a:t>
            </a:fld>
            <a:endParaRPr lang="en-US"/>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0" name="Rectangle 9"/>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4388" y="4534726"/>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Picture Placeholder 12"/>
          <p:cNvSpPr>
            <a:spLocks noGrp="1"/>
          </p:cNvSpPr>
          <p:nvPr>
            <p:ph type="pic" sz="quarter" idx="13"/>
          </p:nvPr>
        </p:nvSpPr>
        <p:spPr>
          <a:xfrm>
            <a:off x="4624388" y="228600"/>
            <a:ext cx="2057400" cy="2039112"/>
          </a:xfrm>
        </p:spPr>
        <p:txBody>
          <a:bodyPr/>
          <a:lstStyle>
            <a:lvl1pPr>
              <a:buNone/>
              <a:defRPr/>
            </a:lvl1pPr>
          </a:lstStyle>
          <a:p>
            <a:r>
              <a:rPr lang="en-US"/>
              <a:t>Drag picture to placeholder or click icon to add</a:t>
            </a:r>
            <a:endParaRPr/>
          </a:p>
        </p:txBody>
      </p:sp>
      <p:sp>
        <p:nvSpPr>
          <p:cNvPr id="13" name="Picture Placeholder 12"/>
          <p:cNvSpPr>
            <a:spLocks noGrp="1"/>
          </p:cNvSpPr>
          <p:nvPr>
            <p:ph type="pic" sz="quarter" idx="14"/>
          </p:nvPr>
        </p:nvSpPr>
        <p:spPr>
          <a:xfrm>
            <a:off x="4624388" y="2381663"/>
            <a:ext cx="2057400" cy="2039112"/>
          </a:xfrm>
        </p:spPr>
        <p:txBody>
          <a:bodyPr/>
          <a:lstStyle>
            <a:lvl1pPr>
              <a:buNone/>
              <a:defRPr/>
            </a:lvl1pPr>
          </a:lstStyle>
          <a:p>
            <a:r>
              <a:rPr lang="en-US"/>
              <a:t>Drag picture to placeholder or click icon to add</a:t>
            </a:r>
            <a:endParaRPr/>
          </a:p>
        </p:txBody>
      </p:sp>
      <p:sp>
        <p:nvSpPr>
          <p:cNvPr id="14" name="Picture Placeholder 12"/>
          <p:cNvSpPr>
            <a:spLocks noGrp="1"/>
          </p:cNvSpPr>
          <p:nvPr>
            <p:ph type="pic" sz="quarter" idx="15"/>
          </p:nvPr>
        </p:nvSpPr>
        <p:spPr>
          <a:xfrm>
            <a:off x="6803136" y="2381662"/>
            <a:ext cx="2057400" cy="4187952"/>
          </a:xfrm>
        </p:spPr>
        <p:txBody>
          <a:bodyPr/>
          <a:lstStyle>
            <a:lvl1pPr>
              <a:buNone/>
              <a:defRPr/>
            </a:lvl1pPr>
          </a:lstStyle>
          <a:p>
            <a:r>
              <a:rPr lang="en-US"/>
              <a:t>Drag picture to placeholder or click icon to add</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3 Pictures with Caption, Alt.">
    <p:spTree>
      <p:nvGrpSpPr>
        <p:cNvPr id="1" name=""/>
        <p:cNvGrpSpPr/>
        <p:nvPr/>
      </p:nvGrpSpPr>
      <p:grpSpPr>
        <a:xfrm>
          <a:off x="0" y="0"/>
          <a:ext cx="0" cy="0"/>
          <a:chOff x="0" y="0"/>
          <a:chExt cx="0" cy="0"/>
        </a:xfrm>
      </p:grpSpPr>
      <p:sp>
        <p:nvSpPr>
          <p:cNvPr id="11" name="Rectangle 10"/>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953000" y="3124200"/>
            <a:ext cx="3108960" cy="871538"/>
          </a:xfrm>
        </p:spPr>
        <p:txBody>
          <a:bodyPr anchor="b">
            <a:normAutofit/>
          </a:bodyPr>
          <a:lstStyle>
            <a:lvl1pPr algn="l">
              <a:defRPr sz="2600" b="0"/>
            </a:lvl1pPr>
          </a:lstStyle>
          <a:p>
            <a:r>
              <a:rPr lang="en-US"/>
              <a:t>Click to edit Master title style</a:t>
            </a:r>
            <a:endParaRPr/>
          </a:p>
        </p:txBody>
      </p:sp>
      <p:sp>
        <p:nvSpPr>
          <p:cNvPr id="3" name="Picture Placeholder 2"/>
          <p:cNvSpPr>
            <a:spLocks noGrp="1"/>
          </p:cNvSpPr>
          <p:nvPr>
            <p:ph type="pic" idx="1"/>
          </p:nvPr>
        </p:nvSpPr>
        <p:spPr>
          <a:xfrm>
            <a:off x="277905" y="2365248"/>
            <a:ext cx="424011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a:p>
        </p:txBody>
      </p:sp>
      <p:sp>
        <p:nvSpPr>
          <p:cNvPr id="4" name="Text Placeholder 3"/>
          <p:cNvSpPr>
            <a:spLocks noGrp="1"/>
          </p:cNvSpPr>
          <p:nvPr>
            <p:ph type="body" sz="half" idx="2"/>
          </p:nvPr>
        </p:nvSpPr>
        <p:spPr>
          <a:xfrm>
            <a:off x="4953000" y="3995737"/>
            <a:ext cx="3108960" cy="2147888"/>
          </a:xfrm>
        </p:spPr>
        <p:txBody>
          <a:bodyPr/>
          <a:lstStyle>
            <a:lvl1pPr marL="0" indent="0">
              <a:spcBef>
                <a:spcPts val="6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6E39C043-05BC-984D-B00A-4DB4E5D38E03}" type="datetimeFigureOut">
              <a:rPr lang="en-US" smtClean="0"/>
              <a:t>4/16/2017</a:t>
            </a:fld>
            <a:endParaRPr lang="en-US"/>
          </a:p>
        </p:txBody>
      </p:sp>
      <p:sp>
        <p:nvSpPr>
          <p:cNvPr id="6" name="Footer Placeholder 5"/>
          <p:cNvSpPr>
            <a:spLocks noGrp="1"/>
          </p:cNvSpPr>
          <p:nvPr>
            <p:ph type="ftr" sz="quarter" idx="11"/>
          </p:nvPr>
        </p:nvSpPr>
        <p:spPr>
          <a:xfrm>
            <a:off x="4191000" y="6423585"/>
            <a:ext cx="3005138" cy="365125"/>
          </a:xfrm>
        </p:spPr>
        <p:txBody>
          <a:bodyPr/>
          <a:lstStyle/>
          <a:p>
            <a:endParaRPr lang="en-US"/>
          </a:p>
        </p:txBody>
      </p:sp>
      <p:sp>
        <p:nvSpPr>
          <p:cNvPr id="7" name="Slide Number Placeholder 6"/>
          <p:cNvSpPr>
            <a:spLocks noGrp="1"/>
          </p:cNvSpPr>
          <p:nvPr>
            <p:ph type="sldNum" sz="quarter" idx="12"/>
          </p:nvPr>
        </p:nvSpPr>
        <p:spPr/>
        <p:txBody>
          <a:bodyPr/>
          <a:lstStyle/>
          <a:p>
            <a:fld id="{24560C9C-2EFA-F54B-A3A4-5B6436824CF9}" type="slidenum">
              <a:rPr lang="en-US" smtClean="0"/>
              <a:t>‹#›</a:t>
            </a:fld>
            <a:endParaRPr lang="en-US"/>
          </a:p>
        </p:txBody>
      </p:sp>
      <p:sp>
        <p:nvSpPr>
          <p:cNvPr id="10" name="TextBox 9"/>
          <p:cNvSpPr txBox="1"/>
          <p:nvPr/>
        </p:nvSpPr>
        <p:spPr>
          <a:xfrm>
            <a:off x="4750361" y="3370730"/>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
        <p:nvSpPr>
          <p:cNvPr id="14" name="Picture Placeholder 12"/>
          <p:cNvSpPr>
            <a:spLocks noGrp="1"/>
          </p:cNvSpPr>
          <p:nvPr>
            <p:ph type="pic" sz="quarter" idx="13"/>
          </p:nvPr>
        </p:nvSpPr>
        <p:spPr>
          <a:xfrm>
            <a:off x="277905" y="228600"/>
            <a:ext cx="2057400" cy="2039112"/>
          </a:xfrm>
        </p:spPr>
        <p:txBody>
          <a:bodyPr/>
          <a:lstStyle>
            <a:lvl1pPr>
              <a:buNone/>
              <a:defRPr/>
            </a:lvl1pPr>
          </a:lstStyle>
          <a:p>
            <a:r>
              <a:rPr lang="en-US"/>
              <a:t>Drag picture to placeholder or click icon to add</a:t>
            </a:r>
            <a:endParaRPr/>
          </a:p>
        </p:txBody>
      </p:sp>
      <p:sp>
        <p:nvSpPr>
          <p:cNvPr id="15" name="Picture Placeholder 12"/>
          <p:cNvSpPr>
            <a:spLocks noGrp="1"/>
          </p:cNvSpPr>
          <p:nvPr>
            <p:ph type="pic" sz="quarter" idx="14"/>
          </p:nvPr>
        </p:nvSpPr>
        <p:spPr>
          <a:xfrm>
            <a:off x="2460625" y="228600"/>
            <a:ext cx="2057400" cy="2039112"/>
          </a:xfrm>
        </p:spPr>
        <p:txBody>
          <a:bodyPr/>
          <a:lstStyle>
            <a:lvl1pPr>
              <a:buNone/>
              <a:defRPr/>
            </a:lvl1pPr>
          </a:lstStyle>
          <a:p>
            <a:r>
              <a:rPr lang="en-US"/>
              <a:t>Drag picture to placeholder or click icon to add</a:t>
            </a: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7" name="Rectangle 6"/>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6E39C043-05BC-984D-B00A-4DB4E5D38E03}" type="datetimeFigureOut">
              <a:rPr lang="en-US" smtClean="0"/>
              <a:t>4/16/2017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560C9C-2EFA-F54B-A3A4-5B6436824CF9}"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7" name="Rectangle 6"/>
          <p:cNvSpPr/>
          <p:nvPr/>
        </p:nvSpPr>
        <p:spPr>
          <a:xfrm>
            <a:off x="8210550" y="282574"/>
            <a:ext cx="642097"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6E39C043-05BC-984D-B00A-4DB4E5D38E03}" type="datetimeFigureOut">
              <a:rPr lang="en-US" smtClean="0"/>
              <a:t>4/16/2017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560C9C-2EFA-F54B-A3A4-5B6436824CF9}" type="slidenum">
              <a:rPr lang="en-US" smtClean="0"/>
              <a:t>‹#›</a:t>
            </a:fld>
            <a:endParaRPr lang="en-US"/>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10" name="Rectangle 9"/>
          <p:cNvSpPr/>
          <p:nvPr/>
        </p:nvSpPr>
        <p:spPr>
          <a:xfrm>
            <a:off x="8068235" y="282574"/>
            <a:ext cx="9144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Vertical Title and Text">
    <p:spTree>
      <p:nvGrpSpPr>
        <p:cNvPr id="1" name=""/>
        <p:cNvGrpSpPr/>
        <p:nvPr/>
      </p:nvGrpSpPr>
      <p:grpSpPr>
        <a:xfrm>
          <a:off x="0" y="0"/>
          <a:ext cx="0" cy="0"/>
          <a:chOff x="0" y="0"/>
          <a:chExt cx="0" cy="0"/>
        </a:xfrm>
      </p:grpSpPr>
      <p:sp>
        <p:nvSpPr>
          <p:cNvPr id="10" name="Rectangle 9"/>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a:xfrm>
            <a:off x="7995772" y="954742"/>
            <a:ext cx="681318" cy="5171422"/>
          </a:xfrm>
        </p:spPr>
        <p:txBody>
          <a:bodyPr vert="eaVert" anchor="t" anchorCtr="0"/>
          <a:lstStyle/>
          <a:p>
            <a:r>
              <a:rPr lang="en-US"/>
              <a:t>Click to edit Master title style</a:t>
            </a:r>
            <a:endParaRPr/>
          </a:p>
        </p:txBody>
      </p:sp>
      <p:sp>
        <p:nvSpPr>
          <p:cNvPr id="3" name="Vertical Text Placeholder 2"/>
          <p:cNvSpPr>
            <a:spLocks noGrp="1"/>
          </p:cNvSpPr>
          <p:nvPr>
            <p:ph type="body" orient="vert" idx="1"/>
          </p:nvPr>
        </p:nvSpPr>
        <p:spPr>
          <a:xfrm>
            <a:off x="457200" y="958756"/>
            <a:ext cx="6858000" cy="5184869"/>
          </a:xfrm>
        </p:spPr>
        <p:txBody>
          <a:bodyPr vert="eaVert"/>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6E39C043-05BC-984D-B00A-4DB4E5D38E03}" type="datetimeFigureOut">
              <a:rPr lang="en-US" smtClean="0"/>
              <a:t>4/16/2017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560C9C-2EFA-F54B-A3A4-5B6436824CF9}" type="slidenum">
              <a:rPr lang="en-US" smtClean="0"/>
              <a:t>‹#›</a:t>
            </a:fld>
            <a:endParaRPr lang="en-US"/>
          </a:p>
        </p:txBody>
      </p:sp>
      <p:sp>
        <p:nvSpPr>
          <p:cNvPr id="9" name="TextBox 8"/>
          <p:cNvSpPr txBox="1"/>
          <p:nvPr/>
        </p:nvSpPr>
        <p:spPr>
          <a:xfrm rot="16200000">
            <a:off x="8593111" y="561668"/>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Alt.">
    <p:spTree>
      <p:nvGrpSpPr>
        <p:cNvPr id="1" name=""/>
        <p:cNvGrpSpPr/>
        <p:nvPr/>
      </p:nvGrpSpPr>
      <p:grpSpPr>
        <a:xfrm>
          <a:off x="0" y="0"/>
          <a:ext cx="0" cy="0"/>
          <a:chOff x="0" y="0"/>
          <a:chExt cx="0" cy="0"/>
        </a:xfrm>
      </p:grpSpPr>
      <p:sp>
        <p:nvSpPr>
          <p:cNvPr id="7" name="Rectangle 6"/>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98474" y="134471"/>
            <a:ext cx="7556313" cy="995082"/>
          </a:xfrm>
        </p:spPr>
        <p:txBody>
          <a:bodyPr anchor="b" anchorCtr="0"/>
          <a:lstStyle/>
          <a:p>
            <a:r>
              <a:rPr lang="en-US"/>
              <a:t>Click to edit Master title style</a:t>
            </a:r>
            <a:endParaRPr/>
          </a:p>
        </p:txBody>
      </p:sp>
      <p:sp>
        <p:nvSpPr>
          <p:cNvPr id="3" name="Content Placeholder 2"/>
          <p:cNvSpPr>
            <a:spLocks noGrp="1"/>
          </p:cNvSpPr>
          <p:nvPr>
            <p:ph idx="1"/>
          </p:nvPr>
        </p:nvSpPr>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6E39C043-05BC-984D-B00A-4DB4E5D38E03}" type="datetimeFigureOut">
              <a:rPr lang="en-US" smtClean="0"/>
              <a:t>4/16/2017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560C9C-2EFA-F54B-A3A4-5B6436824CF9}" type="slidenum">
              <a:rPr lang="en-US" smtClean="0"/>
              <a:t>‹#›</a:t>
            </a:fld>
            <a:endParaRPr lang="en-US"/>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10" name="Text Placeholder 3"/>
          <p:cNvSpPr>
            <a:spLocks noGrp="1"/>
          </p:cNvSpPr>
          <p:nvPr>
            <p:ph type="body" sz="half" idx="2"/>
          </p:nvPr>
        </p:nvSpPr>
        <p:spPr>
          <a:xfrm>
            <a:off x="498518" y="1129553"/>
            <a:ext cx="7558960" cy="774700"/>
          </a:xfrm>
        </p:spPr>
        <p:txBody>
          <a:bodyPr vert="horz" lIns="91440" tIns="45720" rIns="91440" bIns="45720" rtlCol="0" anchor="t" anchorCtr="0">
            <a:noAutofit/>
          </a:bodyPr>
          <a:lstStyle>
            <a:lvl1pPr marL="0" indent="0">
              <a:buNone/>
              <a:defRPr kumimoji="0" sz="2400" b="0" i="0" u="none" strike="noStrike" kern="1200" cap="none" spc="0" normalizeH="0" baseline="0">
                <a:ln>
                  <a:noFill/>
                </a:ln>
                <a:solidFill>
                  <a:schemeClr val="accent3"/>
                </a:solidFill>
                <a:effectLst/>
                <a:uLnTx/>
                <a:uFillTx/>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2 Pictures">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sp>
        <p:nvSpPr>
          <p:cNvPr id="4" name="Date Placeholder 3"/>
          <p:cNvSpPr>
            <a:spLocks noGrp="1"/>
          </p:cNvSpPr>
          <p:nvPr>
            <p:ph type="dt" sz="half" idx="10"/>
          </p:nvPr>
        </p:nvSpPr>
        <p:spPr>
          <a:xfrm>
            <a:off x="4800600" y="6425640"/>
            <a:ext cx="1232647" cy="365125"/>
          </a:xfrm>
        </p:spPr>
        <p:txBody>
          <a:bodyPr/>
          <a:lstStyle>
            <a:lvl1pPr algn="l">
              <a:defRPr/>
            </a:lvl1pPr>
          </a:lstStyle>
          <a:p>
            <a:fld id="{6E39C043-05BC-984D-B00A-4DB4E5D38E03}" type="datetimeFigureOut">
              <a:rPr lang="en-US" smtClean="0"/>
              <a:t>4/16/2017</a:t>
            </a:fld>
            <a:endParaRPr lang="en-US"/>
          </a:p>
        </p:txBody>
      </p:sp>
      <p:sp>
        <p:nvSpPr>
          <p:cNvPr id="5" name="Footer Placeholder 4"/>
          <p:cNvSpPr>
            <a:spLocks noGrp="1"/>
          </p:cNvSpPr>
          <p:nvPr>
            <p:ph type="ftr" sz="quarter" idx="11"/>
          </p:nvPr>
        </p:nvSpPr>
        <p:spPr>
          <a:xfrm>
            <a:off x="6311153" y="6425640"/>
            <a:ext cx="2617694" cy="365125"/>
          </a:xfrm>
        </p:spPr>
        <p:txBody>
          <a:bodyPr/>
          <a:lstStyle>
            <a:lvl1pPr algn="r">
              <a:defRPr/>
            </a:lvl1pPr>
          </a:lstStyle>
          <a:p>
            <a:endParaRPr lang="en-US"/>
          </a:p>
        </p:txBody>
      </p:sp>
      <p:sp>
        <p:nvSpPr>
          <p:cNvPr id="7" name="Rectangle 6"/>
          <p:cNvSpPr/>
          <p:nvPr/>
        </p:nvSpPr>
        <p:spPr>
          <a:xfrm>
            <a:off x="282575" y="228600"/>
            <a:ext cx="4235450" cy="4187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624388" y="237744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Picture Placeholder 12"/>
          <p:cNvSpPr>
            <a:spLocks noGrp="1"/>
          </p:cNvSpPr>
          <p:nvPr>
            <p:ph type="pic" sz="quarter" idx="12"/>
          </p:nvPr>
        </p:nvSpPr>
        <p:spPr>
          <a:xfrm>
            <a:off x="4624388" y="228600"/>
            <a:ext cx="2057400" cy="2039112"/>
          </a:xfrm>
        </p:spPr>
        <p:txBody>
          <a:bodyPr/>
          <a:lstStyle>
            <a:lvl1pPr>
              <a:buNone/>
              <a:defRPr/>
            </a:lvl1pPr>
          </a:lstStyle>
          <a:p>
            <a:r>
              <a:rPr lang="en-US"/>
              <a:t>Drag picture to placeholder or click icon to add</a:t>
            </a:r>
            <a:endParaRPr/>
          </a:p>
        </p:txBody>
      </p:sp>
      <p:sp>
        <p:nvSpPr>
          <p:cNvPr id="14" name="Picture Placeholder 12"/>
          <p:cNvSpPr>
            <a:spLocks noGrp="1"/>
          </p:cNvSpPr>
          <p:nvPr>
            <p:ph type="pic" sz="quarter" idx="13"/>
          </p:nvPr>
        </p:nvSpPr>
        <p:spPr>
          <a:xfrm>
            <a:off x="6802438" y="2377440"/>
            <a:ext cx="2057400" cy="2039112"/>
          </a:xfrm>
        </p:spPr>
        <p:txBody>
          <a:bodyPr/>
          <a:lstStyle>
            <a:lvl1pPr>
              <a:buNone/>
              <a:defRPr/>
            </a:lvl1pPr>
          </a:lstStyle>
          <a:p>
            <a:r>
              <a:rPr lang="en-US"/>
              <a:t>Drag picture to placeholder or click icon to add</a:t>
            </a:r>
            <a:endParaRPr/>
          </a:p>
        </p:txBody>
      </p:sp>
      <p:sp>
        <p:nvSpPr>
          <p:cNvPr id="16" name="Text Placeholder 3"/>
          <p:cNvSpPr>
            <a:spLocks noGrp="1"/>
          </p:cNvSpPr>
          <p:nvPr>
            <p:ph type="body" sz="half" idx="2"/>
          </p:nvPr>
        </p:nvSpPr>
        <p:spPr>
          <a:xfrm>
            <a:off x="857250" y="1779494"/>
            <a:ext cx="3086100" cy="2040905"/>
          </a:xfrm>
        </p:spPr>
        <p:txBody>
          <a:bodyPr lIns="45720" tIns="45720" rIns="45720" anchor="t">
            <a:noAutofit/>
          </a:bodyPr>
          <a:lstStyle>
            <a:lvl1pPr marL="0" indent="0" algn="ctr">
              <a:spcBef>
                <a:spcPts val="600"/>
              </a:spcBef>
              <a:buNone/>
              <a:defRPr sz="4600">
                <a:solidFill>
                  <a:schemeClr val="bg1"/>
                </a:solidFill>
              </a:defRPr>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15" name="TextBox 14"/>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658907" y="228600"/>
            <a:ext cx="820093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2286000" y="3124200"/>
            <a:ext cx="5638800" cy="1362075"/>
          </a:xfrm>
        </p:spPr>
        <p:txBody>
          <a:bodyPr anchor="b" anchorCtr="0">
            <a:normAutofit/>
          </a:bodyPr>
          <a:lstStyle>
            <a:lvl1pPr algn="l">
              <a:defRPr sz="3200" b="0" cap="none" baseline="0">
                <a:solidFill>
                  <a:schemeClr val="bg1"/>
                </a:solidFill>
              </a:defRPr>
            </a:lvl1pPr>
          </a:lstStyle>
          <a:p>
            <a:r>
              <a:rPr lang="en-US"/>
              <a:t>Click to edit Master title style</a:t>
            </a:r>
            <a:endParaRPr/>
          </a:p>
        </p:txBody>
      </p:sp>
      <p:sp>
        <p:nvSpPr>
          <p:cNvPr id="3" name="Text Placeholder 2"/>
          <p:cNvSpPr>
            <a:spLocks noGrp="1"/>
          </p:cNvSpPr>
          <p:nvPr>
            <p:ph type="body" idx="1"/>
          </p:nvPr>
        </p:nvSpPr>
        <p:spPr>
          <a:xfrm>
            <a:off x="2286000" y="4495800"/>
            <a:ext cx="5638800" cy="1500187"/>
          </a:xfrm>
        </p:spPr>
        <p:txBody>
          <a:bodyPr anchor="t" anchorCtr="0">
            <a:normAutofit/>
          </a:bodyPr>
          <a:lstStyle>
            <a:lvl1pPr marL="0" indent="0">
              <a:spcBef>
                <a:spcPts val="300"/>
              </a:spcBef>
              <a:buNone/>
              <a:defRPr sz="1400" cap="none"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58906" y="6248774"/>
            <a:ext cx="1474694" cy="365125"/>
          </a:xfrm>
        </p:spPr>
        <p:txBody>
          <a:bodyPr/>
          <a:lstStyle>
            <a:lvl1pPr algn="l">
              <a:defRPr>
                <a:solidFill>
                  <a:schemeClr val="bg1"/>
                </a:solidFill>
              </a:defRPr>
            </a:lvl1pPr>
          </a:lstStyle>
          <a:p>
            <a:fld id="{6E39C043-05BC-984D-B00A-4DB4E5D38E03}" type="datetimeFigureOut">
              <a:rPr lang="en-US" smtClean="0"/>
              <a:t>4/16/2017</a:t>
            </a:fld>
            <a:endParaRPr lang="en-US"/>
          </a:p>
        </p:txBody>
      </p:sp>
      <p:sp>
        <p:nvSpPr>
          <p:cNvPr id="5" name="Footer Placeholder 4"/>
          <p:cNvSpPr>
            <a:spLocks noGrp="1"/>
          </p:cNvSpPr>
          <p:nvPr>
            <p:ph type="ftr" sz="quarter" idx="11"/>
          </p:nvPr>
        </p:nvSpPr>
        <p:spPr>
          <a:xfrm>
            <a:off x="2286000" y="6248774"/>
            <a:ext cx="5638800" cy="365125"/>
          </a:xfrm>
        </p:spPr>
        <p:txBody>
          <a:bodyPr/>
          <a:lstStyle>
            <a:lvl1pPr>
              <a:defRPr>
                <a:solidFill>
                  <a:schemeClr val="bg1"/>
                </a:solidFill>
              </a:defRPr>
            </a:lvl1pPr>
          </a:lstStyle>
          <a:p>
            <a:endParaRPr lang="en-US"/>
          </a:p>
        </p:txBody>
      </p:sp>
      <p:sp>
        <p:nvSpPr>
          <p:cNvPr id="6" name="Slide Number Placeholder 5"/>
          <p:cNvSpPr>
            <a:spLocks noGrp="1"/>
          </p:cNvSpPr>
          <p:nvPr>
            <p:ph type="sldNum" sz="quarter" idx="12"/>
          </p:nvPr>
        </p:nvSpPr>
        <p:spPr>
          <a:xfrm>
            <a:off x="8305800" y="6248774"/>
            <a:ext cx="554038" cy="365125"/>
          </a:xfrm>
        </p:spPr>
        <p:txBody>
          <a:bodyPr/>
          <a:lstStyle/>
          <a:p>
            <a:fld id="{24560C9C-2EFA-F54B-A3A4-5B6436824CF9}" type="slidenum">
              <a:rPr lang="en-US" smtClean="0"/>
              <a:t>‹#›</a:t>
            </a:fld>
            <a:endParaRPr lang="en-US"/>
          </a:p>
        </p:txBody>
      </p:sp>
      <p:sp>
        <p:nvSpPr>
          <p:cNvPr id="8" name="TextBox 7"/>
          <p:cNvSpPr txBox="1"/>
          <p:nvPr/>
        </p:nvSpPr>
        <p:spPr>
          <a:xfrm>
            <a:off x="2003612" y="3110754"/>
            <a:ext cx="260909" cy="615553"/>
          </a:xfrm>
          <a:prstGeom prst="rect">
            <a:avLst/>
          </a:prstGeom>
          <a:noFill/>
        </p:spPr>
        <p:txBody>
          <a:bodyPr wrap="square" lIns="0" tIns="0" rIns="0" bIns="0" rtlCol="0">
            <a:spAutoFit/>
          </a:bodyPr>
          <a:lstStyle/>
          <a:p>
            <a:r>
              <a:rPr sz="4000" b="1">
                <a:solidFill>
                  <a:schemeClr val="accent1">
                    <a:lumMod val="60000"/>
                    <a:lumOff val="40000"/>
                  </a:schemeClr>
                </a:solidFill>
              </a:rPr>
              <a:t>+</a:t>
            </a:r>
          </a:p>
        </p:txBody>
      </p:sp>
      <p:sp>
        <p:nvSpPr>
          <p:cNvPr id="9" name="Rectangle 8"/>
          <p:cNvSpPr/>
          <p:nvPr/>
        </p:nvSpPr>
        <p:spPr>
          <a:xfrm>
            <a:off x="285750" y="228600"/>
            <a:ext cx="212725" cy="634523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11" name="Rectangle 10"/>
          <p:cNvSpPr/>
          <p:nvPr/>
        </p:nvSpPr>
        <p:spPr>
          <a:xfrm>
            <a:off x="8210550" y="282574"/>
            <a:ext cx="642097"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8068235" y="282574"/>
            <a:ext cx="9144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Content Placeholder 3"/>
          <p:cNvSpPr>
            <a:spLocks noGrp="1"/>
          </p:cNvSpPr>
          <p:nvPr>
            <p:ph sz="half" idx="2"/>
          </p:nvPr>
        </p:nvSpPr>
        <p:spPr>
          <a:xfrm>
            <a:off x="439987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p:txBody>
          <a:bodyPr/>
          <a:lstStyle/>
          <a:p>
            <a:fld id="{6E39C043-05BC-984D-B00A-4DB4E5D38E03}" type="datetimeFigureOut">
              <a:rPr lang="en-US" smtClean="0"/>
              <a:t>4/16/2017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560C9C-2EFA-F54B-A3A4-5B6436824CF9}"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Rectangle 9"/>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TextBox 11"/>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4" name="Content Placeholder 3"/>
          <p:cNvSpPr>
            <a:spLocks noGrp="1"/>
          </p:cNvSpPr>
          <p:nvPr>
            <p:ph sz="half" idx="2"/>
          </p:nvPr>
        </p:nvSpPr>
        <p:spPr>
          <a:xfrm>
            <a:off x="497541"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6" name="Content Placeholder 5"/>
          <p:cNvSpPr>
            <a:spLocks noGrp="1"/>
          </p:cNvSpPr>
          <p:nvPr>
            <p:ph sz="quarter" idx="4"/>
          </p:nvPr>
        </p:nvSpPr>
        <p:spPr>
          <a:xfrm>
            <a:off x="4399878"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7" name="Date Placeholder 6"/>
          <p:cNvSpPr>
            <a:spLocks noGrp="1"/>
          </p:cNvSpPr>
          <p:nvPr>
            <p:ph type="dt" sz="half" idx="10"/>
          </p:nvPr>
        </p:nvSpPr>
        <p:spPr/>
        <p:txBody>
          <a:bodyPr/>
          <a:lstStyle/>
          <a:p>
            <a:fld id="{6E39C043-05BC-984D-B00A-4DB4E5D38E03}" type="datetimeFigureOut">
              <a:rPr lang="en-US" smtClean="0"/>
              <a:t>4/16/2017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4560C9C-2EFA-F54B-A3A4-5B6436824CF9}" type="slidenum">
              <a:rPr lang="en-US" smtClean="0"/>
              <a:t>‹#›</a:t>
            </a:fld>
            <a:endParaRPr lang="en-US"/>
          </a:p>
        </p:txBody>
      </p:sp>
      <p:sp>
        <p:nvSpPr>
          <p:cNvPr id="3" name="Text Placeholder 2"/>
          <p:cNvSpPr>
            <a:spLocks noGrp="1"/>
          </p:cNvSpPr>
          <p:nvPr>
            <p:ph type="body" idx="1"/>
          </p:nvPr>
        </p:nvSpPr>
        <p:spPr>
          <a:xfrm>
            <a:off x="497541" y="2070847"/>
            <a:ext cx="3657600" cy="322729"/>
          </a:xfrm>
          <a:prstGeom prst="rect">
            <a:avLst/>
          </a:prstGeom>
          <a:solidFill>
            <a:schemeClr val="accent3"/>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4399878" y="2070847"/>
            <a:ext cx="3657600" cy="322729"/>
          </a:xfrm>
          <a:prstGeom prst="rect">
            <a:avLst/>
          </a:prstGeom>
          <a:solidFill>
            <a:schemeClr val="accent3">
              <a:lumMod val="60000"/>
              <a:lumOff val="40000"/>
            </a:schemeClr>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498517" y="1985963"/>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p:txBody>
          <a:bodyPr/>
          <a:lstStyle/>
          <a:p>
            <a:fld id="{6E39C043-05BC-984D-B00A-4DB4E5D38E03}" type="datetimeFigureOut">
              <a:rPr lang="en-US" smtClean="0"/>
              <a:t>4/16/2017</a:t>
            </a:fld>
            <a:endParaRPr lang="en-US"/>
          </a:p>
        </p:txBody>
      </p:sp>
      <p:sp>
        <p:nvSpPr>
          <p:cNvPr id="6" name="Footer Placeholder 5"/>
          <p:cNvSpPr>
            <a:spLocks noGrp="1"/>
          </p:cNvSpPr>
          <p:nvPr>
            <p:ph type="ftr" sz="quarter" idx="11"/>
          </p:nvPr>
        </p:nvSpPr>
        <p:spPr/>
        <p:txBody>
          <a:bodyPr/>
          <a:lstStyle/>
          <a:p>
            <a:endParaRPr lang="en-US"/>
          </a:p>
        </p:txBody>
      </p:sp>
      <p:sp>
        <p:nvSpPr>
          <p:cNvPr id="13" name="Content Placeholder 2"/>
          <p:cNvSpPr>
            <a:spLocks noGrp="1"/>
          </p:cNvSpPr>
          <p:nvPr>
            <p:ph sz="half" idx="14"/>
          </p:nvPr>
        </p:nvSpPr>
        <p:spPr>
          <a:xfrm>
            <a:off x="498517" y="4164965"/>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4" name="Rectangle 13"/>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5" name="Slide Number Placeholder 6"/>
          <p:cNvSpPr>
            <a:spLocks noGrp="1"/>
          </p:cNvSpPr>
          <p:nvPr>
            <p:ph type="sldNum" sz="quarter" idx="12"/>
          </p:nvPr>
        </p:nvSpPr>
        <p:spPr>
          <a:xfrm>
            <a:off x="8305800" y="242234"/>
            <a:ext cx="554038" cy="365125"/>
          </a:xfrm>
        </p:spPr>
        <p:txBody>
          <a:bodyPr/>
          <a:lstStyle/>
          <a:p>
            <a:fld id="{24560C9C-2EFA-F54B-A3A4-5B6436824CF9}"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8" name="Rectangle 7"/>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p:txBody>
          <a:bodyPr/>
          <a:lstStyle/>
          <a:p>
            <a:fld id="{6E39C043-05BC-984D-B00A-4DB4E5D38E03}" type="datetimeFigureOut">
              <a:rPr lang="en-US" smtClean="0"/>
              <a:t>4/16/2017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560C9C-2EFA-F54B-A3A4-5B6436824CF9}" type="slidenum">
              <a:rPr lang="en-US" smtClean="0"/>
              <a:t>‹#›</a:t>
            </a:fld>
            <a:endParaRPr lang="en-US"/>
          </a:p>
        </p:txBody>
      </p:sp>
      <p:sp>
        <p:nvSpPr>
          <p:cNvPr id="11" name="Content Placeholder 2"/>
          <p:cNvSpPr>
            <a:spLocks noGrp="1"/>
          </p:cNvSpPr>
          <p:nvPr>
            <p:ph sz="half" idx="15"/>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3"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8474" y="484094"/>
            <a:ext cx="7556313" cy="1116106"/>
          </a:xfrm>
          <a:prstGeom prst="rect">
            <a:avLst/>
          </a:prstGeom>
        </p:spPr>
        <p:txBody>
          <a:bodyPr vert="horz" lIns="91440" tIns="45720" rIns="91440" bIns="45720" rtlCol="0" anchor="t" anchorCtr="0">
            <a:noAutofit/>
          </a:bodyPr>
          <a:lstStyle/>
          <a:p>
            <a:r>
              <a:rPr lang="en-US"/>
              <a:t>Click to edit Master title style</a:t>
            </a:r>
            <a:endParaRPr/>
          </a:p>
        </p:txBody>
      </p:sp>
      <p:sp>
        <p:nvSpPr>
          <p:cNvPr id="3" name="Text Placeholder 2"/>
          <p:cNvSpPr>
            <a:spLocks noGrp="1"/>
          </p:cNvSpPr>
          <p:nvPr>
            <p:ph type="body" idx="1"/>
          </p:nvPr>
        </p:nvSpPr>
        <p:spPr>
          <a:xfrm>
            <a:off x="498474" y="1981200"/>
            <a:ext cx="7556313" cy="4144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6795247" y="6423585"/>
            <a:ext cx="2133600" cy="365125"/>
          </a:xfrm>
          <a:prstGeom prst="rect">
            <a:avLst/>
          </a:prstGeom>
        </p:spPr>
        <p:txBody>
          <a:bodyPr vert="horz" lIns="91440" tIns="45720" rIns="91440" bIns="45720" rtlCol="0" anchor="ctr"/>
          <a:lstStyle>
            <a:lvl1pPr algn="r">
              <a:defRPr sz="1100">
                <a:solidFill>
                  <a:schemeClr val="tx1">
                    <a:lumMod val="65000"/>
                    <a:lumOff val="35000"/>
                  </a:schemeClr>
                </a:solidFill>
              </a:defRPr>
            </a:lvl1pPr>
          </a:lstStyle>
          <a:p>
            <a:fld id="{6E39C043-05BC-984D-B00A-4DB4E5D38E03}" type="datetimeFigureOut">
              <a:rPr lang="en-US" smtClean="0"/>
              <a:t>4/16/2017</a:t>
            </a:fld>
            <a:endParaRPr lang="en-US"/>
          </a:p>
        </p:txBody>
      </p:sp>
      <p:sp>
        <p:nvSpPr>
          <p:cNvPr id="5" name="Footer Placeholder 4"/>
          <p:cNvSpPr>
            <a:spLocks noGrp="1"/>
          </p:cNvSpPr>
          <p:nvPr>
            <p:ph type="ftr" sz="quarter" idx="3"/>
          </p:nvPr>
        </p:nvSpPr>
        <p:spPr>
          <a:xfrm>
            <a:off x="201706" y="6423585"/>
            <a:ext cx="6122894"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endParaRPr lang="en-US"/>
          </a:p>
        </p:txBody>
      </p:sp>
      <p:sp>
        <p:nvSpPr>
          <p:cNvPr id="6" name="Slide Number Placeholder 5"/>
          <p:cNvSpPr>
            <a:spLocks noGrp="1"/>
          </p:cNvSpPr>
          <p:nvPr>
            <p:ph type="sldNum" sz="quarter" idx="4"/>
          </p:nvPr>
        </p:nvSpPr>
        <p:spPr>
          <a:xfrm>
            <a:off x="8305800" y="242234"/>
            <a:ext cx="554038" cy="365125"/>
          </a:xfrm>
          <a:prstGeom prst="rect">
            <a:avLst/>
          </a:prstGeom>
        </p:spPr>
        <p:txBody>
          <a:bodyPr vert="horz" lIns="91440" tIns="45720" rIns="91440" bIns="45720" rtlCol="0" anchor="ctr"/>
          <a:lstStyle>
            <a:lvl1pPr algn="r">
              <a:defRPr sz="1400">
                <a:solidFill>
                  <a:schemeClr val="bg1"/>
                </a:solidFill>
              </a:defRPr>
            </a:lvl1pPr>
          </a:lstStyle>
          <a:p>
            <a:fld id="{24560C9C-2EFA-F54B-A3A4-5B6436824CF9}"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Lst>
  <p:txStyles>
    <p:titleStyle>
      <a:lvl1pPr algn="l" defTabSz="914400" rtl="0" eaLnBrk="1" latinLnBrk="0" hangingPunct="1">
        <a:spcBef>
          <a:spcPct val="0"/>
        </a:spcBef>
        <a:buNone/>
        <a:defRPr sz="3600" b="0" kern="1200">
          <a:solidFill>
            <a:schemeClr val="accent1"/>
          </a:solidFill>
          <a:latin typeface="+mj-lt"/>
          <a:ea typeface="+mj-ea"/>
          <a:cs typeface="+mj-cs"/>
        </a:defRPr>
      </a:lvl1pPr>
    </p:titleStyle>
    <p:bodyStyle>
      <a:lvl1pPr marL="228600" indent="-228600" algn="l" defTabSz="914400"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hyperlink" Target="https://www.youtube.com/watch?v=KfzRWfKjrBM" TargetMode="External"/><Relationship Id="rId2" Type="http://schemas.openxmlformats.org/officeDocument/2006/relationships/hyperlink" Target="http://www.unomaha.edu/tiskochem/Chem1180/Lecture_Handouts/Solution_Stoichiometry_notes.pdf" TargetMode="Externa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hyperlink" Target="http://chemed.chem.purdue.edu/genchem/topicreview/bp/bronsted/bronsted.html" TargetMode="External"/><Relationship Id="rId7"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8.xml"/><Relationship Id="rId6" Type="http://schemas.openxmlformats.org/officeDocument/2006/relationships/image" Target="../media/image11.png"/><Relationship Id="rId5" Type="http://schemas.openxmlformats.org/officeDocument/2006/relationships/hyperlink" Target="https://quizlet.com/_oyam1" TargetMode="External"/><Relationship Id="rId10" Type="http://schemas.openxmlformats.org/officeDocument/2006/relationships/image" Target="../media/image15.png"/><Relationship Id="rId4" Type="http://schemas.openxmlformats.org/officeDocument/2006/relationships/hyperlink" Target="http://www.bozemanscience.com/ap-chem-030-neutralization-reactions" TargetMode="External"/><Relationship Id="rId9" Type="http://schemas.openxmlformats.org/officeDocument/2006/relationships/image" Target="../media/image14.png"/></Relationships>
</file>

<file path=ppt/slides/_rels/slide12.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7.png"/><Relationship Id="rId7" Type="http://schemas.openxmlformats.org/officeDocument/2006/relationships/image" Target="../media/image19.jpg"/><Relationship Id="rId2" Type="http://schemas.openxmlformats.org/officeDocument/2006/relationships/image" Target="../media/image16.png"/><Relationship Id="rId1" Type="http://schemas.openxmlformats.org/officeDocument/2006/relationships/slideLayout" Target="../slideLayouts/slideLayout6.xml"/><Relationship Id="rId6" Type="http://schemas.openxmlformats.org/officeDocument/2006/relationships/image" Target="../media/image18.png"/><Relationship Id="rId5" Type="http://schemas.openxmlformats.org/officeDocument/2006/relationships/hyperlink" Target="https://youtu.be/lQ6FBA1HM3s" TargetMode="External"/><Relationship Id="rId4" Type="http://schemas.openxmlformats.org/officeDocument/2006/relationships/hyperlink" Target="https://online.science.psu.edu/biol011_sandbox_7239/node/7381"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www.boundless.com/chemistry/definition/ion" TargetMode="External"/><Relationship Id="rId2" Type="http://schemas.openxmlformats.org/officeDocument/2006/relationships/image" Target="../media/image21.gif"/><Relationship Id="rId1" Type="http://schemas.openxmlformats.org/officeDocument/2006/relationships/slideLayout" Target="../slideLayouts/slideLayout6.xml"/><Relationship Id="rId5" Type="http://schemas.openxmlformats.org/officeDocument/2006/relationships/hyperlink" Target="https://www.khanacademy.org/science/chemistry/acid-base-equilibrium/titrations/v/redox-titration" TargetMode="External"/><Relationship Id="rId4" Type="http://schemas.openxmlformats.org/officeDocument/2006/relationships/hyperlink" Target="https://www.boundless.com/chemistry/textbooks/boundless-chemistry-textbook/aqueous-reactions-4/oxidation-reduction-reactions-48/redox-titrations-248-1533/"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www.youtube.com/watch?v=cZMkqagL8Ps" TargetMode="External"/><Relationship Id="rId7" Type="http://schemas.openxmlformats.org/officeDocument/2006/relationships/image" Target="../media/image23.gif"/><Relationship Id="rId2" Type="http://schemas.openxmlformats.org/officeDocument/2006/relationships/hyperlink" Target="http://slideplayer.com/slide/263226/" TargetMode="External"/><Relationship Id="rId1" Type="http://schemas.openxmlformats.org/officeDocument/2006/relationships/slideLayout" Target="../slideLayouts/slideLayout6.xml"/><Relationship Id="rId6" Type="http://schemas.openxmlformats.org/officeDocument/2006/relationships/hyperlink" Target="https://www.youtube.com/watch?v=IIu16dy3ThI&amp;nohtml5=False" TargetMode="External"/><Relationship Id="rId5" Type="http://schemas.openxmlformats.org/officeDocument/2006/relationships/image" Target="../media/image22.png"/><Relationship Id="rId4" Type="http://schemas.openxmlformats.org/officeDocument/2006/relationships/hyperlink" Target="https://www.youtube.com/watch?v=uVJypmKjevg"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www.youtube.com/watch?v=L-G7pLufXAo&amp;nohtml5=False" TargetMode="External"/><Relationship Id="rId2" Type="http://schemas.openxmlformats.org/officeDocument/2006/relationships/hyperlink" Target="https://www.boundless.com/chemistry/textbooks/boundless-chemistry-textbook/thermochemistry-6/energy-57/energy-changes-in-chemical-reactions-274-3509/" TargetMode="External"/><Relationship Id="rId1" Type="http://schemas.openxmlformats.org/officeDocument/2006/relationships/slideLayout" Target="../slideLayouts/slideLayout8.xml"/><Relationship Id="rId5" Type="http://schemas.openxmlformats.org/officeDocument/2006/relationships/image" Target="../media/image24.png"/><Relationship Id="rId4" Type="http://schemas.openxmlformats.org/officeDocument/2006/relationships/hyperlink" Target="https://www.youtube.com/watch?v=RnRV-x2etWQ"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www.youtube.com/watch?v=9Xncz_mMc5g&amp;nohtml5=False" TargetMode="External"/><Relationship Id="rId2" Type="http://schemas.openxmlformats.org/officeDocument/2006/relationships/hyperlink" Target="http://chemwiki.ucdavis.edu/Textbook_Maps/General_Chemistry_Textbook_Maps/Map:_Chem1_(Lower)/24:_Electrochemistry/24.2:_Galvanic_cells_and_electrodes" TargetMode="External"/><Relationship Id="rId1" Type="http://schemas.openxmlformats.org/officeDocument/2006/relationships/slideLayout" Target="../slideLayouts/slideLayout8.xml"/><Relationship Id="rId5" Type="http://schemas.openxmlformats.org/officeDocument/2006/relationships/hyperlink" Target="https://www.youtube.com/watch?v=Rt7-VrmZuds&amp;nohtml5=False" TargetMode="External"/><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3" Type="http://schemas.openxmlformats.org/officeDocument/2006/relationships/hyperlink" Target="https://www.youtube.com/watch?v=IV4IUsholjg&amp;nohtml5=False" TargetMode="External"/><Relationship Id="rId2" Type="http://schemas.openxmlformats.org/officeDocument/2006/relationships/hyperlink" Target="http://chemwiki.ucdavis.edu/Core/Analytical_Chemistry/Electrochemistry/Writing_Equations_for_Redox_Reactions" TargetMode="External"/><Relationship Id="rId1" Type="http://schemas.openxmlformats.org/officeDocument/2006/relationships/slideLayout" Target="../slideLayouts/slideLayout8.xml"/><Relationship Id="rId5" Type="http://schemas.openxmlformats.org/officeDocument/2006/relationships/hyperlink" Target="https://www.youtube.com/watch?v=mVP93e8PNmw&amp;nohtml5=False" TargetMode="External"/><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microsoft.com/office/2007/relationships/hdphoto" Target="../media/hdphoto1.wdp"/></Relationships>
</file>

<file path=ppt/slides/_rels/slide21.xml.rels><?xml version="1.0" encoding="UTF-8" standalone="yes"?>
<Relationships xmlns="http://schemas.openxmlformats.org/package/2006/relationships"><Relationship Id="rId3" Type="http://schemas.openxmlformats.org/officeDocument/2006/relationships/hyperlink" Target="https://www.youtube.com/watch?v=1jLoUaCaVQk" TargetMode="External"/><Relationship Id="rId2" Type="http://schemas.openxmlformats.org/officeDocument/2006/relationships/hyperlink" Target="https://www.chem.tamu.edu/class/majors/tutorialnotefiles/factors.htm" TargetMode="External"/><Relationship Id="rId1" Type="http://schemas.openxmlformats.org/officeDocument/2006/relationships/slideLayout" Target="../slideLayouts/slideLayout6.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22.xml.rels><?xml version="1.0" encoding="UTF-8" standalone="yes"?>
<Relationships xmlns="http://schemas.openxmlformats.org/package/2006/relationships"><Relationship Id="rId3" Type="http://schemas.openxmlformats.org/officeDocument/2006/relationships/hyperlink" Target="http://chemwiki.ucdavis.edu/Core/Physical_Chemistry/Kinetics/Methods_of_Determining_Reaction_Order/Using_Graphs_to_Determine_Rate_Laws" TargetMode="External"/><Relationship Id="rId7" Type="http://schemas.openxmlformats.org/officeDocument/2006/relationships/image" Target="../media/image38.png"/><Relationship Id="rId2" Type="http://schemas.openxmlformats.org/officeDocument/2006/relationships/image" Target="../media/image35.png"/><Relationship Id="rId1" Type="http://schemas.openxmlformats.org/officeDocument/2006/relationships/slideLayout" Target="../slideLayouts/slideLayout8.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hyperlink" Target="https://www.youtube.com/watch?v=WDXzVI8SmfE"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www.chem1.com/acad/webtext/dynamics/dynamics-2.html" TargetMode="External"/><Relationship Id="rId2" Type="http://schemas.openxmlformats.org/officeDocument/2006/relationships/image" Target="../media/image39.png"/><Relationship Id="rId1" Type="http://schemas.openxmlformats.org/officeDocument/2006/relationships/slideLayout" Target="../slideLayouts/slideLayout8.xml"/><Relationship Id="rId4" Type="http://schemas.openxmlformats.org/officeDocument/2006/relationships/hyperlink" Target="https://www.youtube.com/watch?v=e4qci9b2d3U"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images.slideplayer.com/1/266799/slides/slide_38.jpg" TargetMode="External"/><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40.png"/><Relationship Id="rId4" Type="http://schemas.openxmlformats.org/officeDocument/2006/relationships/hyperlink" Target="http://www.bozemanscience.com/ap-chem-037-the-rate-constant"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ibchem.com/IB/ibfiles/states/sta_img/MB2.gif" TargetMode="External"/><Relationship Id="rId2" Type="http://schemas.openxmlformats.org/officeDocument/2006/relationships/notesSlide" Target="../notesSlides/notesSlide4.xml"/><Relationship Id="rId1" Type="http://schemas.openxmlformats.org/officeDocument/2006/relationships/slideLayout" Target="../slideLayouts/slideLayout8.xml"/><Relationship Id="rId5" Type="http://schemas.openxmlformats.org/officeDocument/2006/relationships/image" Target="../media/image41.gif"/><Relationship Id="rId4" Type="http://schemas.openxmlformats.org/officeDocument/2006/relationships/hyperlink" Target="http://www.bozemanscience.com/ap-chem-039-unsuccessful-reactions"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images.slideplayer.com/25/8042910/slides/slide_4.jpg" TargetMode="External"/><Relationship Id="rId2" Type="http://schemas.openxmlformats.org/officeDocument/2006/relationships/notesSlide" Target="../notesSlides/notesSlide5.xml"/><Relationship Id="rId1" Type="http://schemas.openxmlformats.org/officeDocument/2006/relationships/slideLayout" Target="../slideLayouts/slideLayout8.xml"/><Relationship Id="rId5" Type="http://schemas.openxmlformats.org/officeDocument/2006/relationships/image" Target="../media/image42.png"/><Relationship Id="rId4" Type="http://schemas.openxmlformats.org/officeDocument/2006/relationships/hyperlink" Target="http://www.bozemanscience.com/ap-chem-039-unsuccessful-reactions"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www.bozemanscience.com/ap-chem-043-reaction-intermediates" TargetMode="External"/><Relationship Id="rId2" Type="http://schemas.openxmlformats.org/officeDocument/2006/relationships/hyperlink" Target="http://apchemistrynmsi.wikispaces.com/file/view/12%20Kinetics.pdf/522333370/12%20Kinetics.pdf" TargetMode="Externa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hyperlink" Target="http://www.bozemanscience.com/ap-chem-043-reaction-intermediates" TargetMode="External"/><Relationship Id="rId2" Type="http://schemas.openxmlformats.org/officeDocument/2006/relationships/hyperlink" Target="http://apchemistrynmsi.wikispaces.com/file/view/12%20Kinetics.pdf/522333370/12%20Kinetics.pdf" TargetMode="Externa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hyperlink" Target="http://www.bozemanscience.com/ap-chem-032-chemical-change-evidence" TargetMode="External"/><Relationship Id="rId1" Type="http://schemas.openxmlformats.org/officeDocument/2006/relationships/slideLayout" Target="../slideLayouts/slideLayout6.xml"/><Relationship Id="rId6" Type="http://schemas.openxmlformats.org/officeDocument/2006/relationships/image" Target="../media/image6.png"/><Relationship Id="rId5" Type="http://schemas.openxmlformats.org/officeDocument/2006/relationships/hyperlink" Target="https://adapaproject.org/bbk_temp/tiki-index.php?page=Leaf:+How+can+electrons+capture+and+store+energy+in+molecules?" TargetMode="External"/><Relationship Id="rId4" Type="http://schemas.openxmlformats.org/officeDocument/2006/relationships/image" Target="../media/image5.jpeg"/><Relationship Id="rId9" Type="http://schemas.openxmlformats.org/officeDocument/2006/relationships/image" Target="../media/image9.png"/></Relationships>
</file>

<file path=ppt/slides/_rels/slide30.xml.rels><?xml version="1.0" encoding="UTF-8" standalone="yes"?>
<Relationships xmlns="http://schemas.openxmlformats.org/package/2006/relationships"><Relationship Id="rId3" Type="http://schemas.openxmlformats.org/officeDocument/2006/relationships/hyperlink" Target="http://www.bozemanscience.com/ap-chem-044-catalysts" TargetMode="External"/><Relationship Id="rId2" Type="http://schemas.openxmlformats.org/officeDocument/2006/relationships/hyperlink" Target="http://apchemistrynmsi.wikispaces.com/file/view/12%20Kinetics.pdf/522333370/12%20Kinetics.pdf" TargetMode="External"/><Relationship Id="rId1" Type="http://schemas.openxmlformats.org/officeDocument/2006/relationships/slideLayout" Target="../slideLayouts/slideLayout6.xml"/><Relationship Id="rId6" Type="http://schemas.openxmlformats.org/officeDocument/2006/relationships/image" Target="../media/image45.jpeg"/><Relationship Id="rId5" Type="http://schemas.openxmlformats.org/officeDocument/2006/relationships/image" Target="../media/image44.png"/><Relationship Id="rId4" Type="http://schemas.openxmlformats.org/officeDocument/2006/relationships/image" Target="../media/image43.png"/></Relationships>
</file>

<file path=ppt/slides/_rels/slide31.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hyperlink" Target="http://wps.prenhall.com/wps/media/objects/3312/3391801/blb1406.html" TargetMode="External"/><Relationship Id="rId1" Type="http://schemas.openxmlformats.org/officeDocument/2006/relationships/slideLayout" Target="../slideLayouts/slideLayout6.xml"/><Relationship Id="rId4" Type="http://schemas.openxmlformats.org/officeDocument/2006/relationships/hyperlink" Target="http://www.bozemanscience.com/ap-chem-045-catalyst-classes"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hyperlink" Target="http://www.bozemanscience.com/ap-chem-032-chemical-change-evidence" TargetMode="External"/><Relationship Id="rId1" Type="http://schemas.openxmlformats.org/officeDocument/2006/relationships/slideLayout" Target="../slideLayouts/slideLayout6.xml"/><Relationship Id="rId6" Type="http://schemas.openxmlformats.org/officeDocument/2006/relationships/image" Target="../media/image6.png"/><Relationship Id="rId5" Type="http://schemas.openxmlformats.org/officeDocument/2006/relationships/hyperlink" Target="https://adapaproject.org/bbk_temp/tiki-index.php?page=Leaf:+How+can+electrons+capture+and+store+energy+in+molecules?" TargetMode="Externa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hyperlink" Target="http://www.bozemanscience.com/ap-chem-027-chemical-equations" TargetMode="External"/><Relationship Id="rId2" Type="http://schemas.openxmlformats.org/officeDocument/2006/relationships/hyperlink" Target="http://chemwiki.ucdavis.edu/Wikitexts/Sacramento_City_College/SCC:_Chem_309/Chapters/06:_Quantities_in_Chemical_Reactions/6.07:_Balancing_Chemical_Equations" TargetMode="External"/><Relationship Id="rId1" Type="http://schemas.openxmlformats.org/officeDocument/2006/relationships/slideLayout" Target="../slideLayouts/slideLayout6.xml"/><Relationship Id="rId5" Type="http://schemas.openxmlformats.org/officeDocument/2006/relationships/image" Target="../media/image10.png"/><Relationship Id="rId4" Type="http://schemas.openxmlformats.org/officeDocument/2006/relationships/hyperlink" Target="https://quizlet.com/45555836/solubility-rules-flash-cards/" TargetMode="External"/></Relationships>
</file>

<file path=ppt/slides/_rels/slide6.xml.rels><?xml version="1.0" encoding="UTF-8" standalone="yes"?>
<Relationships xmlns="http://schemas.openxmlformats.org/package/2006/relationships"><Relationship Id="rId2" Type="http://schemas.openxmlformats.org/officeDocument/2006/relationships/hyperlink" Target="https://www.youtube.com/watch?v=LQN9lH9WAVQ" TargetMode="Externa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hyperlink" Target="http://www.bozemanscience.com/ap-chem-028-stoichiometry" TargetMode="External"/><Relationship Id="rId2" Type="http://schemas.openxmlformats.org/officeDocument/2006/relationships/hyperlink" Target="http://www.chemteam.info/Stoichiometry/Limiting-Reagent.html" TargetMode="External"/><Relationship Id="rId1" Type="http://schemas.openxmlformats.org/officeDocument/2006/relationships/slideLayout" Target="../slideLayouts/slideLayout6.xml"/><Relationship Id="rId5" Type="http://schemas.openxmlformats.org/officeDocument/2006/relationships/hyperlink" Target="https://phet.colorado.edu/sims/html/reactants-products-and-leftovers/latest/reactants-products-and-leftovers_en.html" TargetMode="External"/><Relationship Id="rId4" Type="http://schemas.openxmlformats.org/officeDocument/2006/relationships/hyperlink" Target="http://group.chem.iastate.edu/Greenbowe/sections/projectfolder/flashfiles/stoichiometry/empirical.html" TargetMode="External"/></Relationships>
</file>

<file path=ppt/slides/_rels/slide8.xml.rels><?xml version="1.0" encoding="UTF-8" standalone="yes"?>
<Relationships xmlns="http://schemas.openxmlformats.org/package/2006/relationships"><Relationship Id="rId2" Type="http://schemas.openxmlformats.org/officeDocument/2006/relationships/hyperlink" Target="https://www.youtube.com/watch?v=iBT-nyVukfc" TargetMode="Externa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hyperlink" Target="http://www.bozemanscience.com/ap-chem-029-synthesis-decomposition-reactions" TargetMode="External"/><Relationship Id="rId2" Type="http://schemas.openxmlformats.org/officeDocument/2006/relationships/hyperlink" Target="http://www.wiredchemist.com/chemistry/instructional/laboratory-tutorials/gravimetric-analysis" TargetMode="Externa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296768" y="3124200"/>
            <a:ext cx="5638800" cy="1362075"/>
          </a:xfrm>
        </p:spPr>
        <p:txBody>
          <a:bodyPr>
            <a:normAutofit/>
          </a:bodyPr>
          <a:lstStyle/>
          <a:p>
            <a:r>
              <a:rPr lang="en-US" sz="4000" dirty="0" smtClean="0"/>
              <a:t>Big Idea #3</a:t>
            </a:r>
            <a:endParaRPr lang="en-US" sz="4000" dirty="0"/>
          </a:p>
        </p:txBody>
      </p:sp>
      <p:sp>
        <p:nvSpPr>
          <p:cNvPr id="6" name="Text Placeholder 5"/>
          <p:cNvSpPr>
            <a:spLocks noGrp="1"/>
          </p:cNvSpPr>
          <p:nvPr>
            <p:ph type="body" idx="1"/>
          </p:nvPr>
        </p:nvSpPr>
        <p:spPr>
          <a:xfrm>
            <a:off x="1705429" y="4495800"/>
            <a:ext cx="6219371" cy="1500187"/>
          </a:xfrm>
        </p:spPr>
        <p:txBody>
          <a:bodyPr>
            <a:normAutofit/>
          </a:bodyPr>
          <a:lstStyle/>
          <a:p>
            <a:r>
              <a:rPr lang="en-US" sz="5000" dirty="0" smtClean="0"/>
              <a:t>Chemical Reactions</a:t>
            </a:r>
            <a:endParaRPr lang="en-US" sz="5000" dirty="0"/>
          </a:p>
        </p:txBody>
      </p:sp>
      <p:pic>
        <p:nvPicPr>
          <p:cNvPr id="4" name="Picture 3"/>
          <p:cNvPicPr>
            <a:picLocks noChangeAspect="1"/>
          </p:cNvPicPr>
          <p:nvPr/>
        </p:nvPicPr>
        <p:blipFill>
          <a:blip r:embed="rId2">
            <a:alphaModFix/>
          </a:blip>
          <a:stretch>
            <a:fillRect/>
          </a:stretch>
        </p:blipFill>
        <p:spPr>
          <a:xfrm>
            <a:off x="2496678" y="1078162"/>
            <a:ext cx="5962859" cy="1849522"/>
          </a:xfrm>
          <a:prstGeom prst="rect">
            <a:avLst/>
          </a:prstGeom>
          <a:ln w="76200" cmpd="sng">
            <a:solidFill>
              <a:schemeClr val="accent4"/>
            </a:solidFill>
          </a:ln>
        </p:spPr>
      </p:pic>
    </p:spTree>
    <p:extLst>
      <p:ext uri="{BB962C8B-B14F-4D97-AF65-F5344CB8AC3E}">
        <p14:creationId xmlns:p14="http://schemas.microsoft.com/office/powerpoint/2010/main" val="124026706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98474" y="189998"/>
            <a:ext cx="7556313" cy="1116106"/>
          </a:xfrm>
        </p:spPr>
        <p:txBody>
          <a:bodyPr/>
          <a:lstStyle/>
          <a:p>
            <a:r>
              <a:rPr lang="en-US" dirty="0" smtClean="0"/>
              <a:t>Data Analysis</a:t>
            </a:r>
            <a:endParaRPr lang="en-US" dirty="0"/>
          </a:p>
        </p:txBody>
      </p:sp>
      <p:sp>
        <p:nvSpPr>
          <p:cNvPr id="9" name="Content Placeholder 8"/>
          <p:cNvSpPr>
            <a:spLocks noGrp="1"/>
          </p:cNvSpPr>
          <p:nvPr>
            <p:ph sz="half" idx="14"/>
          </p:nvPr>
        </p:nvSpPr>
        <p:spPr>
          <a:xfrm>
            <a:off x="0" y="3152631"/>
            <a:ext cx="9077157" cy="3364168"/>
          </a:xfrm>
        </p:spPr>
        <p:txBody>
          <a:bodyPr>
            <a:normAutofit/>
          </a:bodyPr>
          <a:lstStyle/>
          <a:p>
            <a:pPr marL="228600" lvl="1" indent="0">
              <a:lnSpc>
                <a:spcPct val="110000"/>
              </a:lnSpc>
              <a:spcBef>
                <a:spcPts val="0"/>
              </a:spcBef>
              <a:buNone/>
            </a:pPr>
            <a:r>
              <a:rPr lang="en-US" sz="1400" dirty="0" smtClean="0"/>
              <a:t>1)  Determine the number of moles of tin.  5.200/118.7 = 0.0438 moles. </a:t>
            </a:r>
            <a:r>
              <a:rPr lang="en-US" sz="1400" dirty="0" err="1" smtClean="0"/>
              <a:t>Sn</a:t>
            </a:r>
            <a:endParaRPr lang="en-US" sz="1400" dirty="0" smtClean="0"/>
          </a:p>
          <a:p>
            <a:pPr marL="228600" lvl="1" indent="0">
              <a:lnSpc>
                <a:spcPct val="110000"/>
              </a:lnSpc>
              <a:spcBef>
                <a:spcPts val="0"/>
              </a:spcBef>
              <a:buNone/>
            </a:pPr>
            <a:endParaRPr lang="en-US" sz="1400" dirty="0" smtClean="0"/>
          </a:p>
          <a:p>
            <a:pPr marL="228600" lvl="1" indent="0">
              <a:lnSpc>
                <a:spcPct val="110000"/>
              </a:lnSpc>
              <a:spcBef>
                <a:spcPts val="0"/>
              </a:spcBef>
              <a:buNone/>
            </a:pPr>
            <a:r>
              <a:rPr lang="en-US" sz="1400" dirty="0" smtClean="0"/>
              <a:t>2) Subtract the mass of the crucible from the mass after the third heating.  25.252-18.650 = 6.602 g  </a:t>
            </a:r>
            <a:r>
              <a:rPr lang="en-US" sz="1400" dirty="0" err="1" smtClean="0"/>
              <a:t>SnO</a:t>
            </a:r>
            <a:r>
              <a:rPr lang="en-US" sz="1400" baseline="-25000" dirty="0" err="1" smtClean="0"/>
              <a:t>x</a:t>
            </a:r>
            <a:r>
              <a:rPr lang="en-US" sz="1400" dirty="0" smtClean="0"/>
              <a:t> </a:t>
            </a:r>
          </a:p>
          <a:p>
            <a:pPr marL="228600" lvl="1" indent="0">
              <a:lnSpc>
                <a:spcPct val="110000"/>
              </a:lnSpc>
              <a:spcBef>
                <a:spcPts val="0"/>
              </a:spcBef>
              <a:buNone/>
            </a:pPr>
            <a:endParaRPr lang="en-US" sz="1400" dirty="0" smtClean="0"/>
          </a:p>
          <a:p>
            <a:pPr marL="228600" lvl="1" indent="0">
              <a:lnSpc>
                <a:spcPct val="110000"/>
              </a:lnSpc>
              <a:spcBef>
                <a:spcPts val="0"/>
              </a:spcBef>
              <a:buNone/>
            </a:pPr>
            <a:r>
              <a:rPr lang="en-US" sz="1400" dirty="0" smtClean="0"/>
              <a:t>3) Subtract the mass of tin from the mass of oxide to get the mass of oxygen.     6.602-5.200 = 1.402 grams of oxygen.</a:t>
            </a:r>
          </a:p>
          <a:p>
            <a:pPr marL="228600" lvl="1" indent="0">
              <a:lnSpc>
                <a:spcPct val="110000"/>
              </a:lnSpc>
              <a:spcBef>
                <a:spcPts val="0"/>
              </a:spcBef>
              <a:buNone/>
            </a:pPr>
            <a:endParaRPr lang="en-US" sz="1400" dirty="0" smtClean="0"/>
          </a:p>
          <a:p>
            <a:pPr marL="228600" lvl="1" indent="0">
              <a:lnSpc>
                <a:spcPct val="110000"/>
              </a:lnSpc>
              <a:spcBef>
                <a:spcPts val="0"/>
              </a:spcBef>
              <a:buNone/>
            </a:pPr>
            <a:r>
              <a:rPr lang="en-US" sz="1400" dirty="0" smtClean="0"/>
              <a:t>4) Calculate the moles of oxygen atoms, and divide by the moles of tin atoms to get the formula ratio.   </a:t>
            </a:r>
          </a:p>
          <a:p>
            <a:pPr marL="228600" lvl="1" indent="0">
              <a:lnSpc>
                <a:spcPct val="110000"/>
              </a:lnSpc>
              <a:spcBef>
                <a:spcPts val="0"/>
              </a:spcBef>
              <a:buNone/>
            </a:pPr>
            <a:endParaRPr lang="en-US" sz="1400" dirty="0" smtClean="0"/>
          </a:p>
          <a:p>
            <a:pPr marL="228600" lvl="1" indent="0">
              <a:lnSpc>
                <a:spcPct val="110000"/>
              </a:lnSpc>
              <a:spcBef>
                <a:spcPts val="0"/>
              </a:spcBef>
              <a:buNone/>
            </a:pPr>
            <a:r>
              <a:rPr lang="en-US" sz="1400" dirty="0" smtClean="0"/>
              <a:t>1.402 g/16.00 g/mol of atoms  =  0.0876 moles.    0.0876/0.0438  =  2.00  </a:t>
            </a:r>
          </a:p>
          <a:p>
            <a:pPr marL="228600" lvl="1" indent="0" algn="ctr">
              <a:lnSpc>
                <a:spcPct val="110000"/>
              </a:lnSpc>
              <a:spcBef>
                <a:spcPts val="0"/>
              </a:spcBef>
              <a:buNone/>
            </a:pPr>
            <a:endParaRPr lang="en-US" sz="1400" b="1" dirty="0" smtClean="0"/>
          </a:p>
          <a:p>
            <a:pPr marL="228600" lvl="1" indent="0" algn="ctr">
              <a:lnSpc>
                <a:spcPct val="110000"/>
              </a:lnSpc>
              <a:spcBef>
                <a:spcPts val="0"/>
              </a:spcBef>
              <a:buNone/>
            </a:pPr>
            <a:r>
              <a:rPr lang="en-US" sz="1400" b="1" dirty="0" smtClean="0"/>
              <a:t> The formula must be SnO</a:t>
            </a:r>
            <a:r>
              <a:rPr lang="en-US" sz="1400" b="1" baseline="-25000" dirty="0" smtClean="0"/>
              <a:t>2</a:t>
            </a:r>
            <a:r>
              <a:rPr lang="en-US" sz="1400" b="1" dirty="0" smtClean="0"/>
              <a:t>.</a:t>
            </a:r>
          </a:p>
          <a:p>
            <a:pPr marL="228600" lvl="1" indent="0">
              <a:buNone/>
            </a:pPr>
            <a:endParaRPr lang="en-US" sz="1200" dirty="0"/>
          </a:p>
        </p:txBody>
      </p:sp>
      <p:sp>
        <p:nvSpPr>
          <p:cNvPr id="10" name="TextBox 9"/>
          <p:cNvSpPr txBox="1"/>
          <p:nvPr/>
        </p:nvSpPr>
        <p:spPr>
          <a:xfrm>
            <a:off x="8097582" y="-28420"/>
            <a:ext cx="979575" cy="369332"/>
          </a:xfrm>
          <a:prstGeom prst="rect">
            <a:avLst/>
          </a:prstGeom>
          <a:noFill/>
        </p:spPr>
        <p:txBody>
          <a:bodyPr wrap="square" rtlCol="0">
            <a:spAutoFit/>
          </a:bodyPr>
          <a:lstStyle/>
          <a:p>
            <a:r>
              <a:rPr lang="en-US" dirty="0" smtClean="0">
                <a:hlinkClick r:id="rId2"/>
              </a:rPr>
              <a:t>Source</a:t>
            </a:r>
            <a:endParaRPr lang="en-US" dirty="0"/>
          </a:p>
        </p:txBody>
      </p:sp>
      <p:sp>
        <p:nvSpPr>
          <p:cNvPr id="11" name="TextBox 10"/>
          <p:cNvSpPr txBox="1"/>
          <p:nvPr/>
        </p:nvSpPr>
        <p:spPr>
          <a:xfrm>
            <a:off x="0" y="6258727"/>
            <a:ext cx="9144000" cy="923330"/>
          </a:xfrm>
          <a:prstGeom prst="rect">
            <a:avLst/>
          </a:prstGeom>
          <a:noFill/>
        </p:spPr>
        <p:txBody>
          <a:bodyPr wrap="square" rtlCol="0">
            <a:spAutoFit/>
          </a:bodyPr>
          <a:lstStyle/>
          <a:p>
            <a:r>
              <a:rPr lang="en-US" dirty="0" smtClean="0"/>
              <a:t>LO 3.6: </a:t>
            </a:r>
            <a:r>
              <a:rPr lang="en-US" dirty="0"/>
              <a:t>The student is able to use data from synthesis or decomposition of a compound to confirm the conservation of matter and the law of definite proportions.</a:t>
            </a:r>
            <a:r>
              <a:rPr lang="en-US" dirty="0" smtClean="0"/>
              <a:t> 																	</a:t>
            </a:r>
            <a:endParaRPr lang="en-US" dirty="0"/>
          </a:p>
        </p:txBody>
      </p:sp>
      <p:sp>
        <p:nvSpPr>
          <p:cNvPr id="12" name="TextBox 11"/>
          <p:cNvSpPr txBox="1"/>
          <p:nvPr/>
        </p:nvSpPr>
        <p:spPr>
          <a:xfrm>
            <a:off x="8157538" y="1816854"/>
            <a:ext cx="894959" cy="369332"/>
          </a:xfrm>
          <a:prstGeom prst="rect">
            <a:avLst/>
          </a:prstGeom>
          <a:noFill/>
        </p:spPr>
        <p:txBody>
          <a:bodyPr wrap="square" rtlCol="0">
            <a:spAutoFit/>
          </a:bodyPr>
          <a:lstStyle/>
          <a:p>
            <a:r>
              <a:rPr lang="en-US" dirty="0" smtClean="0">
                <a:hlinkClick r:id="rId3"/>
              </a:rPr>
              <a:t>Video</a:t>
            </a:r>
            <a:endParaRPr lang="en-US" dirty="0"/>
          </a:p>
        </p:txBody>
      </p:sp>
      <p:sp>
        <p:nvSpPr>
          <p:cNvPr id="2" name="Content Placeholder 1"/>
          <p:cNvSpPr>
            <a:spLocks noGrp="1"/>
          </p:cNvSpPr>
          <p:nvPr>
            <p:ph sz="half" idx="1"/>
          </p:nvPr>
        </p:nvSpPr>
        <p:spPr>
          <a:xfrm>
            <a:off x="295273" y="932872"/>
            <a:ext cx="7772401" cy="2547307"/>
          </a:xfrm>
        </p:spPr>
        <p:txBody>
          <a:bodyPr>
            <a:normAutofit fontScale="92500" lnSpcReduction="10000"/>
          </a:bodyPr>
          <a:lstStyle/>
          <a:p>
            <a:pPr marL="0" indent="0">
              <a:spcBef>
                <a:spcPts val="0"/>
              </a:spcBef>
              <a:buNone/>
            </a:pPr>
            <a:r>
              <a:rPr lang="en-US" sz="1400" dirty="0" smtClean="0">
                <a:solidFill>
                  <a:schemeClr val="tx2">
                    <a:lumMod val="75000"/>
                    <a:lumOff val="25000"/>
                  </a:schemeClr>
                </a:solidFill>
              </a:rPr>
              <a:t>When tin is treated with concentrated nitric acid, and the resulting mixture  is strongly heated, the only</a:t>
            </a:r>
          </a:p>
          <a:p>
            <a:pPr marL="0" indent="0">
              <a:spcBef>
                <a:spcPts val="0"/>
              </a:spcBef>
              <a:buNone/>
            </a:pPr>
            <a:r>
              <a:rPr lang="en-US" sz="1400" dirty="0" smtClean="0">
                <a:solidFill>
                  <a:schemeClr val="tx2">
                    <a:lumMod val="75000"/>
                    <a:lumOff val="25000"/>
                  </a:schemeClr>
                </a:solidFill>
              </a:rPr>
              <a:t>remaining product is an oxide of tin.  A student wishes to find out whether it is </a:t>
            </a:r>
            <a:r>
              <a:rPr lang="en-US" sz="1400" dirty="0" err="1" smtClean="0">
                <a:solidFill>
                  <a:schemeClr val="tx2">
                    <a:lumMod val="75000"/>
                    <a:lumOff val="25000"/>
                  </a:schemeClr>
                </a:solidFill>
              </a:rPr>
              <a:t>SnO</a:t>
            </a:r>
            <a:r>
              <a:rPr lang="en-US" sz="1400" dirty="0" smtClean="0">
                <a:solidFill>
                  <a:schemeClr val="tx2">
                    <a:lumMod val="75000"/>
                    <a:lumOff val="25000"/>
                  </a:schemeClr>
                </a:solidFill>
              </a:rPr>
              <a:t> or SnO2.</a:t>
            </a:r>
            <a:r>
              <a:rPr lang="en-US" sz="1400" dirty="0">
                <a:solidFill>
                  <a:schemeClr val="tx2">
                    <a:lumMod val="75000"/>
                    <a:lumOff val="25000"/>
                  </a:schemeClr>
                </a:solidFill>
              </a:rPr>
              <a:t/>
            </a:r>
            <a:br>
              <a:rPr lang="en-US" sz="1400" dirty="0">
                <a:solidFill>
                  <a:schemeClr val="tx2">
                    <a:lumMod val="75000"/>
                    <a:lumOff val="25000"/>
                  </a:schemeClr>
                </a:solidFill>
              </a:rPr>
            </a:br>
            <a:r>
              <a:rPr lang="en-US" sz="1400" dirty="0">
                <a:solidFill>
                  <a:schemeClr val="tx2">
                    <a:lumMod val="75000"/>
                    <a:lumOff val="25000"/>
                  </a:schemeClr>
                </a:solidFill>
              </a:rPr>
              <a:t/>
            </a:r>
            <a:br>
              <a:rPr lang="en-US" sz="1400" dirty="0">
                <a:solidFill>
                  <a:schemeClr val="tx2">
                    <a:lumMod val="75000"/>
                    <a:lumOff val="25000"/>
                  </a:schemeClr>
                </a:solidFill>
              </a:rPr>
            </a:br>
            <a:r>
              <a:rPr lang="en-US" sz="1400" dirty="0" smtClean="0">
                <a:solidFill>
                  <a:schemeClr val="tx2">
                    <a:lumMod val="75000"/>
                    <a:lumOff val="25000"/>
                  </a:schemeClr>
                </a:solidFill>
              </a:rPr>
              <a:t>Mass of pure tin    5.200 grams.</a:t>
            </a:r>
          </a:p>
          <a:p>
            <a:pPr marL="0" indent="0">
              <a:spcBef>
                <a:spcPts val="0"/>
              </a:spcBef>
              <a:buNone/>
            </a:pPr>
            <a:r>
              <a:rPr lang="en-US" sz="1400" dirty="0" smtClean="0">
                <a:solidFill>
                  <a:schemeClr val="tx2">
                    <a:lumMod val="75000"/>
                    <a:lumOff val="25000"/>
                  </a:schemeClr>
                </a:solidFill>
              </a:rPr>
              <a:t>Mass of dry crucible    18.650 g </a:t>
            </a:r>
          </a:p>
          <a:p>
            <a:pPr marL="0" indent="0">
              <a:spcBef>
                <a:spcPts val="0"/>
              </a:spcBef>
              <a:buNone/>
            </a:pPr>
            <a:r>
              <a:rPr lang="en-US" sz="1400" dirty="0" smtClean="0">
                <a:solidFill>
                  <a:schemeClr val="tx2">
                    <a:lumMod val="75000"/>
                    <a:lumOff val="25000"/>
                  </a:schemeClr>
                </a:solidFill>
              </a:rPr>
              <a:t>Mass of crucible + oxide after first heating    25.500 g </a:t>
            </a:r>
          </a:p>
          <a:p>
            <a:pPr marL="0" indent="0">
              <a:spcBef>
                <a:spcPts val="0"/>
              </a:spcBef>
              <a:buNone/>
            </a:pPr>
            <a:r>
              <a:rPr lang="en-US" sz="1400" dirty="0" smtClean="0">
                <a:solidFill>
                  <a:schemeClr val="tx2">
                    <a:lumMod val="75000"/>
                    <a:lumOff val="25000"/>
                  </a:schemeClr>
                </a:solidFill>
              </a:rPr>
              <a:t>Mass after second heating    25. 253 g </a:t>
            </a:r>
          </a:p>
          <a:p>
            <a:pPr marL="0" indent="0">
              <a:spcBef>
                <a:spcPts val="0"/>
              </a:spcBef>
              <a:buNone/>
            </a:pPr>
            <a:r>
              <a:rPr lang="en-US" sz="1400" dirty="0" smtClean="0">
                <a:solidFill>
                  <a:schemeClr val="tx2">
                    <a:lumMod val="75000"/>
                    <a:lumOff val="25000"/>
                  </a:schemeClr>
                </a:solidFill>
              </a:rPr>
              <a:t>Mass after third heating    25. 252 g</a:t>
            </a:r>
          </a:p>
          <a:p>
            <a:pPr marL="0" indent="0">
              <a:spcBef>
                <a:spcPts val="0"/>
              </a:spcBef>
              <a:buNone/>
            </a:pPr>
            <a:endParaRPr lang="en-US" sz="1500" b="1" dirty="0" smtClean="0">
              <a:solidFill>
                <a:schemeClr val="tx2">
                  <a:lumMod val="75000"/>
                  <a:lumOff val="25000"/>
                </a:schemeClr>
              </a:solidFill>
            </a:endParaRPr>
          </a:p>
          <a:p>
            <a:pPr marL="0" indent="0">
              <a:spcBef>
                <a:spcPts val="0"/>
              </a:spcBef>
              <a:buNone/>
            </a:pPr>
            <a:r>
              <a:rPr lang="en-US" sz="1500" b="1" dirty="0" smtClean="0">
                <a:solidFill>
                  <a:schemeClr val="tx2">
                    <a:lumMod val="75000"/>
                    <a:lumOff val="25000"/>
                  </a:schemeClr>
                </a:solidFill>
              </a:rPr>
              <a:t>How can you use this data, and the law of conservation of mass, to determine the formula of the product?</a:t>
            </a:r>
            <a:r>
              <a:rPr lang="en-US" dirty="0">
                <a:solidFill>
                  <a:schemeClr val="tx2">
                    <a:lumMod val="75000"/>
                    <a:lumOff val="25000"/>
                  </a:schemeClr>
                </a:solidFill>
              </a:rPr>
              <a:t/>
            </a:r>
            <a:br>
              <a:rPr lang="en-US" dirty="0">
                <a:solidFill>
                  <a:schemeClr val="tx2">
                    <a:lumMod val="75000"/>
                    <a:lumOff val="25000"/>
                  </a:schemeClr>
                </a:solidFill>
              </a:rPr>
            </a:br>
            <a:endParaRPr lang="en-US" dirty="0">
              <a:solidFill>
                <a:schemeClr val="tx2">
                  <a:lumMod val="75000"/>
                  <a:lumOff val="25000"/>
                </a:schemeClr>
              </a:solidFill>
            </a:endParaRPr>
          </a:p>
        </p:txBody>
      </p:sp>
      <p:sp>
        <p:nvSpPr>
          <p:cNvPr id="13" name="Rounded Rectangle 12"/>
          <p:cNvSpPr/>
          <p:nvPr/>
        </p:nvSpPr>
        <p:spPr>
          <a:xfrm>
            <a:off x="204720" y="3152631"/>
            <a:ext cx="8757223" cy="3106096"/>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US" dirty="0"/>
              <a:t>C</a:t>
            </a:r>
            <a:r>
              <a:rPr lang="en-US" dirty="0" smtClean="0"/>
              <a:t>lick reveals answer and explanation.</a:t>
            </a:r>
            <a:endParaRPr lang="en-US" dirty="0"/>
          </a:p>
        </p:txBody>
      </p:sp>
    </p:spTree>
    <p:extLst>
      <p:ext uri="{BB962C8B-B14F-4D97-AF65-F5344CB8AC3E}">
        <p14:creationId xmlns:p14="http://schemas.microsoft.com/office/powerpoint/2010/main" val="808738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xit" presetSubtype="32" fill="hold" grpId="0" nodeType="clickEffect">
                                  <p:stCondLst>
                                    <p:cond delay="0"/>
                                  </p:stCondLst>
                                  <p:childTnLst>
                                    <p:animEffect transition="out" filter="circle(out)">
                                      <p:cBhvr>
                                        <p:cTn id="6" dur="2000"/>
                                        <p:tgtEl>
                                          <p:spTgt spid="13"/>
                                        </p:tgtEl>
                                      </p:cBhvr>
                                    </p:animEffect>
                                    <p:set>
                                      <p:cBhvr>
                                        <p:cTn id="7" dur="1" fill="hold">
                                          <p:stCondLst>
                                            <p:cond delay="19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98474" y="189998"/>
            <a:ext cx="7556313" cy="1116106"/>
          </a:xfrm>
        </p:spPr>
        <p:txBody>
          <a:bodyPr/>
          <a:lstStyle/>
          <a:p>
            <a:r>
              <a:rPr lang="en-US" dirty="0" err="1" smtClean="0"/>
              <a:t>Bronsted</a:t>
            </a:r>
            <a:r>
              <a:rPr lang="en-US" dirty="0" smtClean="0"/>
              <a:t>-Lowery Acids &amp; Bases</a:t>
            </a:r>
            <a:endParaRPr lang="en-US" dirty="0"/>
          </a:p>
        </p:txBody>
      </p:sp>
      <p:sp>
        <p:nvSpPr>
          <p:cNvPr id="8" name="Content Placeholder 7"/>
          <p:cNvSpPr>
            <a:spLocks noGrp="1"/>
          </p:cNvSpPr>
          <p:nvPr>
            <p:ph sz="half" idx="1"/>
          </p:nvPr>
        </p:nvSpPr>
        <p:spPr>
          <a:xfrm>
            <a:off x="5430736" y="2803816"/>
            <a:ext cx="3343810" cy="2441291"/>
          </a:xfrm>
        </p:spPr>
        <p:txBody>
          <a:bodyPr>
            <a:normAutofit/>
          </a:bodyPr>
          <a:lstStyle/>
          <a:p>
            <a:pPr marL="0" indent="0">
              <a:spcBef>
                <a:spcPts val="0"/>
              </a:spcBef>
              <a:buNone/>
            </a:pPr>
            <a:r>
              <a:rPr lang="en-US" sz="1400" b="1" dirty="0" smtClean="0"/>
              <a:t>Amphoteric nature of water</a:t>
            </a:r>
          </a:p>
          <a:p>
            <a:pPr marL="0" indent="0">
              <a:spcBef>
                <a:spcPts val="0"/>
              </a:spcBef>
              <a:buNone/>
            </a:pPr>
            <a:r>
              <a:rPr lang="en-US" sz="1400" dirty="0" smtClean="0"/>
              <a:t>Water acts as both an acid &amp; a base.</a:t>
            </a:r>
          </a:p>
          <a:p>
            <a:pPr marL="0" indent="0">
              <a:spcBef>
                <a:spcPts val="0"/>
              </a:spcBef>
              <a:buNone/>
            </a:pPr>
            <a:endParaRPr lang="en-US" sz="1400" dirty="0"/>
          </a:p>
          <a:p>
            <a:pPr marL="0" indent="0">
              <a:spcBef>
                <a:spcPts val="0"/>
              </a:spcBef>
              <a:buNone/>
            </a:pPr>
            <a:endParaRPr lang="en-US" sz="1400" dirty="0" smtClean="0"/>
          </a:p>
          <a:p>
            <a:pPr marL="0" indent="0">
              <a:spcBef>
                <a:spcPts val="0"/>
              </a:spcBef>
              <a:buNone/>
            </a:pPr>
            <a:endParaRPr lang="en-US" sz="1400" dirty="0"/>
          </a:p>
          <a:p>
            <a:pPr marL="0" indent="0">
              <a:spcBef>
                <a:spcPts val="0"/>
              </a:spcBef>
              <a:buNone/>
            </a:pPr>
            <a:endParaRPr lang="en-US" sz="1400" dirty="0" smtClean="0"/>
          </a:p>
          <a:p>
            <a:pPr marL="0" indent="0">
              <a:spcBef>
                <a:spcPts val="0"/>
              </a:spcBef>
              <a:buNone/>
            </a:pPr>
            <a:endParaRPr lang="en-US" sz="1400" dirty="0"/>
          </a:p>
          <a:p>
            <a:pPr marL="0" indent="0">
              <a:spcBef>
                <a:spcPts val="0"/>
              </a:spcBef>
              <a:buNone/>
            </a:pPr>
            <a:endParaRPr lang="en-US" sz="1400" dirty="0"/>
          </a:p>
          <a:p>
            <a:pPr marL="0" indent="0" algn="ctr">
              <a:spcBef>
                <a:spcPts val="0"/>
              </a:spcBef>
              <a:buNone/>
            </a:pPr>
            <a:r>
              <a:rPr lang="en-US" sz="1400" dirty="0" smtClean="0"/>
              <a:t>H</a:t>
            </a:r>
            <a:r>
              <a:rPr lang="en-US" sz="1400" baseline="-25000" dirty="0" smtClean="0"/>
              <a:t>2</a:t>
            </a:r>
            <a:r>
              <a:rPr lang="en-US" sz="1400" dirty="0" smtClean="0"/>
              <a:t>O </a:t>
            </a:r>
            <a:r>
              <a:rPr lang="en-US" sz="1400" dirty="0" smtClean="0">
                <a:sym typeface="Wingdings" panose="05000000000000000000" pitchFamily="2" charset="2"/>
              </a:rPr>
              <a:t> H</a:t>
            </a:r>
            <a:r>
              <a:rPr lang="en-US" sz="1400" baseline="30000" dirty="0" smtClean="0">
                <a:sym typeface="Wingdings" panose="05000000000000000000" pitchFamily="2" charset="2"/>
              </a:rPr>
              <a:t>+</a:t>
            </a:r>
            <a:r>
              <a:rPr lang="en-US" sz="1400" dirty="0" smtClean="0">
                <a:sym typeface="Wingdings" panose="05000000000000000000" pitchFamily="2" charset="2"/>
              </a:rPr>
              <a:t> + OH</a:t>
            </a:r>
            <a:r>
              <a:rPr lang="en-US" sz="1400" baseline="30000" dirty="0" smtClean="0">
                <a:sym typeface="Wingdings" panose="05000000000000000000" pitchFamily="2" charset="2"/>
              </a:rPr>
              <a:t>-</a:t>
            </a:r>
            <a:r>
              <a:rPr lang="en-US" sz="1400" dirty="0" smtClean="0"/>
              <a:t> </a:t>
            </a:r>
          </a:p>
          <a:p>
            <a:pPr marL="0" indent="0" algn="ctr">
              <a:spcBef>
                <a:spcPts val="0"/>
              </a:spcBef>
              <a:buNone/>
            </a:pPr>
            <a:r>
              <a:rPr lang="en-US" sz="1400" dirty="0" smtClean="0"/>
              <a:t>2H</a:t>
            </a:r>
            <a:r>
              <a:rPr lang="en-US" sz="1400" baseline="-25000" dirty="0" smtClean="0"/>
              <a:t>2</a:t>
            </a:r>
            <a:r>
              <a:rPr lang="en-US" sz="1400" dirty="0" smtClean="0"/>
              <a:t>O </a:t>
            </a:r>
            <a:r>
              <a:rPr lang="en-US" sz="1400" dirty="0" smtClean="0">
                <a:sym typeface="Wingdings" panose="05000000000000000000" pitchFamily="2" charset="2"/>
              </a:rPr>
              <a:t> H</a:t>
            </a:r>
            <a:r>
              <a:rPr lang="en-US" sz="1400" baseline="-25000" dirty="0" smtClean="0">
                <a:sym typeface="Wingdings" panose="05000000000000000000" pitchFamily="2" charset="2"/>
              </a:rPr>
              <a:t>3</a:t>
            </a:r>
            <a:r>
              <a:rPr lang="en-US" sz="1400" dirty="0" smtClean="0">
                <a:sym typeface="Wingdings" panose="05000000000000000000" pitchFamily="2" charset="2"/>
              </a:rPr>
              <a:t>O</a:t>
            </a:r>
            <a:r>
              <a:rPr lang="en-US" sz="1400" baseline="30000" dirty="0" smtClean="0">
                <a:sym typeface="Wingdings" panose="05000000000000000000" pitchFamily="2" charset="2"/>
              </a:rPr>
              <a:t>+</a:t>
            </a:r>
            <a:r>
              <a:rPr lang="en-US" sz="1400" dirty="0" smtClean="0">
                <a:sym typeface="Wingdings" panose="05000000000000000000" pitchFamily="2" charset="2"/>
              </a:rPr>
              <a:t> </a:t>
            </a:r>
            <a:r>
              <a:rPr lang="en-US" sz="1400" dirty="0">
                <a:sym typeface="Wingdings" panose="05000000000000000000" pitchFamily="2" charset="2"/>
              </a:rPr>
              <a:t>+ OH</a:t>
            </a:r>
            <a:r>
              <a:rPr lang="en-US" sz="1400" baseline="30000" dirty="0">
                <a:sym typeface="Wingdings" panose="05000000000000000000" pitchFamily="2" charset="2"/>
              </a:rPr>
              <a:t>-</a:t>
            </a:r>
            <a:r>
              <a:rPr lang="en-US" sz="1400" dirty="0"/>
              <a:t> </a:t>
            </a:r>
          </a:p>
          <a:p>
            <a:pPr marL="0" indent="0">
              <a:spcBef>
                <a:spcPts val="0"/>
              </a:spcBef>
              <a:buNone/>
            </a:pPr>
            <a:endParaRPr lang="en-US" sz="1400" dirty="0" smtClean="0"/>
          </a:p>
        </p:txBody>
      </p:sp>
      <p:sp>
        <p:nvSpPr>
          <p:cNvPr id="10" name="TextBox 9"/>
          <p:cNvSpPr txBox="1"/>
          <p:nvPr/>
        </p:nvSpPr>
        <p:spPr>
          <a:xfrm>
            <a:off x="8097582" y="-32652"/>
            <a:ext cx="979575" cy="369332"/>
          </a:xfrm>
          <a:prstGeom prst="rect">
            <a:avLst/>
          </a:prstGeom>
          <a:noFill/>
        </p:spPr>
        <p:txBody>
          <a:bodyPr wrap="square" rtlCol="0">
            <a:spAutoFit/>
          </a:bodyPr>
          <a:lstStyle/>
          <a:p>
            <a:r>
              <a:rPr lang="en-US" dirty="0" smtClean="0">
                <a:hlinkClick r:id="rId3"/>
              </a:rPr>
              <a:t>Source</a:t>
            </a:r>
            <a:endParaRPr lang="en-US" dirty="0"/>
          </a:p>
        </p:txBody>
      </p:sp>
      <p:sp>
        <p:nvSpPr>
          <p:cNvPr id="11" name="TextBox 10"/>
          <p:cNvSpPr txBox="1"/>
          <p:nvPr/>
        </p:nvSpPr>
        <p:spPr>
          <a:xfrm>
            <a:off x="0" y="6033063"/>
            <a:ext cx="9144000" cy="1200329"/>
          </a:xfrm>
          <a:prstGeom prst="rect">
            <a:avLst/>
          </a:prstGeom>
          <a:noFill/>
        </p:spPr>
        <p:txBody>
          <a:bodyPr wrap="square" rtlCol="0">
            <a:spAutoFit/>
          </a:bodyPr>
          <a:lstStyle/>
          <a:p>
            <a:r>
              <a:rPr lang="en-US" dirty="0" smtClean="0"/>
              <a:t>LO 3.7: </a:t>
            </a:r>
            <a:r>
              <a:rPr lang="en-US" dirty="0"/>
              <a:t>The student is able to identify compounds as </a:t>
            </a:r>
            <a:r>
              <a:rPr lang="en-US" dirty="0" err="1"/>
              <a:t>Bronsted</a:t>
            </a:r>
            <a:r>
              <a:rPr lang="en-US" dirty="0"/>
              <a:t>-Lowry acids, bases and/or conjugate acid-base pairs, using proton-transfer reactions to justify the identification.</a:t>
            </a:r>
            <a:r>
              <a:rPr lang="en-US" dirty="0" smtClean="0"/>
              <a:t>																	</a:t>
            </a:r>
            <a:endParaRPr lang="en-US" dirty="0"/>
          </a:p>
        </p:txBody>
      </p:sp>
      <p:sp>
        <p:nvSpPr>
          <p:cNvPr id="12" name="TextBox 11"/>
          <p:cNvSpPr txBox="1"/>
          <p:nvPr/>
        </p:nvSpPr>
        <p:spPr>
          <a:xfrm>
            <a:off x="8157538" y="1816854"/>
            <a:ext cx="894959" cy="615553"/>
          </a:xfrm>
          <a:prstGeom prst="rect">
            <a:avLst/>
          </a:prstGeom>
          <a:noFill/>
        </p:spPr>
        <p:txBody>
          <a:bodyPr wrap="square" rtlCol="0">
            <a:spAutoFit/>
          </a:bodyPr>
          <a:lstStyle/>
          <a:p>
            <a:r>
              <a:rPr lang="en-US" dirty="0" smtClean="0">
                <a:hlinkClick r:id="rId4"/>
              </a:rPr>
              <a:t>Video</a:t>
            </a:r>
            <a:endParaRPr lang="en-US" dirty="0" smtClean="0"/>
          </a:p>
          <a:p>
            <a:r>
              <a:rPr lang="en-US" sz="1600" dirty="0" smtClean="0">
                <a:hlinkClick r:id="rId5"/>
              </a:rPr>
              <a:t>Quizlet</a:t>
            </a:r>
            <a:endParaRPr lang="en-US" sz="1600" dirty="0" smtClean="0"/>
          </a:p>
        </p:txBody>
      </p:sp>
      <p:pic>
        <p:nvPicPr>
          <p:cNvPr id="1026"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b="27627"/>
          <a:stretch/>
        </p:blipFill>
        <p:spPr bwMode="auto">
          <a:xfrm>
            <a:off x="3084945" y="857072"/>
            <a:ext cx="4724959" cy="17040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73644" y="3345239"/>
            <a:ext cx="3131373" cy="11365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267854" y="857072"/>
            <a:ext cx="2817091" cy="2123658"/>
          </a:xfrm>
          <a:prstGeom prst="rect">
            <a:avLst/>
          </a:prstGeom>
          <a:noFill/>
        </p:spPr>
        <p:txBody>
          <a:bodyPr wrap="square" rtlCol="0">
            <a:spAutoFit/>
          </a:bodyPr>
          <a:lstStyle/>
          <a:p>
            <a:r>
              <a:rPr lang="en-US" sz="1200" dirty="0" smtClean="0"/>
              <a:t>According to </a:t>
            </a:r>
            <a:r>
              <a:rPr lang="en-US" sz="1200" dirty="0" err="1" smtClean="0"/>
              <a:t>Bronsted</a:t>
            </a:r>
            <a:r>
              <a:rPr lang="en-US" sz="1200" dirty="0" smtClean="0"/>
              <a:t>-Lowery (B.L.) an </a:t>
            </a:r>
            <a:r>
              <a:rPr lang="en-US" sz="1200" dirty="0"/>
              <a:t>acid is a "proton donor" and a base is a "proton acceptor</a:t>
            </a:r>
            <a:r>
              <a:rPr lang="en-US" sz="1200" dirty="0" smtClean="0"/>
              <a:t>.“  The proton here is shown as a hydrogen.</a:t>
            </a:r>
          </a:p>
          <a:p>
            <a:endParaRPr lang="en-US" sz="1200" dirty="0"/>
          </a:p>
          <a:p>
            <a:r>
              <a:rPr lang="en-US" sz="1200" dirty="0" smtClean="0"/>
              <a:t>The acid’s conjugate base is the anion.</a:t>
            </a:r>
          </a:p>
          <a:p>
            <a:r>
              <a:rPr lang="en-US" sz="1200" dirty="0" smtClean="0"/>
              <a:t>The base’s conjugate acid now has the proton (hydrogen ion).</a:t>
            </a:r>
          </a:p>
          <a:p>
            <a:endParaRPr lang="en-US" sz="1200" dirty="0"/>
          </a:p>
          <a:p>
            <a:endParaRPr lang="en-US" sz="1200" dirty="0"/>
          </a:p>
        </p:txBody>
      </p:sp>
      <p:pic>
        <p:nvPicPr>
          <p:cNvPr id="1028" name="Picture 4"/>
          <p:cNvPicPr>
            <a:picLocks noChangeAspect="1" noChangeArrowheads="1"/>
          </p:cNvPicPr>
          <p:nvPr/>
        </p:nvPicPr>
        <p:blipFill rotWithShape="1">
          <a:blip r:embed="rId8">
            <a:extLst>
              <a:ext uri="{28A0092B-C50C-407E-A947-70E740481C1C}">
                <a14:useLocalDpi xmlns:a14="http://schemas.microsoft.com/office/drawing/2010/main" val="0"/>
              </a:ext>
            </a:extLst>
          </a:blip>
          <a:srcRect l="13670" t="3077" r="17670" b="27380"/>
          <a:stretch/>
        </p:blipFill>
        <p:spPr bwMode="auto">
          <a:xfrm>
            <a:off x="498474" y="2771002"/>
            <a:ext cx="4479927" cy="28359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p:cNvPicPr>
            <a:picLocks noChangeAspect="1"/>
          </p:cNvPicPr>
          <p:nvPr/>
        </p:nvPicPr>
        <p:blipFill>
          <a:blip r:embed="rId9"/>
          <a:stretch>
            <a:fillRect/>
          </a:stretch>
        </p:blipFill>
        <p:spPr>
          <a:xfrm>
            <a:off x="524201" y="2146742"/>
            <a:ext cx="8095598" cy="2410793"/>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pic>
        <p:nvPicPr>
          <p:cNvPr id="5" name="Picture 4"/>
          <p:cNvPicPr>
            <a:picLocks noChangeAspect="1"/>
          </p:cNvPicPr>
          <p:nvPr/>
        </p:nvPicPr>
        <p:blipFill>
          <a:blip r:embed="rId10"/>
          <a:stretch>
            <a:fillRect/>
          </a:stretch>
        </p:blipFill>
        <p:spPr>
          <a:xfrm>
            <a:off x="413629" y="2429216"/>
            <a:ext cx="8328910" cy="1942017"/>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spTree>
    <p:extLst>
      <p:ext uri="{BB962C8B-B14F-4D97-AF65-F5344CB8AC3E}">
        <p14:creationId xmlns:p14="http://schemas.microsoft.com/office/powerpoint/2010/main" val="1225242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Screen Shot 2016-04-09 at 9.40.53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83720" y="2876304"/>
            <a:ext cx="5597768" cy="3394515"/>
          </a:xfrm>
          <a:prstGeom prst="rect">
            <a:avLst/>
          </a:prstGeom>
          <a:ln w="19050" cmpd="sng">
            <a:solidFill>
              <a:schemeClr val="accent2">
                <a:lumMod val="50000"/>
                <a:lumOff val="50000"/>
              </a:schemeClr>
            </a:solidFill>
          </a:ln>
        </p:spPr>
      </p:pic>
      <p:sp>
        <p:nvSpPr>
          <p:cNvPr id="4" name="Title 3"/>
          <p:cNvSpPr>
            <a:spLocks noGrp="1"/>
          </p:cNvSpPr>
          <p:nvPr>
            <p:ph type="title"/>
          </p:nvPr>
        </p:nvSpPr>
        <p:spPr>
          <a:xfrm>
            <a:off x="498474" y="-23890"/>
            <a:ext cx="7556313" cy="732422"/>
          </a:xfrm>
        </p:spPr>
        <p:txBody>
          <a:bodyPr/>
          <a:lstStyle/>
          <a:p>
            <a:r>
              <a:rPr lang="en-US" dirty="0" smtClean="0"/>
              <a:t>Redox Reactions</a:t>
            </a:r>
            <a:endParaRPr lang="en-US" dirty="0"/>
          </a:p>
        </p:txBody>
      </p:sp>
      <p:sp>
        <p:nvSpPr>
          <p:cNvPr id="5" name="Content Placeholder 4"/>
          <p:cNvSpPr>
            <a:spLocks noGrp="1"/>
          </p:cNvSpPr>
          <p:nvPr>
            <p:ph sz="half" idx="1"/>
          </p:nvPr>
        </p:nvSpPr>
        <p:spPr>
          <a:xfrm>
            <a:off x="58434" y="596957"/>
            <a:ext cx="8039151" cy="2539999"/>
          </a:xfrm>
        </p:spPr>
        <p:txBody>
          <a:bodyPr>
            <a:normAutofit fontScale="85000" lnSpcReduction="20000"/>
          </a:bodyPr>
          <a:lstStyle/>
          <a:p>
            <a:pPr lvl="0"/>
            <a:r>
              <a:rPr lang="en-US" dirty="0">
                <a:solidFill>
                  <a:schemeClr val="dk1"/>
                </a:solidFill>
                <a:latin typeface="Verdana"/>
                <a:ea typeface="Verdana"/>
                <a:cs typeface="Verdana"/>
                <a:sym typeface="Verdana"/>
              </a:rPr>
              <a:t>When an electron is transferred, it is called a </a:t>
            </a:r>
            <a:r>
              <a:rPr lang="en-US" b="1" i="1" dirty="0">
                <a:solidFill>
                  <a:schemeClr val="dk1"/>
                </a:solidFill>
                <a:latin typeface="Verdana"/>
                <a:ea typeface="Verdana"/>
                <a:cs typeface="Verdana"/>
                <a:sym typeface="Verdana"/>
              </a:rPr>
              <a:t>redox reaction</a:t>
            </a:r>
            <a:r>
              <a:rPr lang="en-US" dirty="0">
                <a:solidFill>
                  <a:schemeClr val="dk1"/>
                </a:solidFill>
                <a:latin typeface="Verdana"/>
                <a:ea typeface="Verdana"/>
                <a:cs typeface="Verdana"/>
                <a:sym typeface="Verdana"/>
              </a:rPr>
              <a:t>. When something is reduced, the RED part of redox, it gains electrons. You may have a difficult time with this definition because when something is reduced, it usually means that it is losing something. In this case, it is a reduction in charge. Remember, electrons are negatively charged so if something is being reduced, it's getting more negatively charged by receiving more electrons. The other reaction that is coupled with this is called </a:t>
            </a:r>
            <a:r>
              <a:rPr lang="en-US" i="1" dirty="0">
                <a:solidFill>
                  <a:schemeClr val="dk1"/>
                </a:solidFill>
                <a:latin typeface="Verdana"/>
                <a:ea typeface="Verdana"/>
                <a:cs typeface="Verdana"/>
                <a:sym typeface="Verdana"/>
              </a:rPr>
              <a:t>oxidation</a:t>
            </a:r>
            <a:r>
              <a:rPr lang="en-US" dirty="0">
                <a:solidFill>
                  <a:schemeClr val="dk1"/>
                </a:solidFill>
                <a:latin typeface="Verdana"/>
                <a:ea typeface="Verdana"/>
                <a:cs typeface="Verdana"/>
                <a:sym typeface="Verdana"/>
              </a:rPr>
              <a:t>--the "OX" part of redox. Whenever something is reduced, the electron it gains has to come from somewhere. The oxidation is the loss of an electron, so if an atom is oxidized it loses its electron to another atom. And these are always coupled reactions. If one molecule is oxidized, another molecule must be reduced and vice versa: the electron must go </a:t>
            </a:r>
            <a:r>
              <a:rPr lang="en-US" dirty="0" smtClean="0">
                <a:solidFill>
                  <a:schemeClr val="dk1"/>
                </a:solidFill>
                <a:latin typeface="Verdana"/>
                <a:ea typeface="Verdana"/>
                <a:cs typeface="Verdana"/>
                <a:sym typeface="Verdana"/>
              </a:rPr>
              <a:t>somewhere.</a:t>
            </a:r>
            <a:endParaRPr lang="en-US" dirty="0">
              <a:solidFill>
                <a:schemeClr val="dk1"/>
              </a:solidFill>
              <a:latin typeface="Verdana"/>
              <a:ea typeface="Verdana"/>
              <a:cs typeface="Verdana"/>
              <a:sym typeface="Verdana"/>
            </a:endParaRPr>
          </a:p>
          <a:p>
            <a:endParaRPr lang="en-US" dirty="0"/>
          </a:p>
        </p:txBody>
      </p:sp>
      <p:sp>
        <p:nvSpPr>
          <p:cNvPr id="7" name="Text Placeholder 5"/>
          <p:cNvSpPr>
            <a:spLocks noGrp="1"/>
          </p:cNvSpPr>
          <p:nvPr/>
        </p:nvSpPr>
        <p:spPr>
          <a:xfrm>
            <a:off x="376638" y="1313123"/>
            <a:ext cx="7558960" cy="774700"/>
          </a:xfrm>
          <a:prstGeom prst="rect">
            <a:avLst/>
          </a:prstGeom>
        </p:spPr>
        <p:txBody>
          <a:bodyPr vert="horz" lIns="91440" tIns="45720" rIns="91440" bIns="45720" rtlCol="0" anchor="t" anchorCtr="0">
            <a:noAutofit/>
          </a:bodyPr>
          <a:lstStyle>
            <a:lvl1pPr marL="0" indent="0" algn="l" defTabSz="914400" rtl="0" eaLnBrk="1" latinLnBrk="0" hangingPunct="1">
              <a:spcBef>
                <a:spcPts val="2000"/>
              </a:spcBef>
              <a:buClr>
                <a:schemeClr val="accent1"/>
              </a:buClr>
              <a:buSzPct val="75000"/>
              <a:buFont typeface="Wingdings" pitchFamily="2" charset="2"/>
              <a:buNone/>
              <a:defRPr kumimoji="0" sz="2400" b="0" i="0" u="none" strike="noStrike" kern="1200" cap="none" spc="0" normalizeH="0" baseline="0">
                <a:ln>
                  <a:noFill/>
                </a:ln>
                <a:solidFill>
                  <a:schemeClr val="accent3"/>
                </a:solidFill>
                <a:effectLst/>
                <a:uLnTx/>
                <a:uFillTx/>
                <a:latin typeface="+mj-lt"/>
                <a:ea typeface="+mj-ea"/>
                <a:cs typeface="+mj-cs"/>
              </a:defRPr>
            </a:lvl1pPr>
            <a:lvl2pPr marL="457200" indent="0" algn="l" defTabSz="914400" rtl="0" eaLnBrk="1" latinLnBrk="0" hangingPunct="1">
              <a:spcBef>
                <a:spcPts val="600"/>
              </a:spcBef>
              <a:buClr>
                <a:schemeClr val="accent1">
                  <a:lumMod val="60000"/>
                  <a:lumOff val="40000"/>
                </a:schemeClr>
              </a:buClr>
              <a:buSzPct val="75000"/>
              <a:buFont typeface="Wingdings" pitchFamily="2" charset="2"/>
              <a:buNone/>
              <a:defRPr sz="1200" kern="1200">
                <a:solidFill>
                  <a:schemeClr val="tx1">
                    <a:lumMod val="65000"/>
                    <a:lumOff val="35000"/>
                  </a:schemeClr>
                </a:solidFill>
                <a:latin typeface="+mn-lt"/>
                <a:ea typeface="+mn-ea"/>
                <a:cs typeface="+mn-cs"/>
              </a:defRPr>
            </a:lvl2pPr>
            <a:lvl3pPr marL="914400" indent="0" algn="l" defTabSz="914400" rtl="0" eaLnBrk="1" latinLnBrk="0" hangingPunct="1">
              <a:spcBef>
                <a:spcPts val="600"/>
              </a:spcBef>
              <a:buClr>
                <a:schemeClr val="accent1"/>
              </a:buClr>
              <a:buSzPct val="75000"/>
              <a:buFont typeface="Wingdings" pitchFamily="2" charset="2"/>
              <a:buNone/>
              <a:defRPr sz="1000" kern="1200">
                <a:solidFill>
                  <a:schemeClr val="tx1">
                    <a:lumMod val="65000"/>
                    <a:lumOff val="35000"/>
                  </a:schemeClr>
                </a:solidFill>
                <a:latin typeface="+mn-lt"/>
                <a:ea typeface="+mn-ea"/>
                <a:cs typeface="+mn-cs"/>
              </a:defRPr>
            </a:lvl3pPr>
            <a:lvl4pPr marL="1371600" indent="0" algn="l" defTabSz="914400" rtl="0" eaLnBrk="1" latinLnBrk="0" hangingPunct="1">
              <a:spcBef>
                <a:spcPts val="600"/>
              </a:spcBef>
              <a:buClr>
                <a:schemeClr val="accent1">
                  <a:lumMod val="60000"/>
                  <a:lumOff val="40000"/>
                </a:schemeClr>
              </a:buClr>
              <a:buSzPct val="75000"/>
              <a:buFont typeface="Wingdings" pitchFamily="2" charset="2"/>
              <a:buNone/>
              <a:defRPr sz="900" kern="1200">
                <a:solidFill>
                  <a:schemeClr val="tx1">
                    <a:lumMod val="65000"/>
                    <a:lumOff val="35000"/>
                  </a:schemeClr>
                </a:solidFill>
                <a:latin typeface="+mn-lt"/>
                <a:ea typeface="+mn-ea"/>
                <a:cs typeface="+mn-cs"/>
              </a:defRPr>
            </a:lvl4pPr>
            <a:lvl5pPr marL="1828800" indent="0" algn="l" defTabSz="914400" rtl="0" eaLnBrk="1" latinLnBrk="0" hangingPunct="1">
              <a:spcBef>
                <a:spcPts val="600"/>
              </a:spcBef>
              <a:buClr>
                <a:schemeClr val="accent1"/>
              </a:buClr>
              <a:buSzPct val="75000"/>
              <a:buFont typeface="Wingdings" pitchFamily="2" charset="2"/>
              <a:buNone/>
              <a:defRPr sz="900" kern="1200">
                <a:solidFill>
                  <a:schemeClr val="tx1">
                    <a:lumMod val="65000"/>
                    <a:lumOff val="35000"/>
                  </a:schemeClr>
                </a:solidFill>
                <a:latin typeface="+mn-lt"/>
                <a:ea typeface="+mn-ea"/>
                <a:cs typeface="+mn-cs"/>
              </a:defRPr>
            </a:lvl5pPr>
            <a:lvl6pPr marL="2286000" indent="0" algn="l" defTabSz="914400" rtl="0" eaLnBrk="1" latinLnBrk="0" hangingPunct="1">
              <a:spcBef>
                <a:spcPct val="20000"/>
              </a:spcBef>
              <a:buClr>
                <a:schemeClr val="accent1">
                  <a:lumMod val="60000"/>
                  <a:lumOff val="40000"/>
                </a:schemeClr>
              </a:buClr>
              <a:buSzPct val="75000"/>
              <a:buFont typeface="Wingdings" pitchFamily="2" charset="2"/>
              <a:buNone/>
              <a:defRPr lang="en-US" sz="900" kern="1200">
                <a:solidFill>
                  <a:schemeClr val="tx1">
                    <a:lumMod val="65000"/>
                    <a:lumOff val="35000"/>
                  </a:schemeClr>
                </a:solidFill>
                <a:latin typeface="+mn-lt"/>
                <a:ea typeface="+mn-ea"/>
                <a:cs typeface="+mn-cs"/>
              </a:defRPr>
            </a:lvl6pPr>
            <a:lvl7pPr marL="2743200" indent="0" algn="l" defTabSz="914400" rtl="0" eaLnBrk="1" latinLnBrk="0" hangingPunct="1">
              <a:spcBef>
                <a:spcPct val="20000"/>
              </a:spcBef>
              <a:buClr>
                <a:schemeClr val="accent1"/>
              </a:buClr>
              <a:buSzPct val="75000"/>
              <a:buFont typeface="Wingdings" pitchFamily="2" charset="2"/>
              <a:buNone/>
              <a:defRPr lang="en-US" sz="900" kern="1200" baseline="0">
                <a:solidFill>
                  <a:schemeClr val="tx1">
                    <a:lumMod val="65000"/>
                    <a:lumOff val="35000"/>
                  </a:schemeClr>
                </a:solidFill>
                <a:latin typeface="+mn-lt"/>
                <a:ea typeface="+mn-ea"/>
                <a:cs typeface="+mn-cs"/>
              </a:defRPr>
            </a:lvl7pPr>
            <a:lvl8pPr marL="3200400" indent="0" algn="l" defTabSz="914400" rtl="0" eaLnBrk="1" latinLnBrk="0" hangingPunct="1">
              <a:spcBef>
                <a:spcPct val="20000"/>
              </a:spcBef>
              <a:buClr>
                <a:schemeClr val="accent1">
                  <a:lumMod val="60000"/>
                  <a:lumOff val="40000"/>
                </a:schemeClr>
              </a:buClr>
              <a:buSzPct val="75000"/>
              <a:buFont typeface="Wingdings" pitchFamily="2" charset="2"/>
              <a:buNone/>
              <a:defRPr lang="en-US" sz="900" kern="1200" baseline="0">
                <a:solidFill>
                  <a:schemeClr val="tx1">
                    <a:lumMod val="65000"/>
                    <a:lumOff val="35000"/>
                  </a:schemeClr>
                </a:solidFill>
                <a:latin typeface="+mn-lt"/>
                <a:ea typeface="+mn-ea"/>
                <a:cs typeface="+mn-cs"/>
              </a:defRPr>
            </a:lvl8pPr>
            <a:lvl9pPr marL="3657600" indent="0" algn="l" defTabSz="914400" rtl="0" eaLnBrk="1" latinLnBrk="0" hangingPunct="1">
              <a:spcBef>
                <a:spcPct val="20000"/>
              </a:spcBef>
              <a:buClr>
                <a:schemeClr val="accent1"/>
              </a:buClr>
              <a:buSzPct val="75000"/>
              <a:buFont typeface="Wingdings" pitchFamily="2" charset="2"/>
              <a:buNone/>
              <a:defRPr lang="en-US" sz="900" kern="1200" baseline="0">
                <a:solidFill>
                  <a:schemeClr val="tx1">
                    <a:lumMod val="65000"/>
                    <a:lumOff val="35000"/>
                  </a:schemeClr>
                </a:solidFill>
                <a:latin typeface="+mn-lt"/>
                <a:ea typeface="+mn-ea"/>
                <a:cs typeface="+mn-cs"/>
              </a:defRPr>
            </a:lvl9pPr>
          </a:lstStyle>
          <a:p>
            <a:pPr>
              <a:buClr>
                <a:srgbClr val="663366"/>
              </a:buClr>
            </a:pPr>
            <a:endParaRPr lang="en-US" dirty="0">
              <a:solidFill>
                <a:srgbClr val="666699"/>
              </a:solidFill>
              <a:latin typeface="Rockwell"/>
            </a:endParaRPr>
          </a:p>
        </p:txBody>
      </p:sp>
      <p:sp>
        <p:nvSpPr>
          <p:cNvPr id="8" name="TextBox 7"/>
          <p:cNvSpPr txBox="1"/>
          <p:nvPr/>
        </p:nvSpPr>
        <p:spPr>
          <a:xfrm>
            <a:off x="0" y="6283163"/>
            <a:ext cx="9144000" cy="923330"/>
          </a:xfrm>
          <a:prstGeom prst="rect">
            <a:avLst/>
          </a:prstGeom>
          <a:noFill/>
        </p:spPr>
        <p:txBody>
          <a:bodyPr wrap="square" rtlCol="0">
            <a:spAutoFit/>
          </a:bodyPr>
          <a:lstStyle/>
          <a:p>
            <a:pPr defTabSz="457200"/>
            <a:r>
              <a:rPr lang="en-US" sz="1800" kern="1200" dirty="0" smtClean="0">
                <a:solidFill>
                  <a:prstClr val="black"/>
                </a:solidFill>
                <a:latin typeface="+mn-lt"/>
                <a:ea typeface="+mn-ea"/>
                <a:cs typeface="+mn-cs"/>
              </a:rPr>
              <a:t>LO</a:t>
            </a:r>
            <a:r>
              <a:rPr lang="en-US" dirty="0">
                <a:solidFill>
                  <a:prstClr val="black"/>
                </a:solidFill>
              </a:rPr>
              <a:t> </a:t>
            </a:r>
            <a:r>
              <a:rPr lang="en-US" sz="1800" dirty="0" smtClean="0">
                <a:latin typeface="+mn-lt"/>
              </a:rPr>
              <a:t>3.8: </a:t>
            </a:r>
            <a:r>
              <a:rPr lang="en-US" sz="1800" dirty="0">
                <a:latin typeface="+mn-lt"/>
              </a:rPr>
              <a:t>The student is able to identify redox reactions and justify the identification in terms of electron transfer </a:t>
            </a:r>
            <a:r>
              <a:rPr lang="en-US" sz="1800" kern="1200" dirty="0" smtClean="0">
                <a:solidFill>
                  <a:prstClr val="black"/>
                </a:solidFill>
                <a:latin typeface="+mn-lt"/>
                <a:ea typeface="+mn-ea"/>
                <a:cs typeface="+mn-cs"/>
              </a:rPr>
              <a:t>	</a:t>
            </a:r>
            <a:r>
              <a:rPr lang="en-US" sz="1800" kern="1200" dirty="0" smtClean="0">
                <a:solidFill>
                  <a:prstClr val="black"/>
                </a:solidFill>
                <a:latin typeface="Rockwell"/>
                <a:ea typeface="+mn-ea"/>
                <a:cs typeface="+mn-cs"/>
              </a:rPr>
              <a:t>															</a:t>
            </a:r>
            <a:endParaRPr lang="en-US" sz="1800" kern="1200" dirty="0">
              <a:solidFill>
                <a:prstClr val="black"/>
              </a:solidFill>
              <a:latin typeface="Rockwell"/>
              <a:ea typeface="+mn-ea"/>
              <a:cs typeface="+mn-cs"/>
            </a:endParaRPr>
          </a:p>
        </p:txBody>
      </p:sp>
      <p:pic>
        <p:nvPicPr>
          <p:cNvPr id="13" name="Shape 223"/>
          <p:cNvPicPr preferRelativeResize="0"/>
          <p:nvPr/>
        </p:nvPicPr>
        <p:blipFill>
          <a:blip r:embed="rId3">
            <a:alphaModFix/>
          </a:blip>
          <a:stretch>
            <a:fillRect/>
          </a:stretch>
        </p:blipFill>
        <p:spPr>
          <a:xfrm>
            <a:off x="119538" y="3930315"/>
            <a:ext cx="1337424" cy="2062165"/>
          </a:xfrm>
          <a:prstGeom prst="rect">
            <a:avLst/>
          </a:prstGeom>
          <a:noFill/>
          <a:ln>
            <a:noFill/>
          </a:ln>
        </p:spPr>
      </p:pic>
      <p:sp>
        <p:nvSpPr>
          <p:cNvPr id="14" name="Shape 230"/>
          <p:cNvSpPr txBox="1"/>
          <p:nvPr/>
        </p:nvSpPr>
        <p:spPr>
          <a:xfrm>
            <a:off x="58434" y="4531352"/>
            <a:ext cx="1452000" cy="505500"/>
          </a:xfrm>
          <a:prstGeom prst="rect">
            <a:avLst/>
          </a:prstGeom>
          <a:noFill/>
          <a:ln>
            <a:noFill/>
          </a:ln>
        </p:spPr>
        <p:txBody>
          <a:bodyPr lIns="91425" tIns="91425" rIns="91425" bIns="91425" anchor="t" anchorCtr="0">
            <a:noAutofit/>
          </a:bodyPr>
          <a:lstStyle/>
          <a:p>
            <a:pPr lvl="0" algn="ctr">
              <a:spcBef>
                <a:spcPts val="0"/>
              </a:spcBef>
              <a:buNone/>
            </a:pPr>
            <a:r>
              <a:rPr lang="en-US" sz="1800" b="1" dirty="0">
                <a:solidFill>
                  <a:srgbClr val="FF0000"/>
                </a:solidFill>
                <a:latin typeface="+mn-lt"/>
              </a:rPr>
              <a:t>OILRIG</a:t>
            </a:r>
          </a:p>
        </p:txBody>
      </p:sp>
      <p:sp>
        <p:nvSpPr>
          <p:cNvPr id="15" name="Shape 228"/>
          <p:cNvSpPr txBox="1"/>
          <p:nvPr/>
        </p:nvSpPr>
        <p:spPr>
          <a:xfrm>
            <a:off x="8097585" y="-46018"/>
            <a:ext cx="979575" cy="36933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u="sng" dirty="0">
                <a:solidFill>
                  <a:schemeClr val="hlink"/>
                </a:solidFill>
                <a:latin typeface="+mn-lt"/>
                <a:ea typeface="Rokkitt"/>
                <a:cs typeface="Rockwell (Body)"/>
                <a:sym typeface="Rokkitt"/>
                <a:hlinkClick r:id="rId4"/>
              </a:rPr>
              <a:t>Source</a:t>
            </a:r>
          </a:p>
        </p:txBody>
      </p:sp>
      <p:sp>
        <p:nvSpPr>
          <p:cNvPr id="16" name="Shape 229"/>
          <p:cNvSpPr txBox="1"/>
          <p:nvPr/>
        </p:nvSpPr>
        <p:spPr>
          <a:xfrm>
            <a:off x="8157538" y="1816853"/>
            <a:ext cx="894959" cy="36933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u="sng" dirty="0">
                <a:solidFill>
                  <a:schemeClr val="hlink"/>
                </a:solidFill>
                <a:latin typeface="+mn-lt"/>
                <a:ea typeface="Rokkitt"/>
                <a:cs typeface="Rokkitt"/>
                <a:sym typeface="Rokkitt"/>
                <a:hlinkClick r:id="rId5"/>
              </a:rPr>
              <a:t>Video</a:t>
            </a:r>
          </a:p>
        </p:txBody>
      </p:sp>
      <p:pic>
        <p:nvPicPr>
          <p:cNvPr id="17" name="Shape 235"/>
          <p:cNvPicPr preferRelativeResize="0"/>
          <p:nvPr/>
        </p:nvPicPr>
        <p:blipFill>
          <a:blip r:embed="rId6">
            <a:alphaModFix/>
          </a:blip>
          <a:stretch>
            <a:fillRect/>
          </a:stretch>
        </p:blipFill>
        <p:spPr>
          <a:xfrm>
            <a:off x="821369" y="1446617"/>
            <a:ext cx="7823524" cy="4364824"/>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pic>
        <p:nvPicPr>
          <p:cNvPr id="18" name="Shape 240"/>
          <p:cNvPicPr preferRelativeResize="0"/>
          <p:nvPr/>
        </p:nvPicPr>
        <p:blipFill>
          <a:blip r:embed="rId7">
            <a:alphaModFix/>
          </a:blip>
          <a:stretch>
            <a:fillRect/>
          </a:stretch>
        </p:blipFill>
        <p:spPr>
          <a:xfrm>
            <a:off x="4618615" y="2733672"/>
            <a:ext cx="2889949" cy="1802999"/>
          </a:xfrm>
          <a:prstGeom prst="rect">
            <a:avLst/>
          </a:prstGeom>
          <a:noFill/>
          <a:ln>
            <a:noFill/>
          </a:ln>
        </p:spPr>
      </p:pic>
      <p:pic>
        <p:nvPicPr>
          <p:cNvPr id="19" name="Shape 241"/>
          <p:cNvPicPr preferRelativeResize="0"/>
          <p:nvPr/>
        </p:nvPicPr>
        <p:blipFill>
          <a:blip r:embed="rId8">
            <a:alphaModFix/>
          </a:blip>
          <a:stretch>
            <a:fillRect/>
          </a:stretch>
        </p:blipFill>
        <p:spPr>
          <a:xfrm>
            <a:off x="1597264" y="3080395"/>
            <a:ext cx="6353874" cy="1214725"/>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spTree>
    <p:extLst>
      <p:ext uri="{BB962C8B-B14F-4D97-AF65-F5344CB8AC3E}">
        <p14:creationId xmlns:p14="http://schemas.microsoft.com/office/powerpoint/2010/main" val="34543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nodeType="click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dissolve">
                                      <p:cBhvr>
                                        <p:cTn id="1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98474" y="65563"/>
            <a:ext cx="7556313" cy="1116106"/>
          </a:xfrm>
        </p:spPr>
        <p:txBody>
          <a:bodyPr/>
          <a:lstStyle/>
          <a:p>
            <a:r>
              <a:rPr lang="en-US" dirty="0" smtClean="0"/>
              <a:t>Redox Titrations</a:t>
            </a:r>
            <a:endParaRPr lang="en-US" dirty="0"/>
          </a:p>
        </p:txBody>
      </p:sp>
      <p:sp>
        <p:nvSpPr>
          <p:cNvPr id="7" name="Text Placeholder 5"/>
          <p:cNvSpPr>
            <a:spLocks noGrp="1"/>
          </p:cNvSpPr>
          <p:nvPr/>
        </p:nvSpPr>
        <p:spPr>
          <a:xfrm>
            <a:off x="376638" y="1313123"/>
            <a:ext cx="7558960" cy="774700"/>
          </a:xfrm>
          <a:prstGeom prst="rect">
            <a:avLst/>
          </a:prstGeom>
        </p:spPr>
        <p:txBody>
          <a:bodyPr vert="horz" lIns="91440" tIns="45720" rIns="91440" bIns="45720" rtlCol="0" anchor="t" anchorCtr="0">
            <a:noAutofit/>
          </a:bodyPr>
          <a:lstStyle>
            <a:lvl1pPr marL="0" indent="0" algn="l" defTabSz="914400" rtl="0" eaLnBrk="1" latinLnBrk="0" hangingPunct="1">
              <a:spcBef>
                <a:spcPts val="2000"/>
              </a:spcBef>
              <a:buClr>
                <a:schemeClr val="accent1"/>
              </a:buClr>
              <a:buSzPct val="75000"/>
              <a:buFont typeface="Wingdings" pitchFamily="2" charset="2"/>
              <a:buNone/>
              <a:defRPr kumimoji="0" sz="2400" b="0" i="0" u="none" strike="noStrike" kern="1200" cap="none" spc="0" normalizeH="0" baseline="0">
                <a:ln>
                  <a:noFill/>
                </a:ln>
                <a:solidFill>
                  <a:schemeClr val="accent3"/>
                </a:solidFill>
                <a:effectLst/>
                <a:uLnTx/>
                <a:uFillTx/>
                <a:latin typeface="+mj-lt"/>
                <a:ea typeface="+mj-ea"/>
                <a:cs typeface="+mj-cs"/>
              </a:defRPr>
            </a:lvl1pPr>
            <a:lvl2pPr marL="457200" indent="0" algn="l" defTabSz="914400" rtl="0" eaLnBrk="1" latinLnBrk="0" hangingPunct="1">
              <a:spcBef>
                <a:spcPts val="600"/>
              </a:spcBef>
              <a:buClr>
                <a:schemeClr val="accent1">
                  <a:lumMod val="60000"/>
                  <a:lumOff val="40000"/>
                </a:schemeClr>
              </a:buClr>
              <a:buSzPct val="75000"/>
              <a:buFont typeface="Wingdings" pitchFamily="2" charset="2"/>
              <a:buNone/>
              <a:defRPr sz="1200" kern="1200">
                <a:solidFill>
                  <a:schemeClr val="tx1">
                    <a:lumMod val="65000"/>
                    <a:lumOff val="35000"/>
                  </a:schemeClr>
                </a:solidFill>
                <a:latin typeface="+mn-lt"/>
                <a:ea typeface="+mn-ea"/>
                <a:cs typeface="+mn-cs"/>
              </a:defRPr>
            </a:lvl2pPr>
            <a:lvl3pPr marL="914400" indent="0" algn="l" defTabSz="914400" rtl="0" eaLnBrk="1" latinLnBrk="0" hangingPunct="1">
              <a:spcBef>
                <a:spcPts val="600"/>
              </a:spcBef>
              <a:buClr>
                <a:schemeClr val="accent1"/>
              </a:buClr>
              <a:buSzPct val="75000"/>
              <a:buFont typeface="Wingdings" pitchFamily="2" charset="2"/>
              <a:buNone/>
              <a:defRPr sz="1000" kern="1200">
                <a:solidFill>
                  <a:schemeClr val="tx1">
                    <a:lumMod val="65000"/>
                    <a:lumOff val="35000"/>
                  </a:schemeClr>
                </a:solidFill>
                <a:latin typeface="+mn-lt"/>
                <a:ea typeface="+mn-ea"/>
                <a:cs typeface="+mn-cs"/>
              </a:defRPr>
            </a:lvl3pPr>
            <a:lvl4pPr marL="1371600" indent="0" algn="l" defTabSz="914400" rtl="0" eaLnBrk="1" latinLnBrk="0" hangingPunct="1">
              <a:spcBef>
                <a:spcPts val="600"/>
              </a:spcBef>
              <a:buClr>
                <a:schemeClr val="accent1">
                  <a:lumMod val="60000"/>
                  <a:lumOff val="40000"/>
                </a:schemeClr>
              </a:buClr>
              <a:buSzPct val="75000"/>
              <a:buFont typeface="Wingdings" pitchFamily="2" charset="2"/>
              <a:buNone/>
              <a:defRPr sz="900" kern="1200">
                <a:solidFill>
                  <a:schemeClr val="tx1">
                    <a:lumMod val="65000"/>
                    <a:lumOff val="35000"/>
                  </a:schemeClr>
                </a:solidFill>
                <a:latin typeface="+mn-lt"/>
                <a:ea typeface="+mn-ea"/>
                <a:cs typeface="+mn-cs"/>
              </a:defRPr>
            </a:lvl4pPr>
            <a:lvl5pPr marL="1828800" indent="0" algn="l" defTabSz="914400" rtl="0" eaLnBrk="1" latinLnBrk="0" hangingPunct="1">
              <a:spcBef>
                <a:spcPts val="600"/>
              </a:spcBef>
              <a:buClr>
                <a:schemeClr val="accent1"/>
              </a:buClr>
              <a:buSzPct val="75000"/>
              <a:buFont typeface="Wingdings" pitchFamily="2" charset="2"/>
              <a:buNone/>
              <a:defRPr sz="900" kern="1200">
                <a:solidFill>
                  <a:schemeClr val="tx1">
                    <a:lumMod val="65000"/>
                    <a:lumOff val="35000"/>
                  </a:schemeClr>
                </a:solidFill>
                <a:latin typeface="+mn-lt"/>
                <a:ea typeface="+mn-ea"/>
                <a:cs typeface="+mn-cs"/>
              </a:defRPr>
            </a:lvl5pPr>
            <a:lvl6pPr marL="2286000" indent="0" algn="l" defTabSz="914400" rtl="0" eaLnBrk="1" latinLnBrk="0" hangingPunct="1">
              <a:spcBef>
                <a:spcPct val="20000"/>
              </a:spcBef>
              <a:buClr>
                <a:schemeClr val="accent1">
                  <a:lumMod val="60000"/>
                  <a:lumOff val="40000"/>
                </a:schemeClr>
              </a:buClr>
              <a:buSzPct val="75000"/>
              <a:buFont typeface="Wingdings" pitchFamily="2" charset="2"/>
              <a:buNone/>
              <a:defRPr lang="en-US" sz="900" kern="1200">
                <a:solidFill>
                  <a:schemeClr val="tx1">
                    <a:lumMod val="65000"/>
                    <a:lumOff val="35000"/>
                  </a:schemeClr>
                </a:solidFill>
                <a:latin typeface="+mn-lt"/>
                <a:ea typeface="+mn-ea"/>
                <a:cs typeface="+mn-cs"/>
              </a:defRPr>
            </a:lvl6pPr>
            <a:lvl7pPr marL="2743200" indent="0" algn="l" defTabSz="914400" rtl="0" eaLnBrk="1" latinLnBrk="0" hangingPunct="1">
              <a:spcBef>
                <a:spcPct val="20000"/>
              </a:spcBef>
              <a:buClr>
                <a:schemeClr val="accent1"/>
              </a:buClr>
              <a:buSzPct val="75000"/>
              <a:buFont typeface="Wingdings" pitchFamily="2" charset="2"/>
              <a:buNone/>
              <a:defRPr lang="en-US" sz="900" kern="1200" baseline="0">
                <a:solidFill>
                  <a:schemeClr val="tx1">
                    <a:lumMod val="65000"/>
                    <a:lumOff val="35000"/>
                  </a:schemeClr>
                </a:solidFill>
                <a:latin typeface="+mn-lt"/>
                <a:ea typeface="+mn-ea"/>
                <a:cs typeface="+mn-cs"/>
              </a:defRPr>
            </a:lvl7pPr>
            <a:lvl8pPr marL="3200400" indent="0" algn="l" defTabSz="914400" rtl="0" eaLnBrk="1" latinLnBrk="0" hangingPunct="1">
              <a:spcBef>
                <a:spcPct val="20000"/>
              </a:spcBef>
              <a:buClr>
                <a:schemeClr val="accent1">
                  <a:lumMod val="60000"/>
                  <a:lumOff val="40000"/>
                </a:schemeClr>
              </a:buClr>
              <a:buSzPct val="75000"/>
              <a:buFont typeface="Wingdings" pitchFamily="2" charset="2"/>
              <a:buNone/>
              <a:defRPr lang="en-US" sz="900" kern="1200" baseline="0">
                <a:solidFill>
                  <a:schemeClr val="tx1">
                    <a:lumMod val="65000"/>
                    <a:lumOff val="35000"/>
                  </a:schemeClr>
                </a:solidFill>
                <a:latin typeface="+mn-lt"/>
                <a:ea typeface="+mn-ea"/>
                <a:cs typeface="+mn-cs"/>
              </a:defRPr>
            </a:lvl8pPr>
            <a:lvl9pPr marL="3657600" indent="0" algn="l" defTabSz="914400" rtl="0" eaLnBrk="1" latinLnBrk="0" hangingPunct="1">
              <a:spcBef>
                <a:spcPct val="20000"/>
              </a:spcBef>
              <a:buClr>
                <a:schemeClr val="accent1"/>
              </a:buClr>
              <a:buSzPct val="75000"/>
              <a:buFont typeface="Wingdings" pitchFamily="2" charset="2"/>
              <a:buNone/>
              <a:defRPr lang="en-US" sz="900" kern="1200" baseline="0">
                <a:solidFill>
                  <a:schemeClr val="tx1">
                    <a:lumMod val="65000"/>
                    <a:lumOff val="35000"/>
                  </a:schemeClr>
                </a:solidFill>
                <a:latin typeface="+mn-lt"/>
                <a:ea typeface="+mn-ea"/>
                <a:cs typeface="+mn-cs"/>
              </a:defRPr>
            </a:lvl9pPr>
          </a:lstStyle>
          <a:p>
            <a:pPr>
              <a:buClr>
                <a:srgbClr val="663366"/>
              </a:buClr>
            </a:pPr>
            <a:endParaRPr lang="en-US" dirty="0">
              <a:solidFill>
                <a:srgbClr val="666699"/>
              </a:solidFill>
              <a:latin typeface="Rockwell"/>
            </a:endParaRPr>
          </a:p>
        </p:txBody>
      </p:sp>
      <p:sp>
        <p:nvSpPr>
          <p:cNvPr id="8" name="TextBox 7"/>
          <p:cNvSpPr txBox="1"/>
          <p:nvPr/>
        </p:nvSpPr>
        <p:spPr>
          <a:xfrm>
            <a:off x="0" y="6248770"/>
            <a:ext cx="9144000" cy="923330"/>
          </a:xfrm>
          <a:prstGeom prst="rect">
            <a:avLst/>
          </a:prstGeom>
          <a:noFill/>
        </p:spPr>
        <p:txBody>
          <a:bodyPr wrap="square" rtlCol="0">
            <a:spAutoFit/>
          </a:bodyPr>
          <a:lstStyle/>
          <a:p>
            <a:pPr defTabSz="457200"/>
            <a:r>
              <a:rPr lang="en-US" sz="1800" kern="1200" dirty="0" smtClean="0">
                <a:solidFill>
                  <a:prstClr val="black"/>
                </a:solidFill>
                <a:latin typeface="+mn-lt"/>
                <a:ea typeface="+mn-ea"/>
                <a:cs typeface="+mn-cs"/>
              </a:rPr>
              <a:t>LO 3.9: </a:t>
            </a:r>
            <a:r>
              <a:rPr lang="en-US" sz="1800" dirty="0">
                <a:solidFill>
                  <a:schemeClr val="dk1"/>
                </a:solidFill>
                <a:latin typeface="+mn-lt"/>
              </a:rPr>
              <a:t>The student is able to design and/or interpret the results of an experiment involving a redox titration </a:t>
            </a:r>
            <a:r>
              <a:rPr lang="en-US" sz="1800" kern="1200" dirty="0" smtClean="0">
                <a:solidFill>
                  <a:prstClr val="black"/>
                </a:solidFill>
                <a:latin typeface="Rockwell"/>
                <a:ea typeface="+mn-ea"/>
                <a:cs typeface="+mn-cs"/>
              </a:rPr>
              <a:t>																	</a:t>
            </a:r>
            <a:endParaRPr lang="en-US" sz="1800" kern="1200" dirty="0">
              <a:solidFill>
                <a:prstClr val="black"/>
              </a:solidFill>
              <a:latin typeface="Rockwell"/>
              <a:ea typeface="+mn-ea"/>
              <a:cs typeface="+mn-cs"/>
            </a:endParaRPr>
          </a:p>
        </p:txBody>
      </p:sp>
      <p:pic>
        <p:nvPicPr>
          <p:cNvPr id="10" name="Shape 251"/>
          <p:cNvPicPr preferRelativeResize="0">
            <a:picLocks noGrp="1"/>
          </p:cNvPicPr>
          <p:nvPr>
            <p:ph sz="half" idx="1"/>
          </p:nvPr>
        </p:nvPicPr>
        <p:blipFill>
          <a:blip r:embed="rId2">
            <a:alphaModFix/>
          </a:blip>
          <a:srcRect t="-12233" b="-12233"/>
          <a:stretch>
            <a:fillRect/>
          </a:stretch>
        </p:blipFill>
        <p:spPr>
          <a:xfrm>
            <a:off x="5445578" y="1438736"/>
            <a:ext cx="3443743" cy="4733174"/>
          </a:xfrm>
          <a:prstGeom prst="rect">
            <a:avLst/>
          </a:prstGeom>
          <a:noFill/>
          <a:ln>
            <a:noFill/>
          </a:ln>
        </p:spPr>
      </p:pic>
      <p:sp>
        <p:nvSpPr>
          <p:cNvPr id="12" name="Shape 252"/>
          <p:cNvSpPr txBox="1">
            <a:spLocks noGrp="1"/>
          </p:cNvSpPr>
          <p:nvPr>
            <p:ph sz="half" idx="2"/>
          </p:nvPr>
        </p:nvSpPr>
        <p:spPr>
          <a:xfrm>
            <a:off x="153504" y="907189"/>
            <a:ext cx="5219163" cy="5327623"/>
          </a:xfrm>
          <a:prstGeom prst="rect">
            <a:avLst/>
          </a:prstGeom>
          <a:ln/>
        </p:spPr>
        <p:style>
          <a:lnRef idx="3">
            <a:schemeClr val="lt1"/>
          </a:lnRef>
          <a:fillRef idx="1">
            <a:schemeClr val="accent1"/>
          </a:fillRef>
          <a:effectRef idx="1">
            <a:schemeClr val="accent1"/>
          </a:effectRef>
          <a:fontRef idx="minor">
            <a:schemeClr val="lt1"/>
          </a:fontRef>
        </p:style>
        <p:txBody>
          <a:bodyPr lIns="91425" tIns="91425" rIns="91425" bIns="91425" anchor="t" anchorCtr="0">
            <a:noAutofit/>
          </a:bodyPr>
          <a:lstStyle/>
          <a:p>
            <a:pPr lvl="0" rtl="0">
              <a:lnSpc>
                <a:spcPct val="115000"/>
              </a:lnSpc>
              <a:spcBef>
                <a:spcPts val="0"/>
              </a:spcBef>
              <a:spcAft>
                <a:spcPts val="700"/>
              </a:spcAft>
              <a:buNone/>
            </a:pPr>
            <a:r>
              <a:rPr lang="en-US" sz="1550" dirty="0" smtClean="0">
                <a:solidFill>
                  <a:schemeClr val="bg1"/>
                </a:solidFill>
              </a:rPr>
              <a:t>A </a:t>
            </a:r>
            <a:r>
              <a:rPr lang="en-US" sz="1550" dirty="0">
                <a:solidFill>
                  <a:schemeClr val="bg1"/>
                </a:solidFill>
              </a:rPr>
              <a:t>redox </a:t>
            </a:r>
            <a:r>
              <a:rPr lang="en-US" sz="1550" dirty="0" smtClean="0">
                <a:solidFill>
                  <a:schemeClr val="bg1"/>
                </a:solidFill>
              </a:rPr>
              <a:t>titration </a:t>
            </a:r>
            <a:r>
              <a:rPr lang="en-US" sz="1550" dirty="0">
                <a:solidFill>
                  <a:schemeClr val="bg1"/>
                </a:solidFill>
              </a:rPr>
              <a:t>(also called an </a:t>
            </a:r>
            <a:endParaRPr lang="en-US" sz="1550" dirty="0" smtClean="0">
              <a:solidFill>
                <a:schemeClr val="bg1"/>
              </a:solidFill>
            </a:endParaRPr>
          </a:p>
          <a:p>
            <a:pPr lvl="0" rtl="0">
              <a:lnSpc>
                <a:spcPct val="115000"/>
              </a:lnSpc>
              <a:spcBef>
                <a:spcPts val="0"/>
              </a:spcBef>
              <a:spcAft>
                <a:spcPts val="700"/>
              </a:spcAft>
              <a:buNone/>
            </a:pPr>
            <a:r>
              <a:rPr lang="en-US" sz="1550" dirty="0">
                <a:solidFill>
                  <a:schemeClr val="bg1"/>
                </a:solidFill>
              </a:rPr>
              <a:t>	</a:t>
            </a:r>
            <a:r>
              <a:rPr lang="en-US" sz="1550" dirty="0" smtClean="0">
                <a:solidFill>
                  <a:schemeClr val="bg1"/>
                </a:solidFill>
              </a:rPr>
              <a:t>oxidation</a:t>
            </a:r>
            <a:r>
              <a:rPr lang="en-US" sz="1550" dirty="0">
                <a:solidFill>
                  <a:schemeClr val="bg1"/>
                </a:solidFill>
              </a:rPr>
              <a:t>-reduction titration) can accurately determine the concentration of an unknown </a:t>
            </a:r>
            <a:r>
              <a:rPr lang="en-US" sz="1550" dirty="0" err="1">
                <a:solidFill>
                  <a:schemeClr val="bg1"/>
                </a:solidFill>
              </a:rPr>
              <a:t>analyte</a:t>
            </a:r>
            <a:r>
              <a:rPr lang="en-US" sz="1550" dirty="0">
                <a:solidFill>
                  <a:schemeClr val="bg1"/>
                </a:solidFill>
              </a:rPr>
              <a:t> by measuring it against a standardized titrant. A common example is the redox titration of a standardized solution of potassium permanganate (KMnO</a:t>
            </a:r>
            <a:r>
              <a:rPr lang="en-US" sz="1550" baseline="-25000" dirty="0">
                <a:solidFill>
                  <a:schemeClr val="bg1"/>
                </a:solidFill>
              </a:rPr>
              <a:t>4</a:t>
            </a:r>
            <a:r>
              <a:rPr lang="en-US" sz="1550" dirty="0">
                <a:solidFill>
                  <a:schemeClr val="bg1"/>
                </a:solidFill>
              </a:rPr>
              <a:t>) against an </a:t>
            </a:r>
            <a:r>
              <a:rPr lang="en-US" sz="1550" dirty="0" err="1">
                <a:solidFill>
                  <a:schemeClr val="bg1"/>
                </a:solidFill>
              </a:rPr>
              <a:t>analyte</a:t>
            </a:r>
            <a:r>
              <a:rPr lang="en-US" sz="1550" dirty="0">
                <a:solidFill>
                  <a:schemeClr val="bg1"/>
                </a:solidFill>
              </a:rPr>
              <a:t> containing an unknown concentration of iron (II) </a:t>
            </a:r>
            <a:r>
              <a:rPr lang="en-US" sz="1550" dirty="0">
                <a:solidFill>
                  <a:schemeClr val="bg1"/>
                </a:solidFill>
                <a:hlinkClick r:id="rId3"/>
              </a:rPr>
              <a:t>ions</a:t>
            </a:r>
            <a:r>
              <a:rPr lang="en-US" sz="1550" dirty="0">
                <a:solidFill>
                  <a:schemeClr val="bg1"/>
                </a:solidFill>
              </a:rPr>
              <a:t> (Fe</a:t>
            </a:r>
            <a:r>
              <a:rPr lang="en-US" sz="1550" baseline="30000" dirty="0">
                <a:solidFill>
                  <a:schemeClr val="bg1"/>
                </a:solidFill>
              </a:rPr>
              <a:t>2+</a:t>
            </a:r>
            <a:r>
              <a:rPr lang="en-US" sz="1550" dirty="0">
                <a:solidFill>
                  <a:schemeClr val="bg1"/>
                </a:solidFill>
              </a:rPr>
              <a:t>). The balanced reaction in acidic solution is as follows:</a:t>
            </a:r>
          </a:p>
          <a:p>
            <a:pPr lvl="0" rtl="0">
              <a:lnSpc>
                <a:spcPct val="115000"/>
              </a:lnSpc>
              <a:spcBef>
                <a:spcPts val="0"/>
              </a:spcBef>
              <a:spcAft>
                <a:spcPts val="700"/>
              </a:spcAft>
              <a:buClr>
                <a:schemeClr val="dk1"/>
              </a:buClr>
              <a:buSzPct val="91666"/>
              <a:buFont typeface="Arial"/>
              <a:buNone/>
            </a:pPr>
            <a:r>
              <a:rPr lang="en-US" sz="1550" dirty="0">
                <a:solidFill>
                  <a:schemeClr val="bg1"/>
                </a:solidFill>
              </a:rPr>
              <a:t>                 MnO</a:t>
            </a:r>
            <a:r>
              <a:rPr lang="en-US" sz="1550" baseline="-25000" dirty="0">
                <a:solidFill>
                  <a:schemeClr val="bg1"/>
                </a:solidFill>
              </a:rPr>
              <a:t>4</a:t>
            </a:r>
            <a:r>
              <a:rPr lang="en-US" sz="1550" baseline="30000" dirty="0">
                <a:solidFill>
                  <a:schemeClr val="bg1"/>
                </a:solidFill>
              </a:rPr>
              <a:t>- </a:t>
            </a:r>
            <a:r>
              <a:rPr lang="en-US" sz="1550" dirty="0">
                <a:solidFill>
                  <a:schemeClr val="bg1"/>
                </a:solidFill>
              </a:rPr>
              <a:t>+ 5Fe</a:t>
            </a:r>
            <a:r>
              <a:rPr lang="en-US" sz="1550" baseline="30000" dirty="0">
                <a:solidFill>
                  <a:schemeClr val="bg1"/>
                </a:solidFill>
              </a:rPr>
              <a:t>2+</a:t>
            </a:r>
            <a:r>
              <a:rPr lang="en-US" sz="1550" dirty="0">
                <a:solidFill>
                  <a:schemeClr val="bg1"/>
                </a:solidFill>
              </a:rPr>
              <a:t> + 8H</a:t>
            </a:r>
            <a:r>
              <a:rPr lang="en-US" sz="1550" baseline="30000" dirty="0">
                <a:solidFill>
                  <a:schemeClr val="bg1"/>
                </a:solidFill>
              </a:rPr>
              <a:t>+</a:t>
            </a:r>
            <a:r>
              <a:rPr lang="en-US" sz="1550" dirty="0">
                <a:solidFill>
                  <a:schemeClr val="bg1"/>
                </a:solidFill>
              </a:rPr>
              <a:t> → 5Fe</a:t>
            </a:r>
            <a:r>
              <a:rPr lang="en-US" sz="1550" baseline="30000" dirty="0">
                <a:solidFill>
                  <a:schemeClr val="bg1"/>
                </a:solidFill>
              </a:rPr>
              <a:t>3+</a:t>
            </a:r>
            <a:r>
              <a:rPr lang="en-US" sz="1550" dirty="0">
                <a:solidFill>
                  <a:schemeClr val="bg1"/>
                </a:solidFill>
              </a:rPr>
              <a:t> + Mn</a:t>
            </a:r>
            <a:r>
              <a:rPr lang="en-US" sz="1550" baseline="30000" dirty="0">
                <a:solidFill>
                  <a:schemeClr val="bg1"/>
                </a:solidFill>
              </a:rPr>
              <a:t>2+</a:t>
            </a:r>
            <a:r>
              <a:rPr lang="en-US" sz="1550" dirty="0">
                <a:solidFill>
                  <a:schemeClr val="bg1"/>
                </a:solidFill>
              </a:rPr>
              <a:t> + 4H</a:t>
            </a:r>
            <a:r>
              <a:rPr lang="en-US" sz="1550" baseline="-25000" dirty="0">
                <a:solidFill>
                  <a:schemeClr val="bg1"/>
                </a:solidFill>
              </a:rPr>
              <a:t>2</a:t>
            </a:r>
            <a:r>
              <a:rPr lang="en-US" sz="1550" dirty="0">
                <a:solidFill>
                  <a:schemeClr val="bg1"/>
                </a:solidFill>
              </a:rPr>
              <a:t>O</a:t>
            </a:r>
          </a:p>
          <a:p>
            <a:pPr lvl="0" rtl="0">
              <a:lnSpc>
                <a:spcPct val="115000"/>
              </a:lnSpc>
              <a:spcBef>
                <a:spcPts val="0"/>
              </a:spcBef>
              <a:spcAft>
                <a:spcPts val="700"/>
              </a:spcAft>
              <a:buClr>
                <a:schemeClr val="dk1"/>
              </a:buClr>
              <a:buSzPct val="91666"/>
              <a:buFont typeface="Arial"/>
              <a:buNone/>
            </a:pPr>
            <a:r>
              <a:rPr lang="en-US" sz="1550" dirty="0">
                <a:solidFill>
                  <a:schemeClr val="bg1"/>
                </a:solidFill>
              </a:rPr>
              <a:t>In this case, the use of KMnO</a:t>
            </a:r>
            <a:r>
              <a:rPr lang="en-US" sz="1550" baseline="-25000" dirty="0">
                <a:solidFill>
                  <a:schemeClr val="bg1"/>
                </a:solidFill>
              </a:rPr>
              <a:t>4 </a:t>
            </a:r>
            <a:r>
              <a:rPr lang="en-US" sz="1550" dirty="0">
                <a:solidFill>
                  <a:schemeClr val="bg1"/>
                </a:solidFill>
              </a:rPr>
              <a:t>as a titrant is particularly useful, because it can act as its own indicator; this is due to the fact that the KMnO</a:t>
            </a:r>
            <a:r>
              <a:rPr lang="en-US" sz="1550" baseline="-25000" dirty="0">
                <a:solidFill>
                  <a:schemeClr val="bg1"/>
                </a:solidFill>
              </a:rPr>
              <a:t>4</a:t>
            </a:r>
            <a:r>
              <a:rPr lang="en-US" sz="1550" dirty="0">
                <a:solidFill>
                  <a:schemeClr val="bg1"/>
                </a:solidFill>
              </a:rPr>
              <a:t> solution is bright purple, while the Fe</a:t>
            </a:r>
            <a:r>
              <a:rPr lang="en-US" sz="1550" baseline="30000" dirty="0">
                <a:solidFill>
                  <a:schemeClr val="bg1"/>
                </a:solidFill>
              </a:rPr>
              <a:t>2+</a:t>
            </a:r>
            <a:r>
              <a:rPr lang="en-US" sz="1550" dirty="0">
                <a:solidFill>
                  <a:schemeClr val="bg1"/>
                </a:solidFill>
              </a:rPr>
              <a:t> solution is colorless. It is therefore possible to see when the titration has reached its endpoint, because the solution will remain slightly purple from the unreacted KMnO</a:t>
            </a:r>
            <a:r>
              <a:rPr lang="en-US" sz="1550" baseline="-25000" dirty="0">
                <a:solidFill>
                  <a:schemeClr val="bg1"/>
                </a:solidFill>
              </a:rPr>
              <a:t>4</a:t>
            </a:r>
          </a:p>
        </p:txBody>
      </p:sp>
      <p:sp>
        <p:nvSpPr>
          <p:cNvPr id="13" name="Shape 248"/>
          <p:cNvSpPr txBox="1"/>
          <p:nvPr/>
        </p:nvSpPr>
        <p:spPr>
          <a:xfrm>
            <a:off x="8097582" y="-32651"/>
            <a:ext cx="979575" cy="36933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u="sng" dirty="0">
                <a:solidFill>
                  <a:schemeClr val="hlink"/>
                </a:solidFill>
                <a:latin typeface="+mn-lt"/>
                <a:ea typeface="Rokkitt"/>
                <a:cs typeface="Rokkitt"/>
                <a:sym typeface="Rokkitt"/>
                <a:hlinkClick r:id="rId4"/>
              </a:rPr>
              <a:t>Source</a:t>
            </a:r>
          </a:p>
        </p:txBody>
      </p:sp>
      <p:sp>
        <p:nvSpPr>
          <p:cNvPr id="14" name="Shape 249"/>
          <p:cNvSpPr txBox="1"/>
          <p:nvPr/>
        </p:nvSpPr>
        <p:spPr>
          <a:xfrm>
            <a:off x="8157538" y="1816853"/>
            <a:ext cx="894959" cy="36933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u="sng" dirty="0">
                <a:solidFill>
                  <a:schemeClr val="hlink"/>
                </a:solidFill>
                <a:latin typeface="+mn-lt"/>
                <a:ea typeface="Rokkitt"/>
                <a:cs typeface="Rokkitt"/>
                <a:sym typeface="Rokkitt"/>
                <a:hlinkClick r:id="rId5"/>
              </a:rPr>
              <a:t>Video</a:t>
            </a:r>
          </a:p>
        </p:txBody>
      </p:sp>
    </p:spTree>
    <p:extLst>
      <p:ext uri="{BB962C8B-B14F-4D97-AF65-F5344CB8AC3E}">
        <p14:creationId xmlns:p14="http://schemas.microsoft.com/office/powerpoint/2010/main" val="347927424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98474" y="-170810"/>
            <a:ext cx="7556313" cy="1116106"/>
          </a:xfrm>
        </p:spPr>
        <p:txBody>
          <a:bodyPr/>
          <a:lstStyle/>
          <a:p>
            <a:r>
              <a:rPr lang="en-US" dirty="0" smtClean="0"/>
              <a:t>Evidence of Chemical Change</a:t>
            </a:r>
            <a:endParaRPr lang="en-US" dirty="0"/>
          </a:p>
        </p:txBody>
      </p:sp>
      <p:sp>
        <p:nvSpPr>
          <p:cNvPr id="7" name="Text Placeholder 5"/>
          <p:cNvSpPr>
            <a:spLocks noGrp="1"/>
          </p:cNvSpPr>
          <p:nvPr/>
        </p:nvSpPr>
        <p:spPr>
          <a:xfrm>
            <a:off x="210986" y="904514"/>
            <a:ext cx="7558960" cy="3512877"/>
          </a:xfrm>
          <a:prstGeom prst="rect">
            <a:avLst/>
          </a:prstGeom>
        </p:spPr>
        <p:txBody>
          <a:bodyPr vert="horz" lIns="91440" tIns="45720" rIns="91440" bIns="45720" rtlCol="0" anchor="t" anchorCtr="0">
            <a:noAutofit/>
          </a:bodyPr>
          <a:lstStyle>
            <a:lvl1pPr marL="0" indent="0" algn="l" defTabSz="914400" rtl="0" eaLnBrk="1" latinLnBrk="0" hangingPunct="1">
              <a:spcBef>
                <a:spcPts val="2000"/>
              </a:spcBef>
              <a:buClr>
                <a:schemeClr val="accent1"/>
              </a:buClr>
              <a:buSzPct val="75000"/>
              <a:buFont typeface="Wingdings" pitchFamily="2" charset="2"/>
              <a:buNone/>
              <a:defRPr kumimoji="0" sz="2400" b="0" i="0" u="none" strike="noStrike" kern="1200" cap="none" spc="0" normalizeH="0" baseline="0">
                <a:ln>
                  <a:noFill/>
                </a:ln>
                <a:solidFill>
                  <a:schemeClr val="accent3"/>
                </a:solidFill>
                <a:effectLst/>
                <a:uLnTx/>
                <a:uFillTx/>
                <a:latin typeface="+mj-lt"/>
                <a:ea typeface="+mj-ea"/>
                <a:cs typeface="+mj-cs"/>
              </a:defRPr>
            </a:lvl1pPr>
            <a:lvl2pPr marL="457200" indent="0" algn="l" defTabSz="914400" rtl="0" eaLnBrk="1" latinLnBrk="0" hangingPunct="1">
              <a:spcBef>
                <a:spcPts val="600"/>
              </a:spcBef>
              <a:buClr>
                <a:schemeClr val="accent1">
                  <a:lumMod val="60000"/>
                  <a:lumOff val="40000"/>
                </a:schemeClr>
              </a:buClr>
              <a:buSzPct val="75000"/>
              <a:buFont typeface="Wingdings" pitchFamily="2" charset="2"/>
              <a:buNone/>
              <a:defRPr sz="1200" kern="1200">
                <a:solidFill>
                  <a:schemeClr val="tx1">
                    <a:lumMod val="65000"/>
                    <a:lumOff val="35000"/>
                  </a:schemeClr>
                </a:solidFill>
                <a:latin typeface="+mn-lt"/>
                <a:ea typeface="+mn-ea"/>
                <a:cs typeface="+mn-cs"/>
              </a:defRPr>
            </a:lvl2pPr>
            <a:lvl3pPr marL="914400" indent="0" algn="l" defTabSz="914400" rtl="0" eaLnBrk="1" latinLnBrk="0" hangingPunct="1">
              <a:spcBef>
                <a:spcPts val="600"/>
              </a:spcBef>
              <a:buClr>
                <a:schemeClr val="accent1"/>
              </a:buClr>
              <a:buSzPct val="75000"/>
              <a:buFont typeface="Wingdings" pitchFamily="2" charset="2"/>
              <a:buNone/>
              <a:defRPr sz="1000" kern="1200">
                <a:solidFill>
                  <a:schemeClr val="tx1">
                    <a:lumMod val="65000"/>
                    <a:lumOff val="35000"/>
                  </a:schemeClr>
                </a:solidFill>
                <a:latin typeface="+mn-lt"/>
                <a:ea typeface="+mn-ea"/>
                <a:cs typeface="+mn-cs"/>
              </a:defRPr>
            </a:lvl3pPr>
            <a:lvl4pPr marL="1371600" indent="0" algn="l" defTabSz="914400" rtl="0" eaLnBrk="1" latinLnBrk="0" hangingPunct="1">
              <a:spcBef>
                <a:spcPts val="600"/>
              </a:spcBef>
              <a:buClr>
                <a:schemeClr val="accent1">
                  <a:lumMod val="60000"/>
                  <a:lumOff val="40000"/>
                </a:schemeClr>
              </a:buClr>
              <a:buSzPct val="75000"/>
              <a:buFont typeface="Wingdings" pitchFamily="2" charset="2"/>
              <a:buNone/>
              <a:defRPr sz="900" kern="1200">
                <a:solidFill>
                  <a:schemeClr val="tx1">
                    <a:lumMod val="65000"/>
                    <a:lumOff val="35000"/>
                  </a:schemeClr>
                </a:solidFill>
                <a:latin typeface="+mn-lt"/>
                <a:ea typeface="+mn-ea"/>
                <a:cs typeface="+mn-cs"/>
              </a:defRPr>
            </a:lvl4pPr>
            <a:lvl5pPr marL="1828800" indent="0" algn="l" defTabSz="914400" rtl="0" eaLnBrk="1" latinLnBrk="0" hangingPunct="1">
              <a:spcBef>
                <a:spcPts val="600"/>
              </a:spcBef>
              <a:buClr>
                <a:schemeClr val="accent1"/>
              </a:buClr>
              <a:buSzPct val="75000"/>
              <a:buFont typeface="Wingdings" pitchFamily="2" charset="2"/>
              <a:buNone/>
              <a:defRPr sz="900" kern="1200">
                <a:solidFill>
                  <a:schemeClr val="tx1">
                    <a:lumMod val="65000"/>
                    <a:lumOff val="35000"/>
                  </a:schemeClr>
                </a:solidFill>
                <a:latin typeface="+mn-lt"/>
                <a:ea typeface="+mn-ea"/>
                <a:cs typeface="+mn-cs"/>
              </a:defRPr>
            </a:lvl5pPr>
            <a:lvl6pPr marL="2286000" indent="0" algn="l" defTabSz="914400" rtl="0" eaLnBrk="1" latinLnBrk="0" hangingPunct="1">
              <a:spcBef>
                <a:spcPct val="20000"/>
              </a:spcBef>
              <a:buClr>
                <a:schemeClr val="accent1">
                  <a:lumMod val="60000"/>
                  <a:lumOff val="40000"/>
                </a:schemeClr>
              </a:buClr>
              <a:buSzPct val="75000"/>
              <a:buFont typeface="Wingdings" pitchFamily="2" charset="2"/>
              <a:buNone/>
              <a:defRPr lang="en-US" sz="900" kern="1200">
                <a:solidFill>
                  <a:schemeClr val="tx1">
                    <a:lumMod val="65000"/>
                    <a:lumOff val="35000"/>
                  </a:schemeClr>
                </a:solidFill>
                <a:latin typeface="+mn-lt"/>
                <a:ea typeface="+mn-ea"/>
                <a:cs typeface="+mn-cs"/>
              </a:defRPr>
            </a:lvl6pPr>
            <a:lvl7pPr marL="2743200" indent="0" algn="l" defTabSz="914400" rtl="0" eaLnBrk="1" latinLnBrk="0" hangingPunct="1">
              <a:spcBef>
                <a:spcPct val="20000"/>
              </a:spcBef>
              <a:buClr>
                <a:schemeClr val="accent1"/>
              </a:buClr>
              <a:buSzPct val="75000"/>
              <a:buFont typeface="Wingdings" pitchFamily="2" charset="2"/>
              <a:buNone/>
              <a:defRPr lang="en-US" sz="900" kern="1200" baseline="0">
                <a:solidFill>
                  <a:schemeClr val="tx1">
                    <a:lumMod val="65000"/>
                    <a:lumOff val="35000"/>
                  </a:schemeClr>
                </a:solidFill>
                <a:latin typeface="+mn-lt"/>
                <a:ea typeface="+mn-ea"/>
                <a:cs typeface="+mn-cs"/>
              </a:defRPr>
            </a:lvl7pPr>
            <a:lvl8pPr marL="3200400" indent="0" algn="l" defTabSz="914400" rtl="0" eaLnBrk="1" latinLnBrk="0" hangingPunct="1">
              <a:spcBef>
                <a:spcPct val="20000"/>
              </a:spcBef>
              <a:buClr>
                <a:schemeClr val="accent1">
                  <a:lumMod val="60000"/>
                  <a:lumOff val="40000"/>
                </a:schemeClr>
              </a:buClr>
              <a:buSzPct val="75000"/>
              <a:buFont typeface="Wingdings" pitchFamily="2" charset="2"/>
              <a:buNone/>
              <a:defRPr lang="en-US" sz="900" kern="1200" baseline="0">
                <a:solidFill>
                  <a:schemeClr val="tx1">
                    <a:lumMod val="65000"/>
                    <a:lumOff val="35000"/>
                  </a:schemeClr>
                </a:solidFill>
                <a:latin typeface="+mn-lt"/>
                <a:ea typeface="+mn-ea"/>
                <a:cs typeface="+mn-cs"/>
              </a:defRPr>
            </a:lvl8pPr>
            <a:lvl9pPr marL="3657600" indent="0" algn="l" defTabSz="914400" rtl="0" eaLnBrk="1" latinLnBrk="0" hangingPunct="1">
              <a:spcBef>
                <a:spcPct val="20000"/>
              </a:spcBef>
              <a:buClr>
                <a:schemeClr val="accent1"/>
              </a:buClr>
              <a:buSzPct val="75000"/>
              <a:buFont typeface="Wingdings" pitchFamily="2" charset="2"/>
              <a:buNone/>
              <a:defRPr lang="en-US" sz="900" kern="1200" baseline="0">
                <a:solidFill>
                  <a:schemeClr val="tx1">
                    <a:lumMod val="65000"/>
                    <a:lumOff val="35000"/>
                  </a:schemeClr>
                </a:solidFill>
                <a:latin typeface="+mn-lt"/>
                <a:ea typeface="+mn-ea"/>
                <a:cs typeface="+mn-cs"/>
              </a:defRPr>
            </a:lvl9pPr>
          </a:lstStyle>
          <a:p>
            <a:pPr>
              <a:buClr>
                <a:srgbClr val="663366"/>
              </a:buClr>
            </a:pPr>
            <a:endParaRPr lang="en-US" dirty="0">
              <a:solidFill>
                <a:srgbClr val="666699"/>
              </a:solidFill>
              <a:latin typeface="Rockwell"/>
            </a:endParaRPr>
          </a:p>
        </p:txBody>
      </p:sp>
      <p:sp>
        <p:nvSpPr>
          <p:cNvPr id="9" name="TextBox 8"/>
          <p:cNvSpPr txBox="1"/>
          <p:nvPr/>
        </p:nvSpPr>
        <p:spPr>
          <a:xfrm>
            <a:off x="8097582" y="-32652"/>
            <a:ext cx="979575" cy="369332"/>
          </a:xfrm>
          <a:prstGeom prst="rect">
            <a:avLst/>
          </a:prstGeom>
          <a:noFill/>
        </p:spPr>
        <p:txBody>
          <a:bodyPr wrap="square" rtlCol="0">
            <a:spAutoFit/>
          </a:bodyPr>
          <a:lstStyle/>
          <a:p>
            <a:pPr defTabSz="457200"/>
            <a:r>
              <a:rPr lang="en-US" sz="1800" kern="1200" dirty="0" smtClean="0">
                <a:solidFill>
                  <a:prstClr val="black"/>
                </a:solidFill>
                <a:latin typeface="Rockwell"/>
                <a:ea typeface="+mn-ea"/>
                <a:cs typeface="+mn-cs"/>
                <a:hlinkClick r:id="rId2"/>
              </a:rPr>
              <a:t>Source</a:t>
            </a:r>
            <a:endParaRPr lang="en-US" sz="1800" kern="1200" dirty="0">
              <a:solidFill>
                <a:prstClr val="black"/>
              </a:solidFill>
              <a:latin typeface="Rockwell"/>
              <a:ea typeface="+mn-ea"/>
              <a:cs typeface="+mn-cs"/>
            </a:endParaRPr>
          </a:p>
        </p:txBody>
      </p:sp>
      <p:sp>
        <p:nvSpPr>
          <p:cNvPr id="11" name="TextBox 10"/>
          <p:cNvSpPr txBox="1"/>
          <p:nvPr/>
        </p:nvSpPr>
        <p:spPr>
          <a:xfrm>
            <a:off x="8156093" y="1579600"/>
            <a:ext cx="894959" cy="369332"/>
          </a:xfrm>
          <a:prstGeom prst="rect">
            <a:avLst/>
          </a:prstGeom>
          <a:noFill/>
        </p:spPr>
        <p:txBody>
          <a:bodyPr wrap="square" rtlCol="0">
            <a:spAutoFit/>
          </a:bodyPr>
          <a:lstStyle/>
          <a:p>
            <a:pPr defTabSz="457200"/>
            <a:r>
              <a:rPr lang="en-US" sz="1800" kern="1200" dirty="0">
                <a:solidFill>
                  <a:prstClr val="black"/>
                </a:solidFill>
                <a:latin typeface="Rockwell"/>
                <a:hlinkClick r:id="rId3"/>
              </a:rPr>
              <a:t>Video</a:t>
            </a:r>
            <a:endParaRPr lang="en-US" sz="1800" kern="1200" dirty="0">
              <a:solidFill>
                <a:prstClr val="black"/>
              </a:solidFill>
              <a:latin typeface="Rockwell"/>
            </a:endParaRPr>
          </a:p>
        </p:txBody>
      </p:sp>
      <p:sp>
        <p:nvSpPr>
          <p:cNvPr id="10" name="Shape 260"/>
          <p:cNvSpPr txBox="1"/>
          <p:nvPr/>
        </p:nvSpPr>
        <p:spPr>
          <a:xfrm>
            <a:off x="0" y="5993604"/>
            <a:ext cx="9144000" cy="7746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dirty="0" smtClean="0">
                <a:solidFill>
                  <a:schemeClr val="dk1"/>
                </a:solidFill>
                <a:latin typeface="+mn-lt"/>
                <a:ea typeface="Rokkitt"/>
                <a:cs typeface="Rokkitt"/>
                <a:sym typeface="Rokkitt"/>
              </a:rPr>
              <a:t>LO 3.10: Evaluate </a:t>
            </a:r>
            <a:r>
              <a:rPr lang="en-US" sz="1800" dirty="0">
                <a:solidFill>
                  <a:schemeClr val="dk1"/>
                </a:solidFill>
                <a:latin typeface="+mn-lt"/>
                <a:ea typeface="Rokkitt"/>
                <a:cs typeface="Rokkitt"/>
                <a:sym typeface="Rokkitt"/>
              </a:rPr>
              <a:t>the classification of a process as a </a:t>
            </a:r>
            <a:r>
              <a:rPr lang="en-US" sz="1800" dirty="0" smtClean="0">
                <a:solidFill>
                  <a:schemeClr val="dk1"/>
                </a:solidFill>
                <a:latin typeface="+mn-lt"/>
                <a:ea typeface="Rokkitt"/>
                <a:cs typeface="Rokkitt"/>
                <a:sym typeface="Rokkitt"/>
              </a:rPr>
              <a:t>physical, chemical, </a:t>
            </a:r>
            <a:r>
              <a:rPr lang="en-US" sz="1800" dirty="0">
                <a:solidFill>
                  <a:schemeClr val="dk1"/>
                </a:solidFill>
                <a:latin typeface="+mn-lt"/>
                <a:ea typeface="Rokkitt"/>
                <a:cs typeface="Rokkitt"/>
                <a:sym typeface="Rokkitt"/>
              </a:rPr>
              <a:t>or ambiguous change based on both macroscopic observations and the distinction between rearrangement of covalent interactions and </a:t>
            </a:r>
            <a:r>
              <a:rPr lang="en-US" sz="1800" dirty="0" err="1">
                <a:solidFill>
                  <a:schemeClr val="dk1"/>
                </a:solidFill>
                <a:latin typeface="+mn-lt"/>
                <a:ea typeface="Rokkitt"/>
                <a:cs typeface="Rokkitt"/>
                <a:sym typeface="Rokkitt"/>
              </a:rPr>
              <a:t>noncovalent</a:t>
            </a:r>
            <a:r>
              <a:rPr lang="en-US" sz="1800" dirty="0">
                <a:solidFill>
                  <a:schemeClr val="dk1"/>
                </a:solidFill>
                <a:latin typeface="+mn-lt"/>
                <a:ea typeface="Rokkitt"/>
                <a:cs typeface="Rokkitt"/>
                <a:sym typeface="Rokkitt"/>
              </a:rPr>
              <a:t> interactions</a:t>
            </a:r>
            <a:r>
              <a:rPr lang="en-US" sz="1800" dirty="0">
                <a:solidFill>
                  <a:schemeClr val="dk1"/>
                </a:solidFill>
                <a:latin typeface="Rokkitt"/>
                <a:ea typeface="Rokkitt"/>
                <a:cs typeface="Rokkitt"/>
                <a:sym typeface="Rokkitt"/>
              </a:rPr>
              <a:t>.</a:t>
            </a:r>
            <a:r>
              <a:rPr lang="en-US" sz="1100" dirty="0">
                <a:solidFill>
                  <a:schemeClr val="dk1"/>
                </a:solidFill>
              </a:rPr>
              <a:t>		 	 	 		</a:t>
            </a:r>
          </a:p>
          <a:p>
            <a:pPr marL="0" marR="0" lvl="0" indent="-69850" algn="l" rtl="0">
              <a:spcBef>
                <a:spcPts val="0"/>
              </a:spcBef>
              <a:buClr>
                <a:schemeClr val="dk1"/>
              </a:buClr>
              <a:buSzPct val="100000"/>
              <a:buFont typeface="Arial"/>
              <a:buNone/>
            </a:pPr>
            <a:r>
              <a:rPr lang="en-US" sz="1100" dirty="0">
                <a:solidFill>
                  <a:schemeClr val="dk1"/>
                </a:solidFill>
              </a:rPr>
              <a:t>			</a:t>
            </a:r>
          </a:p>
          <a:p>
            <a:pPr marL="0" marR="0" lvl="0" indent="-69850" algn="l" rtl="0">
              <a:spcBef>
                <a:spcPts val="0"/>
              </a:spcBef>
              <a:buClr>
                <a:schemeClr val="dk1"/>
              </a:buClr>
              <a:buSzPct val="100000"/>
              <a:buFont typeface="Arial"/>
              <a:buNone/>
            </a:pPr>
            <a:r>
              <a:rPr lang="en-US" sz="1100" dirty="0">
                <a:solidFill>
                  <a:schemeClr val="dk1"/>
                </a:solidFill>
              </a:rPr>
              <a:t>				</a:t>
            </a:r>
          </a:p>
          <a:p>
            <a:pPr marL="0" marR="0" lvl="0" indent="-69850" algn="l" rtl="0">
              <a:spcBef>
                <a:spcPts val="0"/>
              </a:spcBef>
              <a:buClr>
                <a:schemeClr val="dk1"/>
              </a:buClr>
              <a:buSzPct val="100000"/>
              <a:buFont typeface="Arial"/>
              <a:buNone/>
            </a:pPr>
            <a:r>
              <a:rPr lang="en-US" sz="1100" dirty="0">
                <a:solidFill>
                  <a:schemeClr val="dk1"/>
                </a:solidFill>
              </a:rPr>
              <a:t>					</a:t>
            </a:r>
          </a:p>
          <a:p>
            <a:pPr marL="0" marR="0" lvl="0" indent="-69850" algn="l" rtl="0">
              <a:spcBef>
                <a:spcPts val="0"/>
              </a:spcBef>
              <a:buClr>
                <a:schemeClr val="dk1"/>
              </a:buClr>
              <a:buSzPct val="100000"/>
              <a:buFont typeface="Arial"/>
              <a:buNone/>
            </a:pPr>
            <a:r>
              <a:rPr lang="en-US" sz="1100" dirty="0">
                <a:solidFill>
                  <a:schemeClr val="dk1"/>
                </a:solidFill>
              </a:rPr>
              <a:t>						</a:t>
            </a:r>
          </a:p>
          <a:p>
            <a:pPr marL="0" marR="0" lvl="0" indent="-69850" algn="l" rtl="0">
              <a:spcBef>
                <a:spcPts val="0"/>
              </a:spcBef>
              <a:buClr>
                <a:schemeClr val="dk1"/>
              </a:buClr>
              <a:buFont typeface="Arial"/>
              <a:buNone/>
            </a:pPr>
            <a:endParaRPr sz="1200" dirty="0">
              <a:solidFill>
                <a:schemeClr val="dk1"/>
              </a:solidFill>
            </a:endParaRPr>
          </a:p>
          <a:p>
            <a:pPr marL="0" marR="0" lvl="0" indent="-69850" algn="l" rtl="0">
              <a:spcBef>
                <a:spcPts val="0"/>
              </a:spcBef>
              <a:buClr>
                <a:schemeClr val="dk1"/>
              </a:buClr>
              <a:buSzPct val="100000"/>
              <a:buFont typeface="Arial"/>
              <a:buNone/>
            </a:pPr>
            <a:r>
              <a:rPr lang="en-US" sz="1100" dirty="0">
                <a:solidFill>
                  <a:schemeClr val="dk1"/>
                </a:solidFill>
              </a:rPr>
              <a:t>					</a:t>
            </a:r>
          </a:p>
          <a:p>
            <a:pPr marL="0" marR="0" lvl="0" indent="-69850" algn="l" rtl="0">
              <a:spcBef>
                <a:spcPts val="0"/>
              </a:spcBef>
              <a:buClr>
                <a:schemeClr val="dk1"/>
              </a:buClr>
              <a:buSzPct val="100000"/>
              <a:buFont typeface="Arial"/>
              <a:buNone/>
            </a:pPr>
            <a:r>
              <a:rPr lang="en-US" sz="1100" dirty="0">
                <a:solidFill>
                  <a:schemeClr val="dk1"/>
                </a:solidFill>
              </a:rPr>
              <a:t>				</a:t>
            </a:r>
          </a:p>
          <a:p>
            <a:pPr marL="0" marR="0" lvl="0" indent="-69850" algn="l" rtl="0">
              <a:spcBef>
                <a:spcPts val="0"/>
              </a:spcBef>
              <a:buClr>
                <a:schemeClr val="dk1"/>
              </a:buClr>
              <a:buSzPct val="100000"/>
              <a:buFont typeface="Arial"/>
              <a:buNone/>
            </a:pPr>
            <a:r>
              <a:rPr lang="en-US" sz="1100" dirty="0">
                <a:solidFill>
                  <a:schemeClr val="dk1"/>
                </a:solidFill>
              </a:rPr>
              <a:t>			</a:t>
            </a:r>
          </a:p>
          <a:p>
            <a:pPr marL="0" marR="0" lvl="0" indent="-69850" algn="l" rtl="0">
              <a:spcBef>
                <a:spcPts val="0"/>
              </a:spcBef>
              <a:buClr>
                <a:schemeClr val="dk1"/>
              </a:buClr>
              <a:buSzPct val="100000"/>
              <a:buFont typeface="Arial"/>
              <a:buNone/>
            </a:pPr>
            <a:r>
              <a:rPr lang="en-US" sz="1100" dirty="0">
                <a:solidFill>
                  <a:schemeClr val="dk1"/>
                </a:solidFill>
              </a:rPr>
              <a:t>		</a:t>
            </a:r>
          </a:p>
          <a:p>
            <a:pPr marL="0" marR="0" lvl="0" indent="0" algn="l" rtl="0">
              <a:spcBef>
                <a:spcPts val="0"/>
              </a:spcBef>
              <a:buSzPct val="25000"/>
              <a:buNone/>
            </a:pPr>
            <a:r>
              <a:rPr lang="en-US" sz="1800" dirty="0">
                <a:solidFill>
                  <a:schemeClr val="dk1"/>
                </a:solidFill>
                <a:latin typeface="Rokkitt"/>
                <a:ea typeface="Rokkitt"/>
                <a:cs typeface="Rokkitt"/>
                <a:sym typeface="Rokkitt"/>
              </a:rPr>
              <a:t>															</a:t>
            </a:r>
          </a:p>
        </p:txBody>
      </p:sp>
      <p:sp>
        <p:nvSpPr>
          <p:cNvPr id="2" name="Rectangle 1"/>
          <p:cNvSpPr/>
          <p:nvPr/>
        </p:nvSpPr>
        <p:spPr>
          <a:xfrm>
            <a:off x="8157537" y="1814074"/>
            <a:ext cx="919619" cy="369332"/>
          </a:xfrm>
          <a:prstGeom prst="rect">
            <a:avLst/>
          </a:prstGeom>
        </p:spPr>
        <p:txBody>
          <a:bodyPr wrap="square">
            <a:spAutoFit/>
          </a:bodyPr>
          <a:lstStyle/>
          <a:p>
            <a:pPr defTabSz="457200"/>
            <a:r>
              <a:rPr lang="en-US" sz="1800" kern="1200" dirty="0">
                <a:solidFill>
                  <a:prstClr val="black"/>
                </a:solidFill>
                <a:latin typeface="Rockwell"/>
                <a:hlinkClick r:id="rId4"/>
              </a:rPr>
              <a:t>Video</a:t>
            </a:r>
            <a:endParaRPr lang="en-US" sz="1800" kern="1200" dirty="0">
              <a:solidFill>
                <a:prstClr val="black"/>
              </a:solidFill>
              <a:latin typeface="Rockwell"/>
            </a:endParaRPr>
          </a:p>
        </p:txBody>
      </p:sp>
      <p:pic>
        <p:nvPicPr>
          <p:cNvPr id="3" name="Picture 2"/>
          <p:cNvPicPr>
            <a:picLocks noChangeAspect="1"/>
          </p:cNvPicPr>
          <p:nvPr/>
        </p:nvPicPr>
        <p:blipFill>
          <a:blip r:embed="rId5"/>
          <a:stretch>
            <a:fillRect/>
          </a:stretch>
        </p:blipFill>
        <p:spPr>
          <a:xfrm>
            <a:off x="2078640" y="507307"/>
            <a:ext cx="4733656" cy="1732780"/>
          </a:xfrm>
          <a:prstGeom prst="rect">
            <a:avLst/>
          </a:prstGeom>
          <a:ln w="38100" cmpd="sng">
            <a:solidFill>
              <a:schemeClr val="accent1"/>
            </a:solidFill>
          </a:ln>
        </p:spPr>
      </p:pic>
      <p:sp>
        <p:nvSpPr>
          <p:cNvPr id="6" name="TextBox 5"/>
          <p:cNvSpPr txBox="1"/>
          <p:nvPr/>
        </p:nvSpPr>
        <p:spPr>
          <a:xfrm>
            <a:off x="102946" y="2386062"/>
            <a:ext cx="8948106" cy="3693318"/>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numCol="2" rtlCol="0">
            <a:spAutoFit/>
          </a:bodyPr>
          <a:lstStyle/>
          <a:p>
            <a:r>
              <a:rPr lang="en-US" sz="1550" b="1" u="sng" dirty="0" smtClean="0"/>
              <a:t>Chemical Changes:</a:t>
            </a:r>
          </a:p>
          <a:p>
            <a:r>
              <a:rPr lang="en-US" sz="1550" dirty="0" smtClean="0"/>
              <a:t>Production of a gas:</a:t>
            </a:r>
          </a:p>
          <a:p>
            <a:r>
              <a:rPr lang="en-US" sz="1550" dirty="0" smtClean="0"/>
              <a:t>2KClO</a:t>
            </a:r>
            <a:r>
              <a:rPr lang="en-US" sz="1550" baseline="-25000" dirty="0" smtClean="0"/>
              <a:t>3</a:t>
            </a:r>
            <a:r>
              <a:rPr lang="en-US" sz="1550" dirty="0" smtClean="0"/>
              <a:t> </a:t>
            </a:r>
            <a:r>
              <a:rPr lang="en-US" sz="1550" baseline="-25000" dirty="0" smtClean="0"/>
              <a:t>(s) </a:t>
            </a:r>
            <a:r>
              <a:rPr lang="en-US" sz="1550" dirty="0" smtClean="0"/>
              <a:t>+ heat </a:t>
            </a:r>
            <a:r>
              <a:rPr lang="is-IS" sz="1550" dirty="0" smtClean="0"/>
              <a:t>→ 2KCl </a:t>
            </a:r>
            <a:r>
              <a:rPr lang="en-US" sz="1550" baseline="-25000" dirty="0"/>
              <a:t>(s</a:t>
            </a:r>
            <a:r>
              <a:rPr lang="en-US" sz="1550" baseline="-25000" dirty="0" smtClean="0"/>
              <a:t>) </a:t>
            </a:r>
            <a:r>
              <a:rPr lang="en-US" sz="1550" dirty="0" smtClean="0"/>
              <a:t>+</a:t>
            </a:r>
            <a:r>
              <a:rPr lang="en-US" sz="1550" baseline="-25000" dirty="0" smtClean="0"/>
              <a:t> </a:t>
            </a:r>
            <a:r>
              <a:rPr lang="en-US" sz="1550" dirty="0" smtClean="0"/>
              <a:t> 3O</a:t>
            </a:r>
            <a:r>
              <a:rPr lang="en-US" sz="1550" baseline="-25000" dirty="0" smtClean="0"/>
              <a:t>2 (g)</a:t>
            </a:r>
          </a:p>
          <a:p>
            <a:endParaRPr lang="en-US" sz="1550" baseline="-25000" dirty="0"/>
          </a:p>
          <a:p>
            <a:r>
              <a:rPr lang="is-IS" sz="1550" dirty="0"/>
              <a:t>Formation of a precipitate:</a:t>
            </a:r>
          </a:p>
          <a:p>
            <a:r>
              <a:rPr lang="is-IS" sz="1550" dirty="0"/>
              <a:t>AgNO</a:t>
            </a:r>
            <a:r>
              <a:rPr lang="is-IS" sz="1550" baseline="-25000" dirty="0"/>
              <a:t>3</a:t>
            </a:r>
            <a:r>
              <a:rPr lang="is-IS" sz="1550" dirty="0"/>
              <a:t>)</a:t>
            </a:r>
            <a:r>
              <a:rPr lang="is-IS" sz="1550" baseline="-25000" dirty="0"/>
              <a:t> (aq)</a:t>
            </a:r>
            <a:r>
              <a:rPr lang="is-IS" sz="1550" dirty="0"/>
              <a:t> + KCl </a:t>
            </a:r>
            <a:r>
              <a:rPr lang="is-IS" sz="1550" baseline="-25000" dirty="0"/>
              <a:t>(aq)</a:t>
            </a:r>
            <a:r>
              <a:rPr lang="is-IS" sz="1550" dirty="0"/>
              <a:t> → AgCl </a:t>
            </a:r>
            <a:r>
              <a:rPr lang="is-IS" sz="1550" baseline="-25000" dirty="0"/>
              <a:t>(s)</a:t>
            </a:r>
            <a:r>
              <a:rPr lang="is-IS" sz="1550" dirty="0"/>
              <a:t>+ 2KNO</a:t>
            </a:r>
            <a:r>
              <a:rPr lang="is-IS" sz="1550" baseline="-25000" dirty="0"/>
              <a:t>3 (aq)</a:t>
            </a:r>
          </a:p>
          <a:p>
            <a:endParaRPr lang="en-US" sz="1550" baseline="-25000" dirty="0" smtClean="0"/>
          </a:p>
          <a:p>
            <a:r>
              <a:rPr lang="is-IS" sz="1550" dirty="0" smtClean="0"/>
              <a:t>Change </a:t>
            </a:r>
            <a:r>
              <a:rPr lang="is-IS" sz="1550" dirty="0"/>
              <a:t>in color:</a:t>
            </a:r>
          </a:p>
          <a:p>
            <a:r>
              <a:rPr lang="is-IS" sz="1550" dirty="0"/>
              <a:t>Two white solids react to produce a mixture of a </a:t>
            </a:r>
            <a:r>
              <a:rPr lang="is-IS" sz="1550" dirty="0" smtClean="0"/>
              <a:t>yellow </a:t>
            </a:r>
            <a:r>
              <a:rPr lang="is-IS" sz="1550" dirty="0"/>
              <a:t>and a white solid when shaken forcefully!</a:t>
            </a:r>
          </a:p>
          <a:p>
            <a:r>
              <a:rPr lang="is-IS" sz="1550" dirty="0"/>
              <a:t>Pb(NO</a:t>
            </a:r>
            <a:r>
              <a:rPr lang="is-IS" sz="1550" baseline="-25000" dirty="0"/>
              <a:t>3</a:t>
            </a:r>
            <a:r>
              <a:rPr lang="is-IS" sz="1550" dirty="0"/>
              <a:t>)</a:t>
            </a:r>
            <a:r>
              <a:rPr lang="is-IS" sz="1550" baseline="-25000" dirty="0"/>
              <a:t>2 (s)</a:t>
            </a:r>
            <a:r>
              <a:rPr lang="is-IS" sz="1550" dirty="0"/>
              <a:t> + 2KI </a:t>
            </a:r>
            <a:r>
              <a:rPr lang="is-IS" sz="1550" baseline="-25000" dirty="0"/>
              <a:t>(s)</a:t>
            </a:r>
            <a:r>
              <a:rPr lang="is-IS" sz="1550" dirty="0"/>
              <a:t> → PbI</a:t>
            </a:r>
            <a:r>
              <a:rPr lang="is-IS" sz="1550" baseline="-25000" dirty="0"/>
              <a:t>2</a:t>
            </a:r>
            <a:r>
              <a:rPr lang="is-IS" sz="1550" dirty="0"/>
              <a:t> </a:t>
            </a:r>
            <a:r>
              <a:rPr lang="is-IS" sz="1550" baseline="-25000" dirty="0"/>
              <a:t>(s)</a:t>
            </a:r>
            <a:r>
              <a:rPr lang="is-IS" sz="1550" dirty="0"/>
              <a:t>+ 2KNO</a:t>
            </a:r>
            <a:r>
              <a:rPr lang="is-IS" sz="1550" baseline="-25000" dirty="0"/>
              <a:t>3 (s</a:t>
            </a:r>
            <a:r>
              <a:rPr lang="is-IS" sz="1550" baseline="-25000" dirty="0" smtClean="0"/>
              <a:t>)</a:t>
            </a:r>
          </a:p>
          <a:p>
            <a:endParaRPr lang="is-IS" sz="1550" baseline="-25000" dirty="0"/>
          </a:p>
          <a:p>
            <a:r>
              <a:rPr lang="is-IS" sz="1550" dirty="0"/>
              <a:t>Production of </a:t>
            </a:r>
            <a:r>
              <a:rPr lang="is-IS" sz="1550" dirty="0" smtClean="0"/>
              <a:t>heat*:</a:t>
            </a:r>
            <a:endParaRPr lang="is-IS" sz="1550" dirty="0"/>
          </a:p>
          <a:p>
            <a:r>
              <a:rPr lang="is-IS" sz="1550" dirty="0"/>
              <a:t>2 Mg </a:t>
            </a:r>
            <a:r>
              <a:rPr lang="is-IS" sz="1550" baseline="-25000" dirty="0"/>
              <a:t>(s)</a:t>
            </a:r>
            <a:r>
              <a:rPr lang="is-IS" sz="1550" dirty="0"/>
              <a:t> + O</a:t>
            </a:r>
            <a:r>
              <a:rPr lang="is-IS" sz="1550" baseline="-25000" dirty="0"/>
              <a:t>2 (s)</a:t>
            </a:r>
            <a:r>
              <a:rPr lang="is-IS" sz="1550" dirty="0"/>
              <a:t> → 2MgO </a:t>
            </a:r>
            <a:r>
              <a:rPr lang="is-IS" sz="1550" baseline="-25000" dirty="0"/>
              <a:t>(s) </a:t>
            </a:r>
            <a:r>
              <a:rPr lang="is-IS" sz="1550" dirty="0"/>
              <a:t>+ </a:t>
            </a:r>
            <a:r>
              <a:rPr lang="is-IS" sz="1550" dirty="0" smtClean="0"/>
              <a:t>heat</a:t>
            </a:r>
          </a:p>
          <a:p>
            <a:r>
              <a:rPr lang="is-IS" sz="1550" dirty="0" smtClean="0"/>
              <a:t>*can also include the absorption of heat </a:t>
            </a:r>
          </a:p>
          <a:p>
            <a:endParaRPr lang="is-IS" sz="1550" dirty="0" smtClean="0"/>
          </a:p>
          <a:p>
            <a:r>
              <a:rPr lang="is-IS" sz="1550" b="1" u="sng" dirty="0" smtClean="0"/>
              <a:t>Physical Changes: </a:t>
            </a:r>
          </a:p>
          <a:p>
            <a:r>
              <a:rPr lang="is-IS" sz="1550" dirty="0" smtClean="0"/>
              <a:t>may produce similar visible evidence (i.e. </a:t>
            </a:r>
            <a:r>
              <a:rPr lang="en-US" sz="1550" dirty="0"/>
              <a:t>b</a:t>
            </a:r>
            <a:r>
              <a:rPr lang="is-IS" sz="1550" dirty="0" smtClean="0"/>
              <a:t>oiling water creates “bubbles,” but bonds are not broken and reformed. No new substances are made.</a:t>
            </a:r>
          </a:p>
          <a:p>
            <a:endParaRPr lang="is-IS" sz="1550" dirty="0"/>
          </a:p>
          <a:p>
            <a:endParaRPr lang="en-US" sz="1550" baseline="-25000" dirty="0" smtClean="0"/>
          </a:p>
          <a:p>
            <a:endParaRPr lang="en-US" baseline="-25000" dirty="0"/>
          </a:p>
          <a:p>
            <a:endParaRPr lang="en-US" baseline="-25000" dirty="0" smtClean="0"/>
          </a:p>
          <a:p>
            <a:endParaRPr lang="en-US" baseline="-25000" dirty="0" smtClean="0"/>
          </a:p>
          <a:p>
            <a:endParaRPr lang="en-US" baseline="-25000" dirty="0" smtClean="0"/>
          </a:p>
          <a:p>
            <a:endParaRPr lang="en-US" baseline="-25000" dirty="0" smtClean="0"/>
          </a:p>
          <a:p>
            <a:endParaRPr lang="en-US" baseline="-25000" dirty="0" smtClean="0"/>
          </a:p>
          <a:p>
            <a:endParaRPr lang="en-US" baseline="-25000" dirty="0"/>
          </a:p>
          <a:p>
            <a:endParaRPr lang="en-US" baseline="-25000" dirty="0" smtClean="0"/>
          </a:p>
          <a:p>
            <a:endParaRPr lang="en-US" baseline="-25000" dirty="0"/>
          </a:p>
          <a:p>
            <a:endParaRPr lang="en-US" baseline="-25000" dirty="0" smtClean="0"/>
          </a:p>
          <a:p>
            <a:endParaRPr lang="en-US" baseline="-25000" dirty="0"/>
          </a:p>
        </p:txBody>
      </p:sp>
      <p:sp>
        <p:nvSpPr>
          <p:cNvPr id="8" name="TextBox 7"/>
          <p:cNvSpPr txBox="1"/>
          <p:nvPr/>
        </p:nvSpPr>
        <p:spPr>
          <a:xfrm>
            <a:off x="8164383" y="2058465"/>
            <a:ext cx="824414" cy="369332"/>
          </a:xfrm>
          <a:prstGeom prst="rect">
            <a:avLst/>
          </a:prstGeom>
          <a:noFill/>
        </p:spPr>
        <p:txBody>
          <a:bodyPr wrap="none" rtlCol="0">
            <a:spAutoFit/>
          </a:bodyPr>
          <a:lstStyle/>
          <a:p>
            <a:r>
              <a:rPr lang="en-US" sz="1800" dirty="0" smtClean="0">
                <a:latin typeface="Rockwell"/>
                <a:cs typeface="Rockwell"/>
                <a:hlinkClick r:id="rId6"/>
              </a:rPr>
              <a:t>Video</a:t>
            </a:r>
            <a:endParaRPr lang="en-US" sz="1800" dirty="0">
              <a:latin typeface="Rockwell"/>
              <a:cs typeface="Rockwell"/>
            </a:endParaRPr>
          </a:p>
        </p:txBody>
      </p:sp>
      <p:sp>
        <p:nvSpPr>
          <p:cNvPr id="13" name="Cloud Callout 12"/>
          <p:cNvSpPr/>
          <p:nvPr/>
        </p:nvSpPr>
        <p:spPr>
          <a:xfrm>
            <a:off x="1411567" y="384294"/>
            <a:ext cx="4842977" cy="4183335"/>
          </a:xfrm>
          <a:prstGeom prst="cloud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Note: it is a common misconception that boiling water makes O</a:t>
            </a:r>
            <a:r>
              <a:rPr lang="en-US" baseline="-25000" dirty="0" smtClean="0"/>
              <a:t>2</a:t>
            </a:r>
            <a:r>
              <a:rPr lang="en-US" dirty="0" smtClean="0"/>
              <a:t> and H</a:t>
            </a:r>
            <a:r>
              <a:rPr lang="en-US" baseline="-25000" dirty="0" smtClean="0"/>
              <a:t>2</a:t>
            </a:r>
            <a:r>
              <a:rPr lang="en-US" dirty="0" smtClean="0"/>
              <a:t> gas. Notice that the water molecule stays intact as the water boils. Covalent bonds are not broken with during this phase change- only intermolecular attractions (hydrogen bonds) between water molecules.</a:t>
            </a:r>
            <a:endParaRPr lang="en-US" dirty="0"/>
          </a:p>
        </p:txBody>
      </p:sp>
      <p:pic>
        <p:nvPicPr>
          <p:cNvPr id="12" name="Picture 11" descr="boilingwater.gif"/>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043176" y="3784169"/>
            <a:ext cx="3442307" cy="2113132"/>
          </a:xfrm>
          <a:prstGeom prst="rect">
            <a:avLst/>
          </a:prstGeom>
          <a:ln w="38100" cmpd="sng">
            <a:solidFill>
              <a:schemeClr val="accent1"/>
            </a:solidFill>
          </a:ln>
        </p:spPr>
      </p:pic>
    </p:spTree>
    <p:extLst>
      <p:ext uri="{BB962C8B-B14F-4D97-AF65-F5344CB8AC3E}">
        <p14:creationId xmlns:p14="http://schemas.microsoft.com/office/powerpoint/2010/main" val="1718564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bg/>
                                          </p:spTgt>
                                        </p:tgtEl>
                                        <p:attrNameLst>
                                          <p:attrName>style.visibility</p:attrName>
                                        </p:attrNameLst>
                                      </p:cBhvr>
                                      <p:to>
                                        <p:strVal val="visible"/>
                                      </p:to>
                                    </p:set>
                                    <p:anim calcmode="lin" valueType="num">
                                      <p:cBhvr additive="base">
                                        <p:cTn id="7" dur="500" fill="hold"/>
                                        <p:tgtEl>
                                          <p:spTgt spid="1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13">
                                            <p:bg/>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3">
                                            <p:txEl>
                                              <p:pRg st="0" end="0"/>
                                            </p:txEl>
                                          </p:spTgt>
                                        </p:tgtEl>
                                        <p:attrNameLst>
                                          <p:attrName>style.visibility</p:attrName>
                                        </p:attrNameLst>
                                      </p:cBhvr>
                                      <p:to>
                                        <p:strVal val="visible"/>
                                      </p:to>
                                    </p:set>
                                    <p:anim calcmode="lin" valueType="num">
                                      <p:cBhvr additive="base">
                                        <p:cTn id="11"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allAtOnce"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98474" y="189998"/>
            <a:ext cx="7556313" cy="1116106"/>
          </a:xfrm>
        </p:spPr>
        <p:txBody>
          <a:bodyPr/>
          <a:lstStyle/>
          <a:p>
            <a:r>
              <a:rPr lang="en-US" dirty="0" smtClean="0"/>
              <a:t>Energy Changes</a:t>
            </a:r>
            <a:endParaRPr lang="en-US" dirty="0"/>
          </a:p>
        </p:txBody>
      </p:sp>
      <p:sp>
        <p:nvSpPr>
          <p:cNvPr id="10" name="TextBox 9"/>
          <p:cNvSpPr txBox="1"/>
          <p:nvPr/>
        </p:nvSpPr>
        <p:spPr>
          <a:xfrm>
            <a:off x="8097582" y="-32652"/>
            <a:ext cx="979575" cy="369332"/>
          </a:xfrm>
          <a:prstGeom prst="rect">
            <a:avLst/>
          </a:prstGeom>
          <a:noFill/>
        </p:spPr>
        <p:txBody>
          <a:bodyPr wrap="square" rtlCol="0">
            <a:spAutoFit/>
          </a:bodyPr>
          <a:lstStyle/>
          <a:p>
            <a:pPr defTabSz="457200"/>
            <a:r>
              <a:rPr lang="en-US" sz="1800" kern="1200" dirty="0" smtClean="0">
                <a:solidFill>
                  <a:prstClr val="black"/>
                </a:solidFill>
                <a:latin typeface="Rockwell"/>
                <a:ea typeface="+mn-ea"/>
                <a:cs typeface="+mn-cs"/>
                <a:hlinkClick r:id="rId2"/>
              </a:rPr>
              <a:t>Source</a:t>
            </a:r>
            <a:endParaRPr lang="en-US" sz="1800" kern="1200" dirty="0">
              <a:solidFill>
                <a:prstClr val="black"/>
              </a:solidFill>
              <a:latin typeface="Rockwell"/>
              <a:ea typeface="+mn-ea"/>
              <a:cs typeface="+mn-cs"/>
            </a:endParaRPr>
          </a:p>
        </p:txBody>
      </p:sp>
      <p:sp>
        <p:nvSpPr>
          <p:cNvPr id="11" name="TextBox 10"/>
          <p:cNvSpPr txBox="1"/>
          <p:nvPr/>
        </p:nvSpPr>
        <p:spPr>
          <a:xfrm>
            <a:off x="0" y="6304002"/>
            <a:ext cx="9144000" cy="553998"/>
          </a:xfrm>
          <a:prstGeom prst="rect">
            <a:avLst/>
          </a:prstGeom>
          <a:noFill/>
        </p:spPr>
        <p:txBody>
          <a:bodyPr wrap="square" rtlCol="0">
            <a:spAutoFit/>
          </a:bodyPr>
          <a:lstStyle/>
          <a:p>
            <a:pPr defTabSz="457200"/>
            <a:r>
              <a:rPr lang="en-US" sz="1200" kern="1200" dirty="0" smtClean="0">
                <a:solidFill>
                  <a:prstClr val="black"/>
                </a:solidFill>
                <a:latin typeface="Rockwell"/>
                <a:ea typeface="+mn-ea"/>
                <a:cs typeface="+mn-cs"/>
              </a:rPr>
              <a:t>LO 3.11: 	</a:t>
            </a:r>
            <a:r>
              <a:rPr lang="en-US" sz="1200" dirty="0">
                <a:solidFill>
                  <a:schemeClr val="dk1"/>
                </a:solidFill>
                <a:latin typeface="+mn-lt"/>
              </a:rPr>
              <a:t>The student is able to interpret observations regarding macroscopic energy changes associated with a reaction or process to generate a relevant symbolic and/or graphical representation of the energy changes.</a:t>
            </a:r>
            <a:r>
              <a:rPr lang="en-US" sz="1800" kern="1200" dirty="0" smtClean="0">
                <a:solidFill>
                  <a:prstClr val="black"/>
                </a:solidFill>
                <a:latin typeface="Rockwell"/>
                <a:ea typeface="+mn-ea"/>
                <a:cs typeface="+mn-cs"/>
              </a:rPr>
              <a:t>					</a:t>
            </a:r>
            <a:endParaRPr lang="en-US" sz="1800" kern="1200" dirty="0">
              <a:solidFill>
                <a:prstClr val="black"/>
              </a:solidFill>
              <a:latin typeface="Rockwell"/>
              <a:ea typeface="+mn-ea"/>
              <a:cs typeface="+mn-cs"/>
            </a:endParaRPr>
          </a:p>
        </p:txBody>
      </p:sp>
      <p:sp>
        <p:nvSpPr>
          <p:cNvPr id="12" name="TextBox 11"/>
          <p:cNvSpPr txBox="1"/>
          <p:nvPr/>
        </p:nvSpPr>
        <p:spPr>
          <a:xfrm>
            <a:off x="8157538" y="1816854"/>
            <a:ext cx="894959" cy="369332"/>
          </a:xfrm>
          <a:prstGeom prst="rect">
            <a:avLst/>
          </a:prstGeom>
          <a:noFill/>
        </p:spPr>
        <p:txBody>
          <a:bodyPr wrap="square" rtlCol="0">
            <a:spAutoFit/>
          </a:bodyPr>
          <a:lstStyle/>
          <a:p>
            <a:pPr defTabSz="457200"/>
            <a:r>
              <a:rPr lang="en-US" sz="1800" kern="1200" dirty="0" smtClean="0">
                <a:solidFill>
                  <a:prstClr val="black"/>
                </a:solidFill>
                <a:latin typeface="Rockwell"/>
                <a:ea typeface="+mn-ea"/>
                <a:cs typeface="+mn-cs"/>
                <a:hlinkClick r:id="rId3"/>
              </a:rPr>
              <a:t>Video</a:t>
            </a:r>
            <a:endParaRPr lang="en-US" sz="1800" kern="1200" dirty="0">
              <a:solidFill>
                <a:prstClr val="black"/>
              </a:solidFill>
              <a:latin typeface="Rockwell"/>
              <a:ea typeface="+mn-ea"/>
              <a:cs typeface="+mn-cs"/>
            </a:endParaRPr>
          </a:p>
        </p:txBody>
      </p:sp>
      <p:sp>
        <p:nvSpPr>
          <p:cNvPr id="2" name="Rectangle 1"/>
          <p:cNvSpPr/>
          <p:nvPr/>
        </p:nvSpPr>
        <p:spPr>
          <a:xfrm>
            <a:off x="249572" y="934702"/>
            <a:ext cx="7077352" cy="2062103"/>
          </a:xfrm>
          <a:prstGeom prst="rect">
            <a:avLst/>
          </a:prstGeom>
        </p:spPr>
        <p:txBody>
          <a:bodyPr wrap="square">
            <a:spAutoFit/>
          </a:bodyPr>
          <a:lstStyle/>
          <a:p>
            <a:pPr marL="285750" indent="-285750">
              <a:buFont typeface="Wingdings" charset="2"/>
              <a:buChar char="§"/>
            </a:pPr>
            <a:r>
              <a:rPr lang="en-US" sz="1600" dirty="0">
                <a:latin typeface="+mn-lt"/>
              </a:rPr>
              <a:t>Chemical reactions involve the formation of new products </a:t>
            </a:r>
          </a:p>
          <a:p>
            <a:pPr marL="285750" indent="-285750">
              <a:buFont typeface="Wingdings" charset="2"/>
              <a:buChar char="§"/>
            </a:pPr>
            <a:r>
              <a:rPr lang="en-US" sz="1600" dirty="0">
                <a:latin typeface="+mn-lt"/>
              </a:rPr>
              <a:t>Bonds between atoms or ions in the reactants must be BROKEN </a:t>
            </a:r>
            <a:r>
              <a:rPr lang="en-US" sz="1600" dirty="0" smtClean="0">
                <a:latin typeface="+mn-lt"/>
              </a:rPr>
              <a:t>(the enthalpy of the system is increasing  </a:t>
            </a:r>
            <a:r>
              <a:rPr lang="is-IS" sz="1600" dirty="0">
                <a:latin typeface="+mn-lt"/>
              </a:rPr>
              <a:t>… ENDOTHERMIC process</a:t>
            </a:r>
            <a:r>
              <a:rPr lang="is-IS" sz="1600" dirty="0" smtClean="0">
                <a:latin typeface="+mn-lt"/>
              </a:rPr>
              <a:t>)</a:t>
            </a:r>
            <a:endParaRPr lang="is-IS" sz="1600" dirty="0">
              <a:latin typeface="+mn-lt"/>
            </a:endParaRPr>
          </a:p>
          <a:p>
            <a:pPr marL="285750" indent="-285750">
              <a:buFont typeface="Wingdings" charset="2"/>
              <a:buChar char="§"/>
            </a:pPr>
            <a:r>
              <a:rPr lang="is-IS" sz="1600" dirty="0">
                <a:latin typeface="+mn-lt"/>
              </a:rPr>
              <a:t>Bonds are then FORMED between atoms or ions to make the producsts of the reaction. </a:t>
            </a:r>
            <a:r>
              <a:rPr lang="is-IS" sz="1600" dirty="0" smtClean="0">
                <a:latin typeface="+mn-lt"/>
              </a:rPr>
              <a:t>(the enthalpy of hte system is decreasing.</a:t>
            </a:r>
            <a:r>
              <a:rPr lang="is-IS" sz="1600" dirty="0">
                <a:latin typeface="+mn-lt"/>
              </a:rPr>
              <a:t>..EXOTHERMIC process</a:t>
            </a:r>
            <a:r>
              <a:rPr lang="is-IS" sz="1600" dirty="0" smtClean="0">
                <a:latin typeface="+mn-lt"/>
              </a:rPr>
              <a:t>) </a:t>
            </a:r>
          </a:p>
          <a:p>
            <a:pPr lvl="7"/>
            <a:endParaRPr lang="is-IS" sz="1600" dirty="0">
              <a:latin typeface="+mn-lt"/>
            </a:endParaRPr>
          </a:p>
          <a:p>
            <a:pPr marL="285750" indent="-285750">
              <a:buFont typeface="Wingdings" charset="2"/>
              <a:buChar char="§"/>
            </a:pPr>
            <a:endParaRPr lang="is-IS" sz="1600" dirty="0" smtClean="0">
              <a:sym typeface="Wingdings"/>
            </a:endParaRPr>
          </a:p>
        </p:txBody>
      </p:sp>
      <p:sp>
        <p:nvSpPr>
          <p:cNvPr id="3" name="TextBox 2"/>
          <p:cNvSpPr txBox="1"/>
          <p:nvPr/>
        </p:nvSpPr>
        <p:spPr>
          <a:xfrm>
            <a:off x="8157538" y="2186186"/>
            <a:ext cx="836475" cy="369332"/>
          </a:xfrm>
          <a:prstGeom prst="rect">
            <a:avLst/>
          </a:prstGeom>
          <a:noFill/>
        </p:spPr>
        <p:txBody>
          <a:bodyPr wrap="none" rtlCol="0">
            <a:spAutoFit/>
          </a:bodyPr>
          <a:lstStyle/>
          <a:p>
            <a:r>
              <a:rPr lang="en-US" sz="1800" dirty="0" smtClean="0">
                <a:latin typeface="Rockwell"/>
                <a:cs typeface="Rockwell"/>
                <a:hlinkClick r:id="rId4"/>
              </a:rPr>
              <a:t>Video</a:t>
            </a:r>
            <a:endParaRPr lang="en-US" sz="1800" dirty="0">
              <a:latin typeface="Rockwell"/>
              <a:cs typeface="Rockwell"/>
            </a:endParaRPr>
          </a:p>
        </p:txBody>
      </p:sp>
      <p:pic>
        <p:nvPicPr>
          <p:cNvPr id="6" name="Picture 5"/>
          <p:cNvPicPr>
            <a:picLocks noChangeAspect="1"/>
          </p:cNvPicPr>
          <p:nvPr/>
        </p:nvPicPr>
        <p:blipFill>
          <a:blip r:embed="rId5"/>
          <a:stretch>
            <a:fillRect/>
          </a:stretch>
        </p:blipFill>
        <p:spPr>
          <a:xfrm>
            <a:off x="982780" y="2702627"/>
            <a:ext cx="6002215" cy="3578019"/>
          </a:xfrm>
          <a:prstGeom prst="rect">
            <a:avLst/>
          </a:prstGeom>
          <a:ln w="38100" cmpd="sng">
            <a:solidFill>
              <a:schemeClr val="accent1"/>
            </a:solidFill>
          </a:ln>
        </p:spPr>
      </p:pic>
    </p:spTree>
    <p:extLst>
      <p:ext uri="{BB962C8B-B14F-4D97-AF65-F5344CB8AC3E}">
        <p14:creationId xmlns:p14="http://schemas.microsoft.com/office/powerpoint/2010/main" val="20477449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0104" y="1086289"/>
            <a:ext cx="2095000" cy="1116106"/>
          </a:xfrm>
        </p:spPr>
        <p:txBody>
          <a:bodyPr/>
          <a:lstStyle/>
          <a:p>
            <a:r>
              <a:rPr lang="en-US" dirty="0" smtClean="0"/>
              <a:t>Galvanic Cell Potential</a:t>
            </a:r>
            <a:endParaRPr lang="en-US" dirty="0"/>
          </a:p>
        </p:txBody>
      </p:sp>
      <p:sp>
        <p:nvSpPr>
          <p:cNvPr id="10" name="TextBox 9"/>
          <p:cNvSpPr txBox="1"/>
          <p:nvPr/>
        </p:nvSpPr>
        <p:spPr>
          <a:xfrm>
            <a:off x="8097582" y="-32652"/>
            <a:ext cx="979575" cy="369332"/>
          </a:xfrm>
          <a:prstGeom prst="rect">
            <a:avLst/>
          </a:prstGeom>
          <a:noFill/>
        </p:spPr>
        <p:txBody>
          <a:bodyPr wrap="square" rtlCol="0">
            <a:spAutoFit/>
          </a:bodyPr>
          <a:lstStyle/>
          <a:p>
            <a:pPr defTabSz="457200"/>
            <a:r>
              <a:rPr lang="en-US" sz="1800" kern="1200" dirty="0" smtClean="0">
                <a:solidFill>
                  <a:prstClr val="black"/>
                </a:solidFill>
                <a:latin typeface="Rockwell"/>
                <a:ea typeface="+mn-ea"/>
                <a:cs typeface="+mn-cs"/>
                <a:hlinkClick r:id="rId2"/>
              </a:rPr>
              <a:t>Source</a:t>
            </a:r>
            <a:endParaRPr lang="en-US" sz="1800" kern="1200" dirty="0">
              <a:solidFill>
                <a:prstClr val="black"/>
              </a:solidFill>
              <a:latin typeface="Rockwell"/>
              <a:ea typeface="+mn-ea"/>
              <a:cs typeface="+mn-cs"/>
            </a:endParaRPr>
          </a:p>
        </p:txBody>
      </p:sp>
      <p:sp>
        <p:nvSpPr>
          <p:cNvPr id="12" name="TextBox 11"/>
          <p:cNvSpPr txBox="1"/>
          <p:nvPr/>
        </p:nvSpPr>
        <p:spPr>
          <a:xfrm>
            <a:off x="8157538" y="1816854"/>
            <a:ext cx="894959" cy="369332"/>
          </a:xfrm>
          <a:prstGeom prst="rect">
            <a:avLst/>
          </a:prstGeom>
          <a:noFill/>
        </p:spPr>
        <p:txBody>
          <a:bodyPr wrap="square" rtlCol="0">
            <a:spAutoFit/>
          </a:bodyPr>
          <a:lstStyle/>
          <a:p>
            <a:pPr defTabSz="457200"/>
            <a:r>
              <a:rPr lang="en-US" sz="1800" kern="1200" dirty="0" smtClean="0">
                <a:solidFill>
                  <a:prstClr val="black"/>
                </a:solidFill>
                <a:latin typeface="Rockwell"/>
                <a:ea typeface="+mn-ea"/>
                <a:cs typeface="+mn-cs"/>
                <a:hlinkClick r:id="rId3"/>
              </a:rPr>
              <a:t>Video</a:t>
            </a:r>
            <a:endParaRPr lang="en-US" sz="1800" kern="1200" dirty="0">
              <a:solidFill>
                <a:prstClr val="black"/>
              </a:solidFill>
              <a:latin typeface="Rockwell"/>
              <a:ea typeface="+mn-ea"/>
              <a:cs typeface="+mn-cs"/>
            </a:endParaRPr>
          </a:p>
        </p:txBody>
      </p:sp>
      <p:sp>
        <p:nvSpPr>
          <p:cNvPr id="13" name="Shape 279"/>
          <p:cNvSpPr txBox="1"/>
          <p:nvPr/>
        </p:nvSpPr>
        <p:spPr>
          <a:xfrm>
            <a:off x="0" y="6181724"/>
            <a:ext cx="9144000" cy="6177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dirty="0" smtClean="0">
                <a:solidFill>
                  <a:schemeClr val="dk1"/>
                </a:solidFill>
                <a:latin typeface="+mn-lt"/>
                <a:ea typeface="Rokkitt"/>
                <a:cs typeface="Rokkitt"/>
                <a:sym typeface="Rokkitt"/>
              </a:rPr>
              <a:t>LO</a:t>
            </a:r>
            <a:r>
              <a:rPr lang="en-US" sz="1800" dirty="0">
                <a:solidFill>
                  <a:schemeClr val="dk1"/>
                </a:solidFill>
                <a:latin typeface="+mn-lt"/>
                <a:ea typeface="Rokkitt"/>
                <a:cs typeface="Rokkitt"/>
                <a:sym typeface="Rokkitt"/>
              </a:rPr>
              <a:t> </a:t>
            </a:r>
            <a:r>
              <a:rPr lang="en-US" sz="1800" dirty="0" smtClean="0">
                <a:solidFill>
                  <a:schemeClr val="dk1"/>
                </a:solidFill>
                <a:latin typeface="+mn-lt"/>
                <a:ea typeface="Rokkitt"/>
                <a:cs typeface="Rokkitt"/>
                <a:sym typeface="Rokkitt"/>
              </a:rPr>
              <a:t>3.12: </a:t>
            </a:r>
            <a:r>
              <a:rPr lang="en-US" sz="1800" dirty="0">
                <a:solidFill>
                  <a:schemeClr val="dk1"/>
                </a:solidFill>
                <a:latin typeface="+mn-lt"/>
                <a:ea typeface="Rokkitt"/>
                <a:cs typeface="Rokkitt"/>
                <a:sym typeface="Rokkitt"/>
              </a:rPr>
              <a:t>M</a:t>
            </a:r>
            <a:r>
              <a:rPr lang="en-US" sz="1800" dirty="0" smtClean="0">
                <a:solidFill>
                  <a:schemeClr val="dk1"/>
                </a:solidFill>
                <a:latin typeface="+mn-lt"/>
                <a:ea typeface="Rokkitt"/>
                <a:cs typeface="Rokkitt"/>
                <a:sym typeface="Rokkitt"/>
              </a:rPr>
              <a:t>ake </a:t>
            </a:r>
            <a:r>
              <a:rPr lang="en-US" sz="1800" dirty="0">
                <a:solidFill>
                  <a:schemeClr val="dk1"/>
                </a:solidFill>
                <a:latin typeface="+mn-lt"/>
                <a:ea typeface="Rokkitt"/>
                <a:cs typeface="Rokkitt"/>
                <a:sym typeface="Rokkitt"/>
              </a:rPr>
              <a:t>qualitative or quantitative predictions about galvanic or electrolytic reactions based on half-cell reactions and potentials and/or Faraday’s laws</a:t>
            </a:r>
            <a:r>
              <a:rPr lang="en-US" sz="1800" dirty="0">
                <a:solidFill>
                  <a:schemeClr val="dk1"/>
                </a:solidFill>
                <a:latin typeface="Rokkitt"/>
                <a:ea typeface="Rokkitt"/>
                <a:cs typeface="Rokkitt"/>
                <a:sym typeface="Rokkitt"/>
              </a:rPr>
              <a:t>.</a:t>
            </a:r>
            <a:r>
              <a:rPr lang="en-US" sz="1100" dirty="0">
                <a:solidFill>
                  <a:schemeClr val="dk1"/>
                </a:solidFill>
              </a:rPr>
              <a:t>		 	 	 		</a:t>
            </a:r>
          </a:p>
          <a:p>
            <a:pPr marL="0" marR="0" lvl="0" indent="-69850" algn="l" rtl="0">
              <a:spcBef>
                <a:spcPts val="0"/>
              </a:spcBef>
              <a:buClr>
                <a:schemeClr val="dk1"/>
              </a:buClr>
              <a:buSzPct val="100000"/>
              <a:buFont typeface="Arial"/>
              <a:buNone/>
            </a:pPr>
            <a:r>
              <a:rPr lang="en-US" sz="1100" dirty="0">
                <a:solidFill>
                  <a:schemeClr val="dk1"/>
                </a:solidFill>
              </a:rPr>
              <a:t>					</a:t>
            </a:r>
          </a:p>
          <a:p>
            <a:pPr marL="0" marR="0" lvl="0" indent="-69850" algn="l" rtl="0">
              <a:spcBef>
                <a:spcPts val="0"/>
              </a:spcBef>
              <a:buClr>
                <a:schemeClr val="dk1"/>
              </a:buClr>
              <a:buSzPct val="100000"/>
              <a:buFont typeface="Arial"/>
              <a:buNone/>
            </a:pPr>
            <a:r>
              <a:rPr lang="en-US" sz="1100" dirty="0">
                <a:solidFill>
                  <a:schemeClr val="dk1"/>
                </a:solidFill>
              </a:rPr>
              <a:t>				</a:t>
            </a:r>
          </a:p>
          <a:p>
            <a:pPr marL="0" marR="0" lvl="0" indent="-69850" algn="l" rtl="0">
              <a:spcBef>
                <a:spcPts val="0"/>
              </a:spcBef>
              <a:buClr>
                <a:schemeClr val="dk1"/>
              </a:buClr>
              <a:buSzPct val="100000"/>
              <a:buFont typeface="Arial"/>
              <a:buNone/>
            </a:pPr>
            <a:r>
              <a:rPr lang="en-US" sz="1100" dirty="0">
                <a:solidFill>
                  <a:schemeClr val="dk1"/>
                </a:solidFill>
              </a:rPr>
              <a:t>			</a:t>
            </a:r>
          </a:p>
          <a:p>
            <a:pPr marL="0" marR="0" lvl="0" indent="-69850" algn="l" rtl="0">
              <a:spcBef>
                <a:spcPts val="0"/>
              </a:spcBef>
              <a:buClr>
                <a:schemeClr val="dk1"/>
              </a:buClr>
              <a:buSzPct val="100000"/>
              <a:buFont typeface="Arial"/>
              <a:buNone/>
            </a:pPr>
            <a:r>
              <a:rPr lang="en-US" sz="1100" dirty="0">
                <a:solidFill>
                  <a:schemeClr val="dk1"/>
                </a:solidFill>
              </a:rPr>
              <a:t>		</a:t>
            </a:r>
          </a:p>
          <a:p>
            <a:pPr marL="0" marR="0" lvl="0" indent="0" algn="l" rtl="0">
              <a:spcBef>
                <a:spcPts val="0"/>
              </a:spcBef>
              <a:buSzPct val="25000"/>
              <a:buNone/>
            </a:pPr>
            <a:r>
              <a:rPr lang="en-US" sz="1800" dirty="0">
                <a:solidFill>
                  <a:schemeClr val="dk1"/>
                </a:solidFill>
                <a:latin typeface="Rokkitt"/>
                <a:ea typeface="Rokkitt"/>
                <a:cs typeface="Rokkitt"/>
                <a:sym typeface="Rokkitt"/>
              </a:rPr>
              <a:t>															</a:t>
            </a:r>
          </a:p>
        </p:txBody>
      </p:sp>
      <p:pic>
        <p:nvPicPr>
          <p:cNvPr id="2" name="Picture 1" descr="Screen Shot 2016-04-08 at 6.09.11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41529" y="87634"/>
            <a:ext cx="6002582" cy="6123439"/>
          </a:xfrm>
          <a:prstGeom prst="rect">
            <a:avLst/>
          </a:prstGeom>
          <a:ln w="38100" cmpd="sng">
            <a:solidFill>
              <a:schemeClr val="accent1"/>
            </a:solidFill>
          </a:ln>
        </p:spPr>
      </p:pic>
      <p:sp>
        <p:nvSpPr>
          <p:cNvPr id="15" name="Rounded Rectangle 14"/>
          <p:cNvSpPr/>
          <p:nvPr/>
        </p:nvSpPr>
        <p:spPr>
          <a:xfrm>
            <a:off x="2045379" y="4477816"/>
            <a:ext cx="5976594" cy="1729141"/>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US" dirty="0"/>
              <a:t>C</a:t>
            </a:r>
            <a:r>
              <a:rPr lang="en-US" dirty="0" smtClean="0"/>
              <a:t>lick reveals answer and explanation.</a:t>
            </a:r>
            <a:endParaRPr lang="en-US" dirty="0"/>
          </a:p>
        </p:txBody>
      </p:sp>
      <p:sp>
        <p:nvSpPr>
          <p:cNvPr id="3" name="TextBox 2"/>
          <p:cNvSpPr txBox="1"/>
          <p:nvPr/>
        </p:nvSpPr>
        <p:spPr>
          <a:xfrm>
            <a:off x="8157538" y="2186186"/>
            <a:ext cx="824414" cy="369332"/>
          </a:xfrm>
          <a:prstGeom prst="rect">
            <a:avLst/>
          </a:prstGeom>
          <a:noFill/>
        </p:spPr>
        <p:txBody>
          <a:bodyPr wrap="none" rtlCol="0">
            <a:spAutoFit/>
          </a:bodyPr>
          <a:lstStyle/>
          <a:p>
            <a:r>
              <a:rPr lang="en-US" sz="1800" dirty="0" smtClean="0">
                <a:latin typeface="Rockwell"/>
                <a:cs typeface="Rockwell"/>
                <a:hlinkClick r:id="rId5"/>
              </a:rPr>
              <a:t>Video</a:t>
            </a:r>
            <a:endParaRPr lang="en-US" sz="1800" dirty="0">
              <a:latin typeface="Rockwell"/>
              <a:cs typeface="Rockwell"/>
            </a:endParaRPr>
          </a:p>
        </p:txBody>
      </p:sp>
    </p:spTree>
    <p:extLst>
      <p:ext uri="{BB962C8B-B14F-4D97-AF65-F5344CB8AC3E}">
        <p14:creationId xmlns:p14="http://schemas.microsoft.com/office/powerpoint/2010/main" val="2378812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xit" presetSubtype="32" fill="hold" grpId="0" nodeType="clickEffect">
                                  <p:stCondLst>
                                    <p:cond delay="0"/>
                                  </p:stCondLst>
                                  <p:childTnLst>
                                    <p:animEffect transition="out" filter="circle(out)">
                                      <p:cBhvr>
                                        <p:cTn id="6" dur="2000"/>
                                        <p:tgtEl>
                                          <p:spTgt spid="15"/>
                                        </p:tgtEl>
                                      </p:cBhvr>
                                    </p:animEffect>
                                    <p:set>
                                      <p:cBhvr>
                                        <p:cTn id="7" dur="1" fill="hold">
                                          <p:stCondLst>
                                            <p:cond delay="19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98474" y="189998"/>
            <a:ext cx="7556313" cy="1116106"/>
          </a:xfrm>
        </p:spPr>
        <p:txBody>
          <a:bodyPr/>
          <a:lstStyle/>
          <a:p>
            <a:r>
              <a:rPr lang="en-US" dirty="0" smtClean="0"/>
              <a:t>Redox Reactions and Half Cells</a:t>
            </a:r>
            <a:endParaRPr lang="en-US" dirty="0"/>
          </a:p>
        </p:txBody>
      </p:sp>
      <p:sp>
        <p:nvSpPr>
          <p:cNvPr id="10" name="TextBox 9"/>
          <p:cNvSpPr txBox="1"/>
          <p:nvPr/>
        </p:nvSpPr>
        <p:spPr>
          <a:xfrm>
            <a:off x="8097582" y="-32652"/>
            <a:ext cx="979575" cy="369332"/>
          </a:xfrm>
          <a:prstGeom prst="rect">
            <a:avLst/>
          </a:prstGeom>
          <a:noFill/>
        </p:spPr>
        <p:txBody>
          <a:bodyPr wrap="square" rtlCol="0">
            <a:spAutoFit/>
          </a:bodyPr>
          <a:lstStyle/>
          <a:p>
            <a:pPr defTabSz="457200"/>
            <a:r>
              <a:rPr lang="en-US" sz="1800" kern="1200" dirty="0" smtClean="0">
                <a:solidFill>
                  <a:prstClr val="black"/>
                </a:solidFill>
                <a:latin typeface="Rockwell"/>
                <a:ea typeface="+mn-ea"/>
                <a:cs typeface="+mn-cs"/>
                <a:hlinkClick r:id="rId2"/>
              </a:rPr>
              <a:t>Source</a:t>
            </a:r>
            <a:endParaRPr lang="en-US" sz="1800" kern="1200" dirty="0">
              <a:solidFill>
                <a:prstClr val="black"/>
              </a:solidFill>
              <a:latin typeface="Rockwell"/>
              <a:ea typeface="+mn-ea"/>
              <a:cs typeface="+mn-cs"/>
            </a:endParaRPr>
          </a:p>
        </p:txBody>
      </p:sp>
      <p:sp>
        <p:nvSpPr>
          <p:cNvPr id="11" name="TextBox 10"/>
          <p:cNvSpPr txBox="1"/>
          <p:nvPr/>
        </p:nvSpPr>
        <p:spPr>
          <a:xfrm>
            <a:off x="0" y="6256427"/>
            <a:ext cx="9144000" cy="923330"/>
          </a:xfrm>
          <a:prstGeom prst="rect">
            <a:avLst/>
          </a:prstGeom>
          <a:noFill/>
        </p:spPr>
        <p:txBody>
          <a:bodyPr wrap="square" rtlCol="0">
            <a:spAutoFit/>
          </a:bodyPr>
          <a:lstStyle/>
          <a:p>
            <a:pPr defTabSz="457200"/>
            <a:r>
              <a:rPr lang="en-US" sz="1800" kern="1200" dirty="0" smtClean="0">
                <a:solidFill>
                  <a:prstClr val="black"/>
                </a:solidFill>
                <a:latin typeface="Rockwell"/>
                <a:ea typeface="+mn-ea"/>
                <a:cs typeface="+mn-cs"/>
              </a:rPr>
              <a:t>LO 3.13: </a:t>
            </a:r>
            <a:r>
              <a:rPr lang="en-US" sz="1800" dirty="0">
                <a:solidFill>
                  <a:schemeClr val="dk1"/>
                </a:solidFill>
                <a:latin typeface="+mn-lt"/>
              </a:rPr>
              <a:t>The student can analyze data regarding galvanic or electrolytic cells to identify properties of the underlying redox reactio</a:t>
            </a:r>
            <a:r>
              <a:rPr lang="en-US" sz="1800" dirty="0">
                <a:solidFill>
                  <a:schemeClr val="dk1"/>
                </a:solidFill>
              </a:rPr>
              <a:t>ns</a:t>
            </a:r>
            <a:r>
              <a:rPr lang="en-US" sz="1800" kern="1200" dirty="0" smtClean="0">
                <a:solidFill>
                  <a:prstClr val="black"/>
                </a:solidFill>
                <a:latin typeface="Rockwell"/>
                <a:ea typeface="+mn-ea"/>
                <a:cs typeface="+mn-cs"/>
              </a:rPr>
              <a:t> 																	</a:t>
            </a:r>
            <a:endParaRPr lang="en-US" sz="1800" kern="1200" dirty="0">
              <a:solidFill>
                <a:prstClr val="black"/>
              </a:solidFill>
              <a:latin typeface="Rockwell"/>
              <a:ea typeface="+mn-ea"/>
              <a:cs typeface="+mn-cs"/>
            </a:endParaRPr>
          </a:p>
        </p:txBody>
      </p:sp>
      <p:sp>
        <p:nvSpPr>
          <p:cNvPr id="12" name="TextBox 11"/>
          <p:cNvSpPr txBox="1"/>
          <p:nvPr/>
        </p:nvSpPr>
        <p:spPr>
          <a:xfrm>
            <a:off x="8157538" y="1816854"/>
            <a:ext cx="894959" cy="369332"/>
          </a:xfrm>
          <a:prstGeom prst="rect">
            <a:avLst/>
          </a:prstGeom>
          <a:noFill/>
        </p:spPr>
        <p:txBody>
          <a:bodyPr wrap="square" rtlCol="0">
            <a:spAutoFit/>
          </a:bodyPr>
          <a:lstStyle/>
          <a:p>
            <a:r>
              <a:rPr lang="en-US" sz="1800" dirty="0">
                <a:latin typeface="Rockwell"/>
                <a:cs typeface="Rockwell"/>
                <a:hlinkClick r:id="rId3"/>
              </a:rPr>
              <a:t>Video</a:t>
            </a:r>
            <a:endParaRPr lang="en-US" sz="1800" dirty="0">
              <a:latin typeface="Rockwell"/>
              <a:cs typeface="Rockwell"/>
            </a:endParaRPr>
          </a:p>
        </p:txBody>
      </p:sp>
      <p:pic>
        <p:nvPicPr>
          <p:cNvPr id="3" name="Picture 2" descr="Screen Shot 2016-04-08 at 6.08.34 PM.png"/>
          <p:cNvPicPr>
            <a:picLocks noChangeAspect="1"/>
          </p:cNvPicPr>
          <p:nvPr/>
        </p:nvPicPr>
        <p:blipFill rotWithShape="1">
          <a:blip r:embed="rId4">
            <a:extLst>
              <a:ext uri="{28A0092B-C50C-407E-A947-70E740481C1C}">
                <a14:useLocalDpi xmlns:a14="http://schemas.microsoft.com/office/drawing/2010/main" val="0"/>
              </a:ext>
            </a:extLst>
          </a:blip>
          <a:srcRect b="22911"/>
          <a:stretch/>
        </p:blipFill>
        <p:spPr>
          <a:xfrm>
            <a:off x="832980" y="979726"/>
            <a:ext cx="7133078" cy="5028278"/>
          </a:xfrm>
          <a:prstGeom prst="rect">
            <a:avLst/>
          </a:prstGeom>
          <a:ln w="38100" cmpd="sng">
            <a:solidFill>
              <a:schemeClr val="accent1"/>
            </a:solidFill>
          </a:ln>
        </p:spPr>
      </p:pic>
      <p:pic>
        <p:nvPicPr>
          <p:cNvPr id="14" name="Picture 13" descr="Screen Shot 2016-04-08 at 6.08.34 PM.png"/>
          <p:cNvPicPr>
            <a:picLocks noChangeAspect="1"/>
          </p:cNvPicPr>
          <p:nvPr/>
        </p:nvPicPr>
        <p:blipFill rotWithShape="1">
          <a:blip r:embed="rId4">
            <a:extLst>
              <a:ext uri="{28A0092B-C50C-407E-A947-70E740481C1C}">
                <a14:useLocalDpi xmlns:a14="http://schemas.microsoft.com/office/drawing/2010/main" val="0"/>
              </a:ext>
            </a:extLst>
          </a:blip>
          <a:srcRect t="80993"/>
          <a:stretch/>
        </p:blipFill>
        <p:spPr>
          <a:xfrm>
            <a:off x="286766" y="3520986"/>
            <a:ext cx="8671201" cy="1507122"/>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sp>
        <p:nvSpPr>
          <p:cNvPr id="2" name="TextBox 1"/>
          <p:cNvSpPr txBox="1"/>
          <p:nvPr/>
        </p:nvSpPr>
        <p:spPr>
          <a:xfrm>
            <a:off x="8133553" y="2159949"/>
            <a:ext cx="824414" cy="369332"/>
          </a:xfrm>
          <a:prstGeom prst="rect">
            <a:avLst/>
          </a:prstGeom>
          <a:noFill/>
        </p:spPr>
        <p:txBody>
          <a:bodyPr wrap="none" rtlCol="0">
            <a:spAutoFit/>
          </a:bodyPr>
          <a:lstStyle/>
          <a:p>
            <a:r>
              <a:rPr lang="en-US" sz="1800" dirty="0" smtClean="0">
                <a:latin typeface="Rockwell"/>
                <a:cs typeface="Rockwell"/>
                <a:hlinkClick r:id="rId5"/>
              </a:rPr>
              <a:t>Video</a:t>
            </a:r>
            <a:endParaRPr lang="en-US" sz="1800" dirty="0">
              <a:latin typeface="Rockwell"/>
              <a:cs typeface="Rockwell"/>
            </a:endParaRPr>
          </a:p>
        </p:txBody>
      </p:sp>
    </p:spTree>
    <p:extLst>
      <p:ext uri="{BB962C8B-B14F-4D97-AF65-F5344CB8AC3E}">
        <p14:creationId xmlns:p14="http://schemas.microsoft.com/office/powerpoint/2010/main" val="2220621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dissolv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2016 FRQ #3</a:t>
            </a:r>
            <a:endParaRPr lang="en-US" dirty="0"/>
          </a:p>
        </p:txBody>
      </p:sp>
      <p:sp>
        <p:nvSpPr>
          <p:cNvPr id="3" name="Content Placeholder 2"/>
          <p:cNvSpPr>
            <a:spLocks noGrp="1"/>
          </p:cNvSpPr>
          <p:nvPr>
            <p:ph sz="half" idx="1"/>
          </p:nvPr>
        </p:nvSpPr>
        <p:spPr>
          <a:xfrm>
            <a:off x="180884" y="1054931"/>
            <a:ext cx="7569157" cy="1965960"/>
          </a:xfrm>
        </p:spPr>
        <p:txBody>
          <a:bodyPr/>
          <a:lstStyle/>
          <a:p>
            <a:r>
              <a:rPr lang="en-US" dirty="0" smtClean="0"/>
              <a:t>This question drew heavily from Big Idea #3 </a:t>
            </a:r>
            <a:endParaRPr lang="en-US" dirty="0"/>
          </a:p>
        </p:txBody>
      </p:sp>
      <p:pic>
        <p:nvPicPr>
          <p:cNvPr id="5" name="Picture 4"/>
          <p:cNvPicPr>
            <a:picLocks noChangeAspect="1"/>
          </p:cNvPicPr>
          <p:nvPr/>
        </p:nvPicPr>
        <p:blipFill>
          <a:blip r:embed="rId2"/>
          <a:stretch>
            <a:fillRect/>
          </a:stretch>
        </p:blipFill>
        <p:spPr>
          <a:xfrm>
            <a:off x="353428" y="2171037"/>
            <a:ext cx="8097554" cy="4104699"/>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pic>
        <p:nvPicPr>
          <p:cNvPr id="4" name="Picture 3"/>
          <p:cNvPicPr>
            <a:picLocks noChangeAspect="1"/>
          </p:cNvPicPr>
          <p:nvPr/>
        </p:nvPicPr>
        <p:blipFill>
          <a:blip r:embed="rId3"/>
          <a:stretch>
            <a:fillRect/>
          </a:stretch>
        </p:blipFill>
        <p:spPr>
          <a:xfrm>
            <a:off x="616268" y="2377128"/>
            <a:ext cx="7571874" cy="3519738"/>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spTree>
    <p:extLst>
      <p:ext uri="{BB962C8B-B14F-4D97-AF65-F5344CB8AC3E}">
        <p14:creationId xmlns:p14="http://schemas.microsoft.com/office/powerpoint/2010/main" val="124696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2016 FRQ #3</a:t>
            </a:r>
            <a:endParaRPr lang="en-US" dirty="0"/>
          </a:p>
        </p:txBody>
      </p:sp>
      <p:sp>
        <p:nvSpPr>
          <p:cNvPr id="3" name="Content Placeholder 2"/>
          <p:cNvSpPr>
            <a:spLocks noGrp="1"/>
          </p:cNvSpPr>
          <p:nvPr>
            <p:ph sz="half" idx="1"/>
          </p:nvPr>
        </p:nvSpPr>
        <p:spPr>
          <a:xfrm>
            <a:off x="180884" y="1054931"/>
            <a:ext cx="2100303" cy="1965960"/>
          </a:xfrm>
        </p:spPr>
        <p:txBody>
          <a:bodyPr/>
          <a:lstStyle/>
          <a:p>
            <a:r>
              <a:rPr lang="en-US" dirty="0" smtClean="0"/>
              <a:t>This question drew heavily from Big Idea #3 </a:t>
            </a:r>
            <a:endParaRPr lang="en-US" dirty="0"/>
          </a:p>
        </p:txBody>
      </p:sp>
      <p:pic>
        <p:nvPicPr>
          <p:cNvPr id="6" name="Picture 5"/>
          <p:cNvPicPr>
            <a:picLocks noChangeAspect="1"/>
          </p:cNvPicPr>
          <p:nvPr/>
        </p:nvPicPr>
        <p:blipFill>
          <a:blip r:embed="rId2"/>
          <a:stretch>
            <a:fillRect/>
          </a:stretch>
        </p:blipFill>
        <p:spPr>
          <a:xfrm>
            <a:off x="1097280" y="223926"/>
            <a:ext cx="6169794" cy="6583874"/>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pic>
        <p:nvPicPr>
          <p:cNvPr id="7" name="Picture 6"/>
          <p:cNvPicPr>
            <a:picLocks noChangeAspect="1"/>
          </p:cNvPicPr>
          <p:nvPr/>
        </p:nvPicPr>
        <p:blipFill>
          <a:blip r:embed="rId3"/>
          <a:stretch>
            <a:fillRect/>
          </a:stretch>
        </p:blipFill>
        <p:spPr>
          <a:xfrm>
            <a:off x="180884" y="1416168"/>
            <a:ext cx="8456546" cy="3935480"/>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spTree>
    <p:extLst>
      <p:ext uri="{BB962C8B-B14F-4D97-AF65-F5344CB8AC3E}">
        <p14:creationId xmlns:p14="http://schemas.microsoft.com/office/powerpoint/2010/main" val="1436658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71318" y="966345"/>
            <a:ext cx="6181611" cy="4832092"/>
          </a:xfrm>
          <a:prstGeom prst="rect">
            <a:avLst/>
          </a:prstGeom>
        </p:spPr>
        <p:txBody>
          <a:bodyPr wrap="square">
            <a:spAutoFit/>
          </a:bodyPr>
          <a:lstStyle/>
          <a:p>
            <a:r>
              <a:rPr lang="en-US" sz="4400" dirty="0">
                <a:solidFill>
                  <a:schemeClr val="bg1"/>
                </a:solidFill>
                <a:latin typeface="Century Gothic" panose="020B0502020202020204" pitchFamily="34" charset="0"/>
              </a:rPr>
              <a:t>Changes in matter involve the rearrangement and/or reorganizations of atoms and/or the transfer of electrons.</a:t>
            </a:r>
          </a:p>
        </p:txBody>
      </p:sp>
      <p:pic>
        <p:nvPicPr>
          <p:cNvPr id="5" name="Picture Placeholder 4" descr="acids_bases_ph_scale_small-copy-300x258.jpg"/>
          <p:cNvPicPr>
            <a:picLocks noGrp="1" noChangeAspect="1"/>
          </p:cNvPicPr>
          <p:nvPr>
            <p:ph type="pic" sz="quarter" idx="13"/>
          </p:nvPr>
        </p:nvPicPr>
        <p:blipFill>
          <a:blip r:embed="rId2"/>
          <a:srcRect l="6632" r="6632"/>
          <a:stretch>
            <a:fillRect/>
          </a:stretch>
        </p:blipFill>
        <p:spPr/>
      </p:pic>
      <p:pic>
        <p:nvPicPr>
          <p:cNvPr id="7" name="Picture Placeholder 6" descr="water1.jpg"/>
          <p:cNvPicPr>
            <a:picLocks noGrp="1" noChangeAspect="1"/>
          </p:cNvPicPr>
          <p:nvPr>
            <p:ph type="pic" sz="quarter" idx="14"/>
          </p:nvPr>
        </p:nvPicPr>
        <p:blipFill>
          <a:blip r:embed="rId3"/>
          <a:srcRect l="-46622" t="-42380" r="-38053" b="-36323"/>
          <a:stretch>
            <a:fillRect/>
          </a:stretch>
        </p:blipFill>
        <p:spPr>
          <a:xfrm>
            <a:off x="5714431" y="3745312"/>
            <a:ext cx="4071013" cy="2710625"/>
          </a:xfrm>
        </p:spPr>
      </p:pic>
    </p:spTree>
    <p:extLst>
      <p:ext uri="{BB962C8B-B14F-4D97-AF65-F5344CB8AC3E}">
        <p14:creationId xmlns:p14="http://schemas.microsoft.com/office/powerpoint/2010/main" val="399373837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296768" y="3204408"/>
            <a:ext cx="5638800" cy="1362075"/>
          </a:xfrm>
        </p:spPr>
        <p:txBody>
          <a:bodyPr>
            <a:normAutofit/>
          </a:bodyPr>
          <a:lstStyle/>
          <a:p>
            <a:r>
              <a:rPr lang="en-US" sz="4000" dirty="0" smtClean="0"/>
              <a:t>Big Idea #4</a:t>
            </a:r>
            <a:endParaRPr lang="en-US" sz="4000" dirty="0"/>
          </a:p>
        </p:txBody>
      </p:sp>
      <p:sp>
        <p:nvSpPr>
          <p:cNvPr id="6" name="Text Placeholder 5"/>
          <p:cNvSpPr>
            <a:spLocks noGrp="1"/>
          </p:cNvSpPr>
          <p:nvPr>
            <p:ph type="body" idx="1"/>
          </p:nvPr>
        </p:nvSpPr>
        <p:spPr>
          <a:xfrm>
            <a:off x="1706254" y="4619955"/>
            <a:ext cx="6628032" cy="1500187"/>
          </a:xfrm>
        </p:spPr>
        <p:txBody>
          <a:bodyPr>
            <a:normAutofit/>
          </a:bodyPr>
          <a:lstStyle/>
          <a:p>
            <a:r>
              <a:rPr lang="en-US" sz="5000" dirty="0" smtClean="0"/>
              <a:t>Kinetics</a:t>
            </a:r>
            <a:endParaRPr lang="en-US" sz="5000" dirty="0"/>
          </a:p>
        </p:txBody>
      </p:sp>
      <p:pic>
        <p:nvPicPr>
          <p:cNvPr id="3" name="Picture 2"/>
          <p:cNvPicPr>
            <a:picLocks noChangeAspect="1"/>
          </p:cNvPicPr>
          <p:nvPr/>
        </p:nvPicPr>
        <p:blipFill rotWithShape="1">
          <a:blip r:embed="rId3">
            <a:duotone>
              <a:schemeClr val="accent6">
                <a:shade val="45000"/>
                <a:satMod val="135000"/>
              </a:schemeClr>
              <a:prstClr val="white"/>
            </a:duotone>
            <a:extLst>
              <a:ext uri="{BEBA8EAE-BF5A-486C-A8C5-ECC9F3942E4B}">
                <a14:imgProps xmlns:a14="http://schemas.microsoft.com/office/drawing/2010/main">
                  <a14:imgLayer r:embed="rId4">
                    <a14:imgEffect>
                      <a14:backgroundRemoval t="8972" b="97812" l="2041" r="98145">
                        <a14:foregroundMark x1="86364" y1="34136" x2="86364" y2="34136"/>
                        <a14:foregroundMark x1="88404" y1="69584" x2="88404" y2="69584"/>
                        <a14:foregroundMark x1="29499" y1="38293" x2="29499" y2="38293"/>
                        <a14:foregroundMark x1="8163" y1="39168" x2="8163" y2="39168"/>
                        <a14:foregroundMark x1="29406" y1="52079" x2="29406" y2="52079"/>
                      </a14:backgroundRemoval>
                    </a14:imgEffect>
                    <a14:imgEffect>
                      <a14:saturation sat="33000"/>
                    </a14:imgEffect>
                  </a14:imgLayer>
                </a14:imgProps>
              </a:ext>
            </a:extLst>
          </a:blip>
          <a:srcRect t="11913" b="434"/>
          <a:stretch/>
        </p:blipFill>
        <p:spPr>
          <a:xfrm>
            <a:off x="1394528" y="635948"/>
            <a:ext cx="7858329" cy="2920052"/>
          </a:xfrm>
          <a:prstGeom prst="rect">
            <a:avLst/>
          </a:prstGeom>
        </p:spPr>
      </p:pic>
    </p:spTree>
    <p:extLst>
      <p:ext uri="{BB962C8B-B14F-4D97-AF65-F5344CB8AC3E}">
        <p14:creationId xmlns:p14="http://schemas.microsoft.com/office/powerpoint/2010/main" val="27249188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98474" y="163262"/>
            <a:ext cx="7556313" cy="1116106"/>
          </a:xfrm>
        </p:spPr>
        <p:txBody>
          <a:bodyPr/>
          <a:lstStyle/>
          <a:p>
            <a:r>
              <a:rPr lang="en-US" dirty="0" smtClean="0"/>
              <a:t>Factors Affecting Reaction Rate</a:t>
            </a:r>
            <a:endParaRPr lang="en-US" dirty="0"/>
          </a:p>
        </p:txBody>
      </p:sp>
      <p:sp>
        <p:nvSpPr>
          <p:cNvPr id="5" name="Content Placeholder 4"/>
          <p:cNvSpPr>
            <a:spLocks noGrp="1"/>
          </p:cNvSpPr>
          <p:nvPr>
            <p:ph sz="half" idx="1"/>
          </p:nvPr>
        </p:nvSpPr>
        <p:spPr>
          <a:xfrm>
            <a:off x="123298" y="3146825"/>
            <a:ext cx="3476970" cy="1575177"/>
          </a:xfrm>
          <a:ln>
            <a:solidFill>
              <a:schemeClr val="accent1"/>
            </a:solidFill>
          </a:ln>
        </p:spPr>
        <p:txBody>
          <a:bodyPr>
            <a:normAutofit/>
          </a:bodyPr>
          <a:lstStyle/>
          <a:p>
            <a:pPr marL="0" indent="0" algn="ctr">
              <a:buNone/>
            </a:pPr>
            <a:r>
              <a:rPr lang="en-US" sz="1600" i="1" dirty="0" smtClean="0">
                <a:solidFill>
                  <a:schemeClr val="accent3"/>
                </a:solidFill>
              </a:rPr>
              <a:t>Collision theory states that reactants must collide in the correct orientation and with enough energy for the molecules to react; changing the number of collisions will affect the reaction rate</a:t>
            </a:r>
            <a:endParaRPr lang="en-US" sz="1600" i="1" dirty="0">
              <a:solidFill>
                <a:schemeClr val="accent3"/>
              </a:solidFill>
            </a:endParaRPr>
          </a:p>
        </p:txBody>
      </p:sp>
      <p:sp>
        <p:nvSpPr>
          <p:cNvPr id="6" name="Content Placeholder 5"/>
          <p:cNvSpPr>
            <a:spLocks noGrp="1"/>
          </p:cNvSpPr>
          <p:nvPr>
            <p:ph sz="half" idx="2"/>
          </p:nvPr>
        </p:nvSpPr>
        <p:spPr>
          <a:xfrm>
            <a:off x="3476970" y="1010976"/>
            <a:ext cx="5425060" cy="5283616"/>
          </a:xfrm>
        </p:spPr>
        <p:txBody>
          <a:bodyPr>
            <a:normAutofit/>
          </a:bodyPr>
          <a:lstStyle/>
          <a:p>
            <a:r>
              <a:rPr lang="en-US" dirty="0" smtClean="0"/>
              <a:t>Factors that Affect Reaction Rate</a:t>
            </a:r>
          </a:p>
          <a:p>
            <a:pPr lvl="1"/>
            <a:r>
              <a:rPr lang="en-US" b="1" dirty="0" smtClean="0"/>
              <a:t>State of reactants</a:t>
            </a:r>
          </a:p>
          <a:p>
            <a:pPr lvl="2"/>
            <a:r>
              <a:rPr lang="en-US" dirty="0"/>
              <a:t>R</a:t>
            </a:r>
            <a:r>
              <a:rPr lang="en-US" dirty="0" smtClean="0"/>
              <a:t>ate increases as state changes from       solid </a:t>
            </a:r>
            <a:r>
              <a:rPr lang="en-US" dirty="0" smtClean="0">
                <a:sym typeface="Wingdings"/>
              </a:rPr>
              <a:t> gas as increased molecular movement allows for more opportunity for collision</a:t>
            </a:r>
          </a:p>
          <a:p>
            <a:pPr lvl="2"/>
            <a:r>
              <a:rPr lang="en-US" dirty="0" smtClean="0">
                <a:sym typeface="Wingdings"/>
              </a:rPr>
              <a:t>Greater surface area of solids will increase rate as more reactant is exposed and able participate in collisions</a:t>
            </a:r>
            <a:endParaRPr lang="en-US" dirty="0" smtClean="0"/>
          </a:p>
          <a:p>
            <a:pPr lvl="1"/>
            <a:r>
              <a:rPr lang="en-US" b="1" dirty="0"/>
              <a:t>T</a:t>
            </a:r>
            <a:r>
              <a:rPr lang="en-US" b="1" dirty="0" smtClean="0"/>
              <a:t>emperature</a:t>
            </a:r>
            <a:r>
              <a:rPr lang="en-US" dirty="0" smtClean="0"/>
              <a:t> - more kinetic energy leads to more successful collisions between molecules </a:t>
            </a:r>
          </a:p>
          <a:p>
            <a:pPr lvl="1"/>
            <a:r>
              <a:rPr lang="en-US" b="1" dirty="0"/>
              <a:t>C</a:t>
            </a:r>
            <a:r>
              <a:rPr lang="en-US" b="1" dirty="0" smtClean="0"/>
              <a:t>oncentration</a:t>
            </a:r>
            <a:r>
              <a:rPr lang="en-US" dirty="0" smtClean="0"/>
              <a:t> – more reactants </a:t>
            </a:r>
            <a:r>
              <a:rPr lang="en-US" dirty="0" smtClean="0">
                <a:sym typeface="Wingdings"/>
              </a:rPr>
              <a:t> more</a:t>
            </a:r>
            <a:r>
              <a:rPr lang="en-US" dirty="0" smtClean="0"/>
              <a:t> collisions</a:t>
            </a:r>
          </a:p>
          <a:p>
            <a:pPr lvl="1"/>
            <a:r>
              <a:rPr lang="en-US" b="1" dirty="0" smtClean="0"/>
              <a:t>Use of a catalyst </a:t>
            </a:r>
            <a:r>
              <a:rPr lang="en-US" dirty="0" smtClean="0"/>
              <a:t>– affect the mechanism of reaction leading to faster rate </a:t>
            </a:r>
            <a:endParaRPr lang="en-US" dirty="0"/>
          </a:p>
        </p:txBody>
      </p:sp>
      <p:sp>
        <p:nvSpPr>
          <p:cNvPr id="7" name="Text Placeholder 5"/>
          <p:cNvSpPr>
            <a:spLocks noGrp="1"/>
          </p:cNvSpPr>
          <p:nvPr/>
        </p:nvSpPr>
        <p:spPr>
          <a:xfrm>
            <a:off x="376638" y="1313123"/>
            <a:ext cx="7558960" cy="774700"/>
          </a:xfrm>
          <a:prstGeom prst="rect">
            <a:avLst/>
          </a:prstGeom>
        </p:spPr>
        <p:txBody>
          <a:bodyPr vert="horz" lIns="91440" tIns="45720" rIns="91440" bIns="45720" rtlCol="0" anchor="t" anchorCtr="0">
            <a:noAutofit/>
          </a:bodyPr>
          <a:lstStyle>
            <a:lvl1pPr marL="0" indent="0" algn="l" defTabSz="914400" rtl="0" eaLnBrk="1" latinLnBrk="0" hangingPunct="1">
              <a:spcBef>
                <a:spcPts val="2000"/>
              </a:spcBef>
              <a:buClr>
                <a:schemeClr val="accent1"/>
              </a:buClr>
              <a:buSzPct val="75000"/>
              <a:buFont typeface="Wingdings" pitchFamily="2" charset="2"/>
              <a:buNone/>
              <a:defRPr kumimoji="0" sz="2400" b="0" i="0" u="none" strike="noStrike" kern="1200" cap="none" spc="0" normalizeH="0" baseline="0">
                <a:ln>
                  <a:noFill/>
                </a:ln>
                <a:solidFill>
                  <a:schemeClr val="accent3"/>
                </a:solidFill>
                <a:effectLst/>
                <a:uLnTx/>
                <a:uFillTx/>
                <a:latin typeface="+mj-lt"/>
                <a:ea typeface="+mj-ea"/>
                <a:cs typeface="+mj-cs"/>
              </a:defRPr>
            </a:lvl1pPr>
            <a:lvl2pPr marL="457200" indent="0" algn="l" defTabSz="914400" rtl="0" eaLnBrk="1" latinLnBrk="0" hangingPunct="1">
              <a:spcBef>
                <a:spcPts val="600"/>
              </a:spcBef>
              <a:buClr>
                <a:schemeClr val="accent1">
                  <a:lumMod val="60000"/>
                  <a:lumOff val="40000"/>
                </a:schemeClr>
              </a:buClr>
              <a:buSzPct val="75000"/>
              <a:buFont typeface="Wingdings" pitchFamily="2" charset="2"/>
              <a:buNone/>
              <a:defRPr sz="1200" kern="1200">
                <a:solidFill>
                  <a:schemeClr val="tx1">
                    <a:lumMod val="65000"/>
                    <a:lumOff val="35000"/>
                  </a:schemeClr>
                </a:solidFill>
                <a:latin typeface="+mn-lt"/>
                <a:ea typeface="+mn-ea"/>
                <a:cs typeface="+mn-cs"/>
              </a:defRPr>
            </a:lvl2pPr>
            <a:lvl3pPr marL="914400" indent="0" algn="l" defTabSz="914400" rtl="0" eaLnBrk="1" latinLnBrk="0" hangingPunct="1">
              <a:spcBef>
                <a:spcPts val="600"/>
              </a:spcBef>
              <a:buClr>
                <a:schemeClr val="accent1"/>
              </a:buClr>
              <a:buSzPct val="75000"/>
              <a:buFont typeface="Wingdings" pitchFamily="2" charset="2"/>
              <a:buNone/>
              <a:defRPr sz="1000" kern="1200">
                <a:solidFill>
                  <a:schemeClr val="tx1">
                    <a:lumMod val="65000"/>
                    <a:lumOff val="35000"/>
                  </a:schemeClr>
                </a:solidFill>
                <a:latin typeface="+mn-lt"/>
                <a:ea typeface="+mn-ea"/>
                <a:cs typeface="+mn-cs"/>
              </a:defRPr>
            </a:lvl3pPr>
            <a:lvl4pPr marL="1371600" indent="0" algn="l" defTabSz="914400" rtl="0" eaLnBrk="1" latinLnBrk="0" hangingPunct="1">
              <a:spcBef>
                <a:spcPts val="600"/>
              </a:spcBef>
              <a:buClr>
                <a:schemeClr val="accent1">
                  <a:lumMod val="60000"/>
                  <a:lumOff val="40000"/>
                </a:schemeClr>
              </a:buClr>
              <a:buSzPct val="75000"/>
              <a:buFont typeface="Wingdings" pitchFamily="2" charset="2"/>
              <a:buNone/>
              <a:defRPr sz="900" kern="1200">
                <a:solidFill>
                  <a:schemeClr val="tx1">
                    <a:lumMod val="65000"/>
                    <a:lumOff val="35000"/>
                  </a:schemeClr>
                </a:solidFill>
                <a:latin typeface="+mn-lt"/>
                <a:ea typeface="+mn-ea"/>
                <a:cs typeface="+mn-cs"/>
              </a:defRPr>
            </a:lvl4pPr>
            <a:lvl5pPr marL="1828800" indent="0" algn="l" defTabSz="914400" rtl="0" eaLnBrk="1" latinLnBrk="0" hangingPunct="1">
              <a:spcBef>
                <a:spcPts val="600"/>
              </a:spcBef>
              <a:buClr>
                <a:schemeClr val="accent1"/>
              </a:buClr>
              <a:buSzPct val="75000"/>
              <a:buFont typeface="Wingdings" pitchFamily="2" charset="2"/>
              <a:buNone/>
              <a:defRPr sz="900" kern="1200">
                <a:solidFill>
                  <a:schemeClr val="tx1">
                    <a:lumMod val="65000"/>
                    <a:lumOff val="35000"/>
                  </a:schemeClr>
                </a:solidFill>
                <a:latin typeface="+mn-lt"/>
                <a:ea typeface="+mn-ea"/>
                <a:cs typeface="+mn-cs"/>
              </a:defRPr>
            </a:lvl5pPr>
            <a:lvl6pPr marL="2286000" indent="0" algn="l" defTabSz="914400" rtl="0" eaLnBrk="1" latinLnBrk="0" hangingPunct="1">
              <a:spcBef>
                <a:spcPct val="20000"/>
              </a:spcBef>
              <a:buClr>
                <a:schemeClr val="accent1">
                  <a:lumMod val="60000"/>
                  <a:lumOff val="40000"/>
                </a:schemeClr>
              </a:buClr>
              <a:buSzPct val="75000"/>
              <a:buFont typeface="Wingdings" pitchFamily="2" charset="2"/>
              <a:buNone/>
              <a:defRPr lang="en-US" sz="900" kern="1200">
                <a:solidFill>
                  <a:schemeClr val="tx1">
                    <a:lumMod val="65000"/>
                    <a:lumOff val="35000"/>
                  </a:schemeClr>
                </a:solidFill>
                <a:latin typeface="+mn-lt"/>
                <a:ea typeface="+mn-ea"/>
                <a:cs typeface="+mn-cs"/>
              </a:defRPr>
            </a:lvl6pPr>
            <a:lvl7pPr marL="2743200" indent="0" algn="l" defTabSz="914400" rtl="0" eaLnBrk="1" latinLnBrk="0" hangingPunct="1">
              <a:spcBef>
                <a:spcPct val="20000"/>
              </a:spcBef>
              <a:buClr>
                <a:schemeClr val="accent1"/>
              </a:buClr>
              <a:buSzPct val="75000"/>
              <a:buFont typeface="Wingdings" pitchFamily="2" charset="2"/>
              <a:buNone/>
              <a:defRPr lang="en-US" sz="900" kern="1200" baseline="0">
                <a:solidFill>
                  <a:schemeClr val="tx1">
                    <a:lumMod val="65000"/>
                    <a:lumOff val="35000"/>
                  </a:schemeClr>
                </a:solidFill>
                <a:latin typeface="+mn-lt"/>
                <a:ea typeface="+mn-ea"/>
                <a:cs typeface="+mn-cs"/>
              </a:defRPr>
            </a:lvl7pPr>
            <a:lvl8pPr marL="3200400" indent="0" algn="l" defTabSz="914400" rtl="0" eaLnBrk="1" latinLnBrk="0" hangingPunct="1">
              <a:spcBef>
                <a:spcPct val="20000"/>
              </a:spcBef>
              <a:buClr>
                <a:schemeClr val="accent1">
                  <a:lumMod val="60000"/>
                  <a:lumOff val="40000"/>
                </a:schemeClr>
              </a:buClr>
              <a:buSzPct val="75000"/>
              <a:buFont typeface="Wingdings" pitchFamily="2" charset="2"/>
              <a:buNone/>
              <a:defRPr lang="en-US" sz="900" kern="1200" baseline="0">
                <a:solidFill>
                  <a:schemeClr val="tx1">
                    <a:lumMod val="65000"/>
                    <a:lumOff val="35000"/>
                  </a:schemeClr>
                </a:solidFill>
                <a:latin typeface="+mn-lt"/>
                <a:ea typeface="+mn-ea"/>
                <a:cs typeface="+mn-cs"/>
              </a:defRPr>
            </a:lvl8pPr>
            <a:lvl9pPr marL="3657600" indent="0" algn="l" defTabSz="914400" rtl="0" eaLnBrk="1" latinLnBrk="0" hangingPunct="1">
              <a:spcBef>
                <a:spcPct val="20000"/>
              </a:spcBef>
              <a:buClr>
                <a:schemeClr val="accent1"/>
              </a:buClr>
              <a:buSzPct val="75000"/>
              <a:buFont typeface="Wingdings" pitchFamily="2" charset="2"/>
              <a:buNone/>
              <a:defRPr lang="en-US" sz="900" kern="1200" baseline="0">
                <a:solidFill>
                  <a:schemeClr val="tx1">
                    <a:lumMod val="65000"/>
                    <a:lumOff val="35000"/>
                  </a:schemeClr>
                </a:solidFill>
                <a:latin typeface="+mn-lt"/>
                <a:ea typeface="+mn-ea"/>
                <a:cs typeface="+mn-cs"/>
              </a:defRPr>
            </a:lvl9pPr>
          </a:lstStyle>
          <a:p>
            <a:endParaRPr lang="en-US" dirty="0"/>
          </a:p>
        </p:txBody>
      </p:sp>
      <p:sp>
        <p:nvSpPr>
          <p:cNvPr id="8" name="TextBox 7"/>
          <p:cNvSpPr txBox="1"/>
          <p:nvPr/>
        </p:nvSpPr>
        <p:spPr>
          <a:xfrm>
            <a:off x="0" y="5953336"/>
            <a:ext cx="9144000" cy="1107996"/>
          </a:xfrm>
          <a:prstGeom prst="rect">
            <a:avLst/>
          </a:prstGeom>
          <a:noFill/>
        </p:spPr>
        <p:txBody>
          <a:bodyPr wrap="square" rtlCol="0">
            <a:spAutoFit/>
          </a:bodyPr>
          <a:lstStyle/>
          <a:p>
            <a:r>
              <a:rPr lang="en-US" sz="1600" dirty="0" smtClean="0"/>
              <a:t>LO 4.1: 	</a:t>
            </a:r>
            <a:r>
              <a:rPr lang="en-US" sz="1600" dirty="0"/>
              <a:t>The student is able to design and/or interpret the results of an experiment regarding the factors (i.e., temperature, concentration, surface area) that may influence the rate of a reaction. </a:t>
            </a:r>
          </a:p>
          <a:p>
            <a:r>
              <a:rPr lang="en-US" dirty="0" smtClean="0"/>
              <a:t>																</a:t>
            </a:r>
            <a:endParaRPr lang="en-US" dirty="0"/>
          </a:p>
        </p:txBody>
      </p:sp>
      <p:sp>
        <p:nvSpPr>
          <p:cNvPr id="9" name="TextBox 8"/>
          <p:cNvSpPr txBox="1"/>
          <p:nvPr/>
        </p:nvSpPr>
        <p:spPr>
          <a:xfrm>
            <a:off x="8097582" y="-32652"/>
            <a:ext cx="979575" cy="369332"/>
          </a:xfrm>
          <a:prstGeom prst="rect">
            <a:avLst/>
          </a:prstGeom>
          <a:noFill/>
        </p:spPr>
        <p:txBody>
          <a:bodyPr wrap="square" rtlCol="0">
            <a:spAutoFit/>
          </a:bodyPr>
          <a:lstStyle/>
          <a:p>
            <a:r>
              <a:rPr lang="en-US" dirty="0" smtClean="0">
                <a:hlinkClick r:id="rId2"/>
              </a:rPr>
              <a:t>Source</a:t>
            </a:r>
            <a:endParaRPr lang="en-US" dirty="0"/>
          </a:p>
        </p:txBody>
      </p:sp>
      <p:sp>
        <p:nvSpPr>
          <p:cNvPr id="11" name="TextBox 10"/>
          <p:cNvSpPr txBox="1"/>
          <p:nvPr/>
        </p:nvSpPr>
        <p:spPr>
          <a:xfrm>
            <a:off x="8157538" y="1816854"/>
            <a:ext cx="894959" cy="369332"/>
          </a:xfrm>
          <a:prstGeom prst="rect">
            <a:avLst/>
          </a:prstGeom>
          <a:noFill/>
        </p:spPr>
        <p:txBody>
          <a:bodyPr wrap="square" rtlCol="0">
            <a:spAutoFit/>
          </a:bodyPr>
          <a:lstStyle/>
          <a:p>
            <a:r>
              <a:rPr lang="en-US" dirty="0" smtClean="0">
                <a:hlinkClick r:id="rId3"/>
              </a:rPr>
              <a:t>Video</a:t>
            </a:r>
            <a:endParaRPr lang="en-US" dirty="0"/>
          </a:p>
        </p:txBody>
      </p:sp>
      <p:pic>
        <p:nvPicPr>
          <p:cNvPr id="3" name="Picture 2"/>
          <p:cNvPicPr>
            <a:picLocks noChangeAspect="1"/>
          </p:cNvPicPr>
          <p:nvPr/>
        </p:nvPicPr>
        <p:blipFill>
          <a:blip r:embed="rId4"/>
          <a:stretch>
            <a:fillRect/>
          </a:stretch>
        </p:blipFill>
        <p:spPr>
          <a:xfrm>
            <a:off x="283584" y="838370"/>
            <a:ext cx="3036138" cy="2180314"/>
          </a:xfrm>
          <a:prstGeom prst="rect">
            <a:avLst/>
          </a:prstGeom>
        </p:spPr>
      </p:pic>
      <p:sp>
        <p:nvSpPr>
          <p:cNvPr id="2" name="Rectangle 1"/>
          <p:cNvSpPr/>
          <p:nvPr/>
        </p:nvSpPr>
        <p:spPr>
          <a:xfrm>
            <a:off x="123298" y="4894386"/>
            <a:ext cx="3575606" cy="923330"/>
          </a:xfrm>
          <a:prstGeom prst="rect">
            <a:avLst/>
          </a:prstGeom>
        </p:spPr>
        <p:txBody>
          <a:bodyPr wrap="square">
            <a:spAutoFit/>
          </a:bodyPr>
          <a:lstStyle/>
          <a:p>
            <a:r>
              <a:rPr lang="en-US" dirty="0"/>
              <a:t>Rate is the change in concentration over time </a:t>
            </a:r>
            <a:endParaRPr lang="en-US" dirty="0" smtClean="0"/>
          </a:p>
          <a:p>
            <a:r>
              <a:rPr lang="en-US" dirty="0" smtClean="0"/>
              <a:t>            </a:t>
            </a:r>
            <a:r>
              <a:rPr lang="en-US" b="1" dirty="0" err="1" smtClean="0"/>
              <a:t>Δ</a:t>
            </a:r>
            <a:r>
              <a:rPr lang="en-US" b="1" dirty="0"/>
              <a:t>[A</a:t>
            </a:r>
            <a:r>
              <a:rPr lang="en-US" b="1" dirty="0" smtClean="0"/>
              <a:t>] / t</a:t>
            </a:r>
            <a:endParaRPr lang="en-US" b="1" dirty="0"/>
          </a:p>
        </p:txBody>
      </p:sp>
      <p:pic>
        <p:nvPicPr>
          <p:cNvPr id="10" name="Picture 9"/>
          <p:cNvPicPr>
            <a:picLocks noChangeAspect="1"/>
          </p:cNvPicPr>
          <p:nvPr/>
        </p:nvPicPr>
        <p:blipFill>
          <a:blip r:embed="rId5"/>
          <a:stretch>
            <a:fillRect/>
          </a:stretch>
        </p:blipFill>
        <p:spPr>
          <a:xfrm>
            <a:off x="117956" y="1518631"/>
            <a:ext cx="8529415" cy="3601052"/>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pic>
        <p:nvPicPr>
          <p:cNvPr id="13" name="Picture 12"/>
          <p:cNvPicPr>
            <a:picLocks noChangeAspect="1"/>
          </p:cNvPicPr>
          <p:nvPr/>
        </p:nvPicPr>
        <p:blipFill>
          <a:blip r:embed="rId6"/>
          <a:stretch>
            <a:fillRect/>
          </a:stretch>
        </p:blipFill>
        <p:spPr>
          <a:xfrm>
            <a:off x="369881" y="2382430"/>
            <a:ext cx="8352723" cy="1837599"/>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spTree>
    <p:extLst>
      <p:ext uri="{BB962C8B-B14F-4D97-AF65-F5344CB8AC3E}">
        <p14:creationId xmlns:p14="http://schemas.microsoft.com/office/powerpoint/2010/main" val="1842426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700084" y="4779467"/>
            <a:ext cx="5218114" cy="1482926"/>
          </a:xfrm>
          <a:prstGeom prst="rect">
            <a:avLst/>
          </a:prstGeom>
        </p:spPr>
      </p:pic>
      <p:sp>
        <p:nvSpPr>
          <p:cNvPr id="8" name="Content Placeholder 7"/>
          <p:cNvSpPr>
            <a:spLocks noGrp="1"/>
          </p:cNvSpPr>
          <p:nvPr>
            <p:ph sz="half" idx="1"/>
          </p:nvPr>
        </p:nvSpPr>
        <p:spPr>
          <a:xfrm>
            <a:off x="1" y="850700"/>
            <a:ext cx="9052496" cy="3823328"/>
          </a:xfrm>
        </p:spPr>
        <p:txBody>
          <a:bodyPr>
            <a:normAutofit/>
          </a:bodyPr>
          <a:lstStyle/>
          <a:p>
            <a:r>
              <a:rPr lang="en-US" sz="1400" dirty="0" smtClean="0"/>
              <a:t>Rate law for a reaction has the form:   rate = </a:t>
            </a:r>
            <a:r>
              <a:rPr lang="en-US" sz="1400" i="1" dirty="0" smtClean="0"/>
              <a:t>k</a:t>
            </a:r>
            <a:r>
              <a:rPr lang="en-US" sz="1400" dirty="0" smtClean="0"/>
              <a:t> [A]</a:t>
            </a:r>
            <a:r>
              <a:rPr lang="en-US" sz="1400" baseline="30000" dirty="0"/>
              <a:t>m</a:t>
            </a:r>
            <a:r>
              <a:rPr lang="en-US" sz="1400" dirty="0" smtClean="0"/>
              <a:t>[B]</a:t>
            </a:r>
            <a:r>
              <a:rPr lang="en-US" sz="1400" baseline="30000" dirty="0"/>
              <a:t>n</a:t>
            </a:r>
            <a:r>
              <a:rPr lang="is-IS" sz="1400" dirty="0" smtClean="0"/>
              <a:t>…  (only reactants are part of the rate law)</a:t>
            </a:r>
          </a:p>
          <a:p>
            <a:pPr lvl="1"/>
            <a:r>
              <a:rPr lang="en-US" sz="1400" i="1" dirty="0" smtClean="0"/>
              <a:t>Exponents (m, n, etc. ) are determined from examining data, not coefficients: </a:t>
            </a:r>
          </a:p>
          <a:p>
            <a:pPr marL="228600" lvl="1" indent="0">
              <a:buNone/>
            </a:pPr>
            <a:r>
              <a:rPr lang="en-US" sz="1400" i="1" dirty="0"/>
              <a:t>	</a:t>
            </a:r>
            <a:r>
              <a:rPr lang="en-US" sz="1400" i="1" dirty="0" smtClean="0"/>
              <a:t>			 for</a:t>
            </a:r>
            <a:r>
              <a:rPr lang="en-US" sz="1400" b="1" i="1" dirty="0" smtClean="0"/>
              <a:t>  </a:t>
            </a:r>
            <a:r>
              <a:rPr lang="en-US" sz="1600" b="1" i="1" dirty="0" smtClean="0"/>
              <a:t>A + B </a:t>
            </a:r>
            <a:r>
              <a:rPr lang="en-US" sz="1600" b="1" i="1" dirty="0" smtClean="0">
                <a:sym typeface="Wingdings"/>
              </a:rPr>
              <a:t> C</a:t>
            </a:r>
            <a:endParaRPr lang="en-US" sz="1600" b="1" i="1" dirty="0" smtClean="0"/>
          </a:p>
          <a:p>
            <a:pPr lvl="1"/>
            <a:endParaRPr lang="en-US" sz="1400" i="1" dirty="0"/>
          </a:p>
          <a:p>
            <a:pPr lvl="1"/>
            <a:endParaRPr lang="en-US" sz="1400" i="1" dirty="0" smtClean="0"/>
          </a:p>
          <a:p>
            <a:pPr lvl="1"/>
            <a:endParaRPr lang="en-US" sz="1400" i="1" dirty="0" smtClean="0"/>
          </a:p>
          <a:p>
            <a:pPr lvl="1"/>
            <a:endParaRPr lang="en-US" sz="1400" i="1" dirty="0"/>
          </a:p>
          <a:p>
            <a:pPr lvl="1"/>
            <a:endParaRPr lang="en-US" sz="1400" i="1" dirty="0" smtClean="0"/>
          </a:p>
          <a:p>
            <a:pPr lvl="1"/>
            <a:endParaRPr lang="en-US" sz="1400" i="1" dirty="0" smtClean="0"/>
          </a:p>
          <a:p>
            <a:pPr lvl="8"/>
            <a:r>
              <a:rPr lang="en-US" sz="1400" i="1" dirty="0" smtClean="0"/>
              <a:t>The overall rate expression for the reaction is </a:t>
            </a:r>
            <a:r>
              <a:rPr lang="en-US" sz="1400" b="1" i="1" dirty="0" smtClean="0"/>
              <a:t>rate = k [B]</a:t>
            </a:r>
          </a:p>
          <a:p>
            <a:pPr lvl="1"/>
            <a:r>
              <a:rPr lang="en-US" sz="1400" i="1" dirty="0" smtClean="0"/>
              <a:t>k</a:t>
            </a:r>
            <a:r>
              <a:rPr lang="en-US" sz="1400" dirty="0" smtClean="0"/>
              <a:t> is the rate constant</a:t>
            </a:r>
            <a:r>
              <a:rPr lang="en-US" sz="1400" dirty="0"/>
              <a:t> </a:t>
            </a:r>
            <a:r>
              <a:rPr lang="en-US" sz="1400" dirty="0" smtClean="0"/>
              <a:t>and is determined experimentally by plugging in data into the rate expression</a:t>
            </a:r>
            <a:endParaRPr lang="is-IS" sz="1400" dirty="0" smtClean="0"/>
          </a:p>
        </p:txBody>
      </p:sp>
      <p:sp>
        <p:nvSpPr>
          <p:cNvPr id="7" name="Title 6"/>
          <p:cNvSpPr>
            <a:spLocks noGrp="1"/>
          </p:cNvSpPr>
          <p:nvPr>
            <p:ph type="title"/>
          </p:nvPr>
        </p:nvSpPr>
        <p:spPr>
          <a:xfrm>
            <a:off x="498474" y="189998"/>
            <a:ext cx="7556313" cy="1116106"/>
          </a:xfrm>
        </p:spPr>
        <p:txBody>
          <a:bodyPr/>
          <a:lstStyle/>
          <a:p>
            <a:r>
              <a:rPr lang="en-US" dirty="0" smtClean="0"/>
              <a:t>Determining Rate Order</a:t>
            </a:r>
            <a:endParaRPr lang="en-US" dirty="0"/>
          </a:p>
        </p:txBody>
      </p:sp>
      <p:sp>
        <p:nvSpPr>
          <p:cNvPr id="10" name="TextBox 9"/>
          <p:cNvSpPr txBox="1"/>
          <p:nvPr/>
        </p:nvSpPr>
        <p:spPr>
          <a:xfrm>
            <a:off x="8097582" y="-32652"/>
            <a:ext cx="979575" cy="369332"/>
          </a:xfrm>
          <a:prstGeom prst="rect">
            <a:avLst/>
          </a:prstGeom>
          <a:noFill/>
        </p:spPr>
        <p:txBody>
          <a:bodyPr wrap="square" rtlCol="0">
            <a:spAutoFit/>
          </a:bodyPr>
          <a:lstStyle/>
          <a:p>
            <a:r>
              <a:rPr lang="en-US" dirty="0" smtClean="0">
                <a:hlinkClick r:id="rId3"/>
              </a:rPr>
              <a:t>Source</a:t>
            </a:r>
            <a:endParaRPr lang="en-US" dirty="0"/>
          </a:p>
        </p:txBody>
      </p:sp>
      <p:sp>
        <p:nvSpPr>
          <p:cNvPr id="11" name="TextBox 10"/>
          <p:cNvSpPr txBox="1"/>
          <p:nvPr/>
        </p:nvSpPr>
        <p:spPr>
          <a:xfrm>
            <a:off x="1" y="6176090"/>
            <a:ext cx="9144000" cy="1107996"/>
          </a:xfrm>
          <a:prstGeom prst="rect">
            <a:avLst/>
          </a:prstGeom>
          <a:noFill/>
        </p:spPr>
        <p:txBody>
          <a:bodyPr wrap="square" rtlCol="0">
            <a:spAutoFit/>
          </a:bodyPr>
          <a:lstStyle/>
          <a:p>
            <a:r>
              <a:rPr lang="en-US" sz="1600" dirty="0" smtClean="0"/>
              <a:t>LO 4.2: </a:t>
            </a:r>
            <a:r>
              <a:rPr lang="en-US" sz="1600" dirty="0"/>
              <a:t>The student is able to analyze concentration vs. time data to determine the rate law for a </a:t>
            </a:r>
            <a:r>
              <a:rPr lang="en-US" sz="1600" dirty="0" err="1"/>
              <a:t>zeroth</a:t>
            </a:r>
            <a:r>
              <a:rPr lang="en-US" sz="1600" dirty="0"/>
              <a:t>-, first-, or second-order reaction.</a:t>
            </a:r>
            <a:br>
              <a:rPr lang="en-US" sz="1600" dirty="0"/>
            </a:br>
            <a:endParaRPr lang="en-US" sz="1600" dirty="0"/>
          </a:p>
          <a:p>
            <a:r>
              <a:rPr lang="en-US" dirty="0" smtClean="0"/>
              <a:t> 																	</a:t>
            </a:r>
            <a:endParaRPr lang="en-US" dirty="0"/>
          </a:p>
        </p:txBody>
      </p:sp>
      <p:sp>
        <p:nvSpPr>
          <p:cNvPr id="4" name="TextBox 3"/>
          <p:cNvSpPr txBox="1"/>
          <p:nvPr/>
        </p:nvSpPr>
        <p:spPr>
          <a:xfrm>
            <a:off x="-325601" y="4133136"/>
            <a:ext cx="7434797" cy="1335750"/>
          </a:xfrm>
          <a:prstGeom prst="rect">
            <a:avLst/>
          </a:prstGeom>
          <a:noFill/>
        </p:spPr>
        <p:txBody>
          <a:bodyPr wrap="square" rtlCol="0">
            <a:spAutoFit/>
          </a:bodyPr>
          <a:lstStyle/>
          <a:p>
            <a:pPr algn="ctr">
              <a:lnSpc>
                <a:spcPct val="110000"/>
              </a:lnSpc>
            </a:pPr>
            <a:r>
              <a:rPr lang="en-US" sz="1400" b="1" dirty="0" smtClean="0"/>
              <a:t>Plot to create a straight line graph:</a:t>
            </a:r>
          </a:p>
          <a:p>
            <a:pPr>
              <a:lnSpc>
                <a:spcPct val="110000"/>
              </a:lnSpc>
            </a:pPr>
            <a:r>
              <a:rPr lang="en-US" sz="1400" dirty="0"/>
              <a:t>	</a:t>
            </a:r>
            <a:r>
              <a:rPr lang="en-US" sz="1400" dirty="0" smtClean="0"/>
              <a:t>	      </a:t>
            </a:r>
            <a:r>
              <a:rPr lang="en-US" sz="1400" dirty="0" err="1" smtClean="0"/>
              <a:t>Zeroth</a:t>
            </a:r>
            <a:r>
              <a:rPr lang="en-US" sz="1400" baseline="30000" dirty="0" smtClean="0"/>
              <a:t> </a:t>
            </a:r>
            <a:r>
              <a:rPr lang="en-US" sz="1400" dirty="0" smtClean="0"/>
              <a:t>Order	        	           First Order		 Second Order</a:t>
            </a:r>
          </a:p>
          <a:p>
            <a:r>
              <a:rPr lang="en-US" sz="1400" i="1" dirty="0"/>
              <a:t>	</a:t>
            </a:r>
            <a:r>
              <a:rPr lang="en-US" sz="1400" i="1" dirty="0" smtClean="0"/>
              <a:t>	        [A] / Time			</a:t>
            </a:r>
            <a:r>
              <a:rPr lang="en-US" sz="1400" i="1" dirty="0" err="1" smtClean="0"/>
              <a:t>ln</a:t>
            </a:r>
            <a:r>
              <a:rPr lang="en-US" sz="1400" i="1" dirty="0" smtClean="0"/>
              <a:t>[A] / Time</a:t>
            </a:r>
            <a:r>
              <a:rPr lang="en-US" sz="1400" i="1" dirty="0"/>
              <a:t> </a:t>
            </a:r>
            <a:r>
              <a:rPr lang="en-US" sz="1400" i="1" dirty="0" smtClean="0"/>
              <a:t>                      1/[A] / time</a:t>
            </a:r>
            <a:endParaRPr lang="en-US" sz="1400" i="1" dirty="0"/>
          </a:p>
          <a:p>
            <a:endParaRPr lang="en-US" dirty="0"/>
          </a:p>
          <a:p>
            <a:r>
              <a:rPr lang="en-US" dirty="0" smtClean="0"/>
              <a:t>	</a:t>
            </a:r>
            <a:endParaRPr lang="en-US" dirty="0"/>
          </a:p>
        </p:txBody>
      </p:sp>
      <p:graphicFrame>
        <p:nvGraphicFramePr>
          <p:cNvPr id="9" name="Table 8"/>
          <p:cNvGraphicFramePr>
            <a:graphicFrameLocks noGrp="1"/>
          </p:cNvGraphicFramePr>
          <p:nvPr>
            <p:extLst/>
          </p:nvPr>
        </p:nvGraphicFramePr>
        <p:xfrm>
          <a:off x="2534885" y="1854413"/>
          <a:ext cx="3689589" cy="1699635"/>
        </p:xfrm>
        <a:graphic>
          <a:graphicData uri="http://schemas.openxmlformats.org/drawingml/2006/table">
            <a:tbl>
              <a:tblPr firstRow="1" bandRow="1">
                <a:tableStyleId>{5C22544A-7EE6-4342-B048-85BDC9FD1C3A}</a:tableStyleId>
              </a:tblPr>
              <a:tblGrid>
                <a:gridCol w="687628"/>
                <a:gridCol w="957249"/>
                <a:gridCol w="998704"/>
                <a:gridCol w="1046008"/>
              </a:tblGrid>
              <a:tr h="322705">
                <a:tc>
                  <a:txBody>
                    <a:bodyPr/>
                    <a:lstStyle/>
                    <a:p>
                      <a:pPr algn="ctr"/>
                      <a:r>
                        <a:rPr lang="en-US" sz="1400" b="0" dirty="0" smtClean="0"/>
                        <a:t>Trial</a:t>
                      </a:r>
                      <a:endParaRPr lang="en-US" sz="1400" b="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b="0" dirty="0" smtClean="0"/>
                        <a:t>Initial [A] (</a:t>
                      </a:r>
                      <a:r>
                        <a:rPr lang="en-US" sz="1400" b="0" dirty="0" err="1" smtClean="0"/>
                        <a:t>mol</a:t>
                      </a:r>
                      <a:r>
                        <a:rPr lang="en-US" sz="1400" b="0" dirty="0" smtClean="0"/>
                        <a:t>/L)</a:t>
                      </a:r>
                      <a:endParaRPr lang="en-US" sz="1400" b="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dirty="0" smtClean="0"/>
                        <a:t>Initial [B] (</a:t>
                      </a:r>
                      <a:r>
                        <a:rPr lang="en-US" sz="1400" b="0" dirty="0" err="1" smtClean="0"/>
                        <a:t>mol</a:t>
                      </a:r>
                      <a:r>
                        <a:rPr lang="en-US" sz="1400" b="0" dirty="0" smtClean="0"/>
                        <a:t>/L)</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b="0" dirty="0" smtClean="0"/>
                        <a:t>Initial</a:t>
                      </a:r>
                      <a:r>
                        <a:rPr lang="en-US" sz="1400" b="0" baseline="0" dirty="0" smtClean="0"/>
                        <a:t> Rate </a:t>
                      </a:r>
                    </a:p>
                    <a:p>
                      <a:pPr algn="ctr"/>
                      <a:r>
                        <a:rPr lang="en-US" sz="1400" b="0" baseline="0" dirty="0" smtClean="0"/>
                        <a:t>(</a:t>
                      </a:r>
                      <a:r>
                        <a:rPr lang="en-US" sz="1400" b="0" baseline="0" dirty="0" err="1" smtClean="0"/>
                        <a:t>mol</a:t>
                      </a:r>
                      <a:r>
                        <a:rPr lang="en-US" sz="1400" b="0" baseline="0" dirty="0" smtClean="0"/>
                        <a:t>/(L</a:t>
                      </a:r>
                      <a:r>
                        <a:rPr lang="en-US" sz="1400" b="0" baseline="0" dirty="0" smtClean="0">
                          <a:latin typeface="Wingdings"/>
                          <a:ea typeface="Wingdings"/>
                          <a:cs typeface="Wingdings"/>
                          <a:sym typeface="Wingdings"/>
                        </a:rPr>
                        <a:t></a:t>
                      </a:r>
                      <a:r>
                        <a:rPr lang="en-US" sz="1400" b="0" baseline="0" dirty="0" smtClean="0"/>
                        <a:t>s)</a:t>
                      </a:r>
                      <a:endParaRPr lang="en-US" sz="1400" b="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22705">
                <a:tc>
                  <a:txBody>
                    <a:bodyPr/>
                    <a:lstStyle/>
                    <a:p>
                      <a:pPr algn="ctr"/>
                      <a:r>
                        <a:rPr lang="en-US" sz="1400" dirty="0" smtClean="0"/>
                        <a:t>1</a:t>
                      </a:r>
                      <a:endParaRPr lang="en-US" sz="1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t>0.100</a:t>
                      </a:r>
                      <a:endParaRPr lang="en-US" sz="1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t>0.100</a:t>
                      </a:r>
                      <a:endParaRPr lang="en-US" sz="1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t>0.002</a:t>
                      </a:r>
                      <a:endParaRPr lang="en-US" sz="1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22705">
                <a:tc>
                  <a:txBody>
                    <a:bodyPr/>
                    <a:lstStyle/>
                    <a:p>
                      <a:pPr algn="ctr"/>
                      <a:r>
                        <a:rPr lang="en-US" sz="1400" dirty="0" smtClean="0"/>
                        <a:t>2</a:t>
                      </a:r>
                      <a:endParaRPr lang="en-US" sz="1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t>0.200</a:t>
                      </a:r>
                      <a:endParaRPr lang="en-US" sz="1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t>0.100</a:t>
                      </a:r>
                      <a:endParaRPr lang="en-US" sz="1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t>0.002</a:t>
                      </a:r>
                      <a:endParaRPr lang="en-US" sz="1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22705">
                <a:tc>
                  <a:txBody>
                    <a:bodyPr/>
                    <a:lstStyle/>
                    <a:p>
                      <a:pPr algn="ctr"/>
                      <a:r>
                        <a:rPr lang="en-US" sz="1400" dirty="0" smtClean="0"/>
                        <a:t>3</a:t>
                      </a:r>
                      <a:endParaRPr lang="en-US" sz="1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t>0.200</a:t>
                      </a:r>
                      <a:endParaRPr lang="en-US" sz="1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t>0.200</a:t>
                      </a:r>
                      <a:endParaRPr lang="en-US" sz="1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t>0.004</a:t>
                      </a:r>
                      <a:endParaRPr lang="en-US" sz="1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sp>
        <p:nvSpPr>
          <p:cNvPr id="13" name="Cloud Callout 12"/>
          <p:cNvSpPr/>
          <p:nvPr/>
        </p:nvSpPr>
        <p:spPr>
          <a:xfrm>
            <a:off x="1" y="1431993"/>
            <a:ext cx="2280989" cy="2003873"/>
          </a:xfrm>
          <a:prstGeom prst="cloudCallout">
            <a:avLst>
              <a:gd name="adj1" fmla="val 62051"/>
              <a:gd name="adj2" fmla="val 1028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chemeClr val="bg1">
                    <a:lumMod val="85000"/>
                  </a:schemeClr>
                </a:solidFill>
              </a:rPr>
              <a:t>When [A] is doubled, the rate do not change, so the reaction is zero order with respect to A</a:t>
            </a:r>
            <a:endParaRPr lang="en-US" sz="1400" dirty="0">
              <a:solidFill>
                <a:schemeClr val="bg1">
                  <a:lumMod val="85000"/>
                </a:schemeClr>
              </a:solidFill>
            </a:endParaRPr>
          </a:p>
        </p:txBody>
      </p:sp>
      <p:sp>
        <p:nvSpPr>
          <p:cNvPr id="14" name="Cloud Callout 13"/>
          <p:cNvSpPr/>
          <p:nvPr/>
        </p:nvSpPr>
        <p:spPr>
          <a:xfrm>
            <a:off x="6379425" y="1693524"/>
            <a:ext cx="2280991" cy="1824690"/>
          </a:xfrm>
          <a:prstGeom prst="cloudCallout">
            <a:avLst>
              <a:gd name="adj1" fmla="val -55787"/>
              <a:gd name="adj2" fmla="val 21771"/>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chemeClr val="bg1">
                    <a:lumMod val="85000"/>
                  </a:schemeClr>
                </a:solidFill>
              </a:rPr>
              <a:t>When [B] is doubled, the rate doubles, so the reaction is first order with respect to B</a:t>
            </a:r>
            <a:endParaRPr lang="en-US" sz="1400" dirty="0">
              <a:solidFill>
                <a:schemeClr val="bg1">
                  <a:lumMod val="85000"/>
                </a:schemeClr>
              </a:solidFill>
            </a:endParaRPr>
          </a:p>
        </p:txBody>
      </p:sp>
      <p:sp>
        <p:nvSpPr>
          <p:cNvPr id="12" name="TextBox 11"/>
          <p:cNvSpPr txBox="1"/>
          <p:nvPr/>
        </p:nvSpPr>
        <p:spPr>
          <a:xfrm>
            <a:off x="8157538" y="1816854"/>
            <a:ext cx="894959" cy="369332"/>
          </a:xfrm>
          <a:prstGeom prst="rect">
            <a:avLst/>
          </a:prstGeom>
          <a:noFill/>
        </p:spPr>
        <p:txBody>
          <a:bodyPr wrap="square" rtlCol="0">
            <a:spAutoFit/>
          </a:bodyPr>
          <a:lstStyle/>
          <a:p>
            <a:r>
              <a:rPr lang="en-US" dirty="0" smtClean="0">
                <a:hlinkClick r:id="rId4"/>
              </a:rPr>
              <a:t>Video</a:t>
            </a:r>
            <a:endParaRPr lang="en-US" dirty="0"/>
          </a:p>
        </p:txBody>
      </p:sp>
      <p:sp>
        <p:nvSpPr>
          <p:cNvPr id="15" name="Rectangle 14"/>
          <p:cNvSpPr/>
          <p:nvPr/>
        </p:nvSpPr>
        <p:spPr>
          <a:xfrm>
            <a:off x="6473083" y="4413778"/>
            <a:ext cx="2187333" cy="166441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t>The first and second order integrated rate laws can be found on the Kinetics section of the AP Equations Sheet</a:t>
            </a:r>
            <a:endParaRPr lang="en-US" sz="1400" dirty="0"/>
          </a:p>
        </p:txBody>
      </p:sp>
      <p:pic>
        <p:nvPicPr>
          <p:cNvPr id="2" name="Picture 1"/>
          <p:cNvPicPr>
            <a:picLocks noChangeAspect="1"/>
          </p:cNvPicPr>
          <p:nvPr/>
        </p:nvPicPr>
        <p:blipFill>
          <a:blip r:embed="rId5"/>
          <a:stretch>
            <a:fillRect/>
          </a:stretch>
        </p:blipFill>
        <p:spPr>
          <a:xfrm>
            <a:off x="18035" y="122785"/>
            <a:ext cx="4920546" cy="6735215"/>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pic>
        <p:nvPicPr>
          <p:cNvPr id="3" name="Picture 2"/>
          <p:cNvPicPr>
            <a:picLocks noChangeAspect="1"/>
          </p:cNvPicPr>
          <p:nvPr/>
        </p:nvPicPr>
        <p:blipFill>
          <a:blip r:embed="rId6"/>
          <a:stretch>
            <a:fillRect/>
          </a:stretch>
        </p:blipFill>
        <p:spPr>
          <a:xfrm>
            <a:off x="242353" y="733801"/>
            <a:ext cx="7691062" cy="88236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5"/>
          <p:cNvPicPr>
            <a:picLocks noChangeAspect="1"/>
          </p:cNvPicPr>
          <p:nvPr/>
        </p:nvPicPr>
        <p:blipFill>
          <a:blip r:embed="rId7"/>
          <a:stretch>
            <a:fillRect/>
          </a:stretch>
        </p:blipFill>
        <p:spPr>
          <a:xfrm>
            <a:off x="628718" y="1015950"/>
            <a:ext cx="7200900" cy="5410200"/>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spTree>
    <p:extLst>
      <p:ext uri="{BB962C8B-B14F-4D97-AF65-F5344CB8AC3E}">
        <p14:creationId xmlns:p14="http://schemas.microsoft.com/office/powerpoint/2010/main" val="1287769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94551" y="1059361"/>
            <a:ext cx="2347156" cy="3398682"/>
          </a:xfrm>
          <a:prstGeom prst="rect">
            <a:avLst/>
          </a:prstGeom>
        </p:spPr>
      </p:pic>
      <p:sp>
        <p:nvSpPr>
          <p:cNvPr id="7" name="Title 6"/>
          <p:cNvSpPr>
            <a:spLocks noGrp="1"/>
          </p:cNvSpPr>
          <p:nvPr>
            <p:ph type="title"/>
          </p:nvPr>
        </p:nvSpPr>
        <p:spPr>
          <a:xfrm>
            <a:off x="498474" y="189998"/>
            <a:ext cx="7556313" cy="1116106"/>
          </a:xfrm>
        </p:spPr>
        <p:txBody>
          <a:bodyPr/>
          <a:lstStyle/>
          <a:p>
            <a:r>
              <a:rPr lang="en-US" dirty="0" smtClean="0"/>
              <a:t>Half-life (First Order)</a:t>
            </a:r>
            <a:endParaRPr lang="en-US" dirty="0"/>
          </a:p>
        </p:txBody>
      </p:sp>
      <p:sp>
        <p:nvSpPr>
          <p:cNvPr id="8" name="Content Placeholder 7"/>
          <p:cNvSpPr>
            <a:spLocks noGrp="1"/>
          </p:cNvSpPr>
          <p:nvPr>
            <p:ph sz="half" idx="1"/>
          </p:nvPr>
        </p:nvSpPr>
        <p:spPr>
          <a:xfrm>
            <a:off x="2646161" y="801384"/>
            <a:ext cx="5451420" cy="3035038"/>
          </a:xfrm>
        </p:spPr>
        <p:txBody>
          <a:bodyPr/>
          <a:lstStyle/>
          <a:p>
            <a:r>
              <a:rPr lang="en-US" dirty="0" smtClean="0"/>
              <a:t>Time needed for the concentration of reactant to reach half its initial value</a:t>
            </a:r>
          </a:p>
          <a:p>
            <a:pPr lvl="1"/>
            <a:r>
              <a:rPr lang="en-US" dirty="0" smtClean="0"/>
              <a:t>Time to reach half concentration is dependent on k, not initial concentration</a:t>
            </a:r>
          </a:p>
          <a:p>
            <a:pPr lvl="1"/>
            <a:r>
              <a:rPr lang="en-US" dirty="0" smtClean="0"/>
              <a:t>Half life remains constant in a first order reaction</a:t>
            </a:r>
          </a:p>
          <a:p>
            <a:r>
              <a:rPr lang="en-US" b="1" dirty="0" smtClean="0"/>
              <a:t>Example</a:t>
            </a:r>
            <a:r>
              <a:rPr lang="en-US" b="1" dirty="0"/>
              <a:t>:</a:t>
            </a:r>
            <a:r>
              <a:rPr lang="en-US" b="1" dirty="0" smtClean="0"/>
              <a:t> </a:t>
            </a:r>
            <a:r>
              <a:rPr lang="en-US" dirty="0" smtClean="0"/>
              <a:t>when t</a:t>
            </a:r>
            <a:r>
              <a:rPr lang="en-US" baseline="-25000" dirty="0" smtClean="0"/>
              <a:t>1/2</a:t>
            </a:r>
            <a:r>
              <a:rPr lang="en-US" dirty="0" smtClean="0"/>
              <a:t>= 30 sec, the concentration is halved each 30 seconds</a:t>
            </a:r>
            <a:endParaRPr lang="en-US" dirty="0"/>
          </a:p>
        </p:txBody>
      </p:sp>
      <p:sp>
        <p:nvSpPr>
          <p:cNvPr id="10" name="TextBox 9"/>
          <p:cNvSpPr txBox="1"/>
          <p:nvPr/>
        </p:nvSpPr>
        <p:spPr>
          <a:xfrm>
            <a:off x="8097582" y="-32652"/>
            <a:ext cx="979575" cy="369332"/>
          </a:xfrm>
          <a:prstGeom prst="rect">
            <a:avLst/>
          </a:prstGeom>
          <a:noFill/>
        </p:spPr>
        <p:txBody>
          <a:bodyPr wrap="square" rtlCol="0">
            <a:spAutoFit/>
          </a:bodyPr>
          <a:lstStyle/>
          <a:p>
            <a:r>
              <a:rPr lang="en-US" dirty="0" smtClean="0">
                <a:hlinkClick r:id="rId3"/>
              </a:rPr>
              <a:t>Source</a:t>
            </a:r>
            <a:endParaRPr lang="en-US" dirty="0"/>
          </a:p>
        </p:txBody>
      </p:sp>
      <p:sp>
        <p:nvSpPr>
          <p:cNvPr id="11" name="TextBox 10"/>
          <p:cNvSpPr txBox="1"/>
          <p:nvPr/>
        </p:nvSpPr>
        <p:spPr>
          <a:xfrm>
            <a:off x="-24571" y="6183631"/>
            <a:ext cx="9144000" cy="830997"/>
          </a:xfrm>
          <a:prstGeom prst="rect">
            <a:avLst/>
          </a:prstGeom>
          <a:noFill/>
        </p:spPr>
        <p:txBody>
          <a:bodyPr wrap="square" rtlCol="0">
            <a:spAutoFit/>
          </a:bodyPr>
          <a:lstStyle/>
          <a:p>
            <a:r>
              <a:rPr lang="en-US" sz="1500" dirty="0" smtClean="0"/>
              <a:t>LO 4.3: </a:t>
            </a:r>
            <a:r>
              <a:rPr lang="en-US" sz="1500" dirty="0"/>
              <a:t>The student is able to connect the half-life of a reaction to the rate constant of a first-order reaction and justify the use of this relation in terms of the reaction being a first-order reaction. </a:t>
            </a:r>
          </a:p>
          <a:p>
            <a:r>
              <a:rPr lang="en-US" dirty="0" smtClean="0"/>
              <a:t> 																	</a:t>
            </a:r>
            <a:endParaRPr lang="en-US" dirty="0"/>
          </a:p>
        </p:txBody>
      </p:sp>
      <p:sp>
        <p:nvSpPr>
          <p:cNvPr id="12" name="TextBox 11"/>
          <p:cNvSpPr txBox="1"/>
          <p:nvPr/>
        </p:nvSpPr>
        <p:spPr>
          <a:xfrm>
            <a:off x="8157538" y="1816854"/>
            <a:ext cx="894959" cy="369332"/>
          </a:xfrm>
          <a:prstGeom prst="rect">
            <a:avLst/>
          </a:prstGeom>
          <a:noFill/>
        </p:spPr>
        <p:txBody>
          <a:bodyPr wrap="square" rtlCol="0">
            <a:spAutoFit/>
          </a:bodyPr>
          <a:lstStyle/>
          <a:p>
            <a:r>
              <a:rPr lang="en-US" dirty="0" smtClean="0">
                <a:hlinkClick r:id="rId4"/>
              </a:rPr>
              <a:t>Video</a:t>
            </a:r>
            <a:endParaRPr lang="en-US" dirty="0"/>
          </a:p>
        </p:txBody>
      </p:sp>
      <p:sp>
        <p:nvSpPr>
          <p:cNvPr id="3" name="Rectangle 2"/>
          <p:cNvSpPr/>
          <p:nvPr/>
        </p:nvSpPr>
        <p:spPr>
          <a:xfrm>
            <a:off x="7070385" y="3599008"/>
            <a:ext cx="1872021" cy="1694559"/>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Oval 19"/>
          <p:cNvSpPr/>
          <p:nvPr/>
        </p:nvSpPr>
        <p:spPr>
          <a:xfrm>
            <a:off x="8117649" y="3859777"/>
            <a:ext cx="128682" cy="13378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Oval 22"/>
          <p:cNvSpPr/>
          <p:nvPr/>
        </p:nvSpPr>
        <p:spPr>
          <a:xfrm>
            <a:off x="8574849" y="4679977"/>
            <a:ext cx="128682" cy="13378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Oval 24"/>
          <p:cNvSpPr/>
          <p:nvPr/>
        </p:nvSpPr>
        <p:spPr>
          <a:xfrm>
            <a:off x="7438515" y="4458043"/>
            <a:ext cx="128682" cy="13378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Rectangle 52"/>
          <p:cNvSpPr/>
          <p:nvPr/>
        </p:nvSpPr>
        <p:spPr>
          <a:xfrm>
            <a:off x="2438404" y="3599096"/>
            <a:ext cx="1872021" cy="1694559"/>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 name="Oval 53"/>
          <p:cNvSpPr/>
          <p:nvPr/>
        </p:nvSpPr>
        <p:spPr>
          <a:xfrm>
            <a:off x="2854565" y="4308613"/>
            <a:ext cx="115246" cy="119819"/>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 name="Oval 55"/>
          <p:cNvSpPr/>
          <p:nvPr/>
        </p:nvSpPr>
        <p:spPr>
          <a:xfrm>
            <a:off x="3374415" y="3857667"/>
            <a:ext cx="128682" cy="13378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 name="Oval 56"/>
          <p:cNvSpPr/>
          <p:nvPr/>
        </p:nvSpPr>
        <p:spPr>
          <a:xfrm>
            <a:off x="2509334" y="4642951"/>
            <a:ext cx="128682" cy="13378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 name="Oval 57"/>
          <p:cNvSpPr/>
          <p:nvPr/>
        </p:nvSpPr>
        <p:spPr>
          <a:xfrm>
            <a:off x="2889114" y="3857667"/>
            <a:ext cx="128682" cy="13378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 name="Oval 58"/>
          <p:cNvSpPr/>
          <p:nvPr/>
        </p:nvSpPr>
        <p:spPr>
          <a:xfrm>
            <a:off x="3085387" y="4677867"/>
            <a:ext cx="128682" cy="13378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 name="Oval 59"/>
          <p:cNvSpPr/>
          <p:nvPr/>
        </p:nvSpPr>
        <p:spPr>
          <a:xfrm>
            <a:off x="3533699" y="4368623"/>
            <a:ext cx="128682" cy="13378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 name="Oval 60"/>
          <p:cNvSpPr/>
          <p:nvPr/>
        </p:nvSpPr>
        <p:spPr>
          <a:xfrm>
            <a:off x="3464165" y="5108032"/>
            <a:ext cx="128682" cy="13378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 name="Oval 61"/>
          <p:cNvSpPr/>
          <p:nvPr/>
        </p:nvSpPr>
        <p:spPr>
          <a:xfrm>
            <a:off x="3912041" y="4716929"/>
            <a:ext cx="128682" cy="13378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 name="Oval 62"/>
          <p:cNvSpPr/>
          <p:nvPr/>
        </p:nvSpPr>
        <p:spPr>
          <a:xfrm>
            <a:off x="3842943" y="5130623"/>
            <a:ext cx="128682" cy="13378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 name="Oval 63"/>
          <p:cNvSpPr/>
          <p:nvPr/>
        </p:nvSpPr>
        <p:spPr>
          <a:xfrm>
            <a:off x="4059997" y="4294645"/>
            <a:ext cx="128682" cy="13378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 name="Oval 64"/>
          <p:cNvSpPr/>
          <p:nvPr/>
        </p:nvSpPr>
        <p:spPr>
          <a:xfrm>
            <a:off x="2854565" y="5052201"/>
            <a:ext cx="128682" cy="13378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 name="Oval 65"/>
          <p:cNvSpPr/>
          <p:nvPr/>
        </p:nvSpPr>
        <p:spPr>
          <a:xfrm>
            <a:off x="3849391" y="3697386"/>
            <a:ext cx="128682" cy="13378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 name="Rectangle 66"/>
          <p:cNvSpPr/>
          <p:nvPr/>
        </p:nvSpPr>
        <p:spPr>
          <a:xfrm>
            <a:off x="4784531" y="3593350"/>
            <a:ext cx="1872021" cy="1694559"/>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 name="Oval 67"/>
          <p:cNvSpPr/>
          <p:nvPr/>
        </p:nvSpPr>
        <p:spPr>
          <a:xfrm>
            <a:off x="4948250" y="4604668"/>
            <a:ext cx="128682" cy="13378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 name="Oval 68"/>
          <p:cNvSpPr/>
          <p:nvPr/>
        </p:nvSpPr>
        <p:spPr>
          <a:xfrm>
            <a:off x="5328030" y="3819384"/>
            <a:ext cx="128682" cy="13378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 name="Oval 69"/>
          <p:cNvSpPr/>
          <p:nvPr/>
        </p:nvSpPr>
        <p:spPr>
          <a:xfrm>
            <a:off x="5972615" y="4330340"/>
            <a:ext cx="128682" cy="13378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 name="Oval 70"/>
          <p:cNvSpPr/>
          <p:nvPr/>
        </p:nvSpPr>
        <p:spPr>
          <a:xfrm>
            <a:off x="6281859" y="5092340"/>
            <a:ext cx="128682" cy="13378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 name="Oval 72"/>
          <p:cNvSpPr/>
          <p:nvPr/>
        </p:nvSpPr>
        <p:spPr>
          <a:xfrm>
            <a:off x="5293481" y="5013918"/>
            <a:ext cx="128682" cy="13378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 name="Oval 73"/>
          <p:cNvSpPr/>
          <p:nvPr/>
        </p:nvSpPr>
        <p:spPr>
          <a:xfrm>
            <a:off x="6217518" y="3795886"/>
            <a:ext cx="128682" cy="13378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2438404" y="5415916"/>
            <a:ext cx="6823839" cy="584776"/>
          </a:xfrm>
          <a:prstGeom prst="rect">
            <a:avLst/>
          </a:prstGeom>
          <a:noFill/>
        </p:spPr>
        <p:txBody>
          <a:bodyPr wrap="square" rtlCol="0">
            <a:spAutoFit/>
          </a:bodyPr>
          <a:lstStyle/>
          <a:p>
            <a:r>
              <a:rPr lang="en-US" sz="1600" dirty="0" smtClean="0"/>
              <a:t>Initial Conditions               After 30 seconds	</a:t>
            </a:r>
            <a:r>
              <a:rPr lang="en-US" sz="1600" dirty="0"/>
              <a:t> </a:t>
            </a:r>
            <a:r>
              <a:rPr lang="en-US" sz="1600" dirty="0" smtClean="0"/>
              <a:t>          After 60 seconds</a:t>
            </a:r>
          </a:p>
          <a:p>
            <a:r>
              <a:rPr lang="en-US" sz="1600" i="1" dirty="0"/>
              <a:t> </a:t>
            </a:r>
            <a:r>
              <a:rPr lang="en-US" sz="1600" i="1" dirty="0" smtClean="0"/>
              <a:t>(12 molecules)		     (6 molecules)	</a:t>
            </a:r>
            <a:r>
              <a:rPr lang="en-US" sz="1600" i="1" dirty="0"/>
              <a:t> </a:t>
            </a:r>
            <a:r>
              <a:rPr lang="en-US" sz="1600" i="1" dirty="0" smtClean="0"/>
              <a:t>             (3 molecules)</a:t>
            </a:r>
            <a:r>
              <a:rPr lang="en-US" sz="1600" dirty="0" smtClean="0"/>
              <a:t>	</a:t>
            </a:r>
            <a:endParaRPr lang="en-US" sz="1600" dirty="0"/>
          </a:p>
        </p:txBody>
      </p:sp>
      <p:sp>
        <p:nvSpPr>
          <p:cNvPr id="9" name="Rounded Rectangular Callout 8"/>
          <p:cNvSpPr/>
          <p:nvPr/>
        </p:nvSpPr>
        <p:spPr>
          <a:xfrm>
            <a:off x="394551" y="4738456"/>
            <a:ext cx="1911100" cy="1425634"/>
          </a:xfrm>
          <a:prstGeom prst="wedgeRoundRectCallout">
            <a:avLst>
              <a:gd name="adj1" fmla="val 21102"/>
              <a:gd name="adj2" fmla="val -35287"/>
              <a:gd name="adj3" fmla="val 1666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t>The first order half life equation is derived from the first order integrated rate law</a:t>
            </a:r>
            <a:endParaRPr lang="en-US" sz="1400" dirty="0"/>
          </a:p>
        </p:txBody>
      </p:sp>
      <p:sp>
        <p:nvSpPr>
          <p:cNvPr id="19" name="Curved Left Arrow 18"/>
          <p:cNvSpPr/>
          <p:nvPr/>
        </p:nvSpPr>
        <p:spPr>
          <a:xfrm rot="10965271">
            <a:off x="17509" y="1042246"/>
            <a:ext cx="592923" cy="4961783"/>
          </a:xfrm>
          <a:prstGeom prst="curvedLeftArrow">
            <a:avLst>
              <a:gd name="adj1" fmla="val 35098"/>
              <a:gd name="adj2" fmla="val 109021"/>
              <a:gd name="adj3" fmla="val 49583"/>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1" name="Rectangle 20"/>
          <p:cNvSpPr/>
          <p:nvPr/>
        </p:nvSpPr>
        <p:spPr>
          <a:xfrm>
            <a:off x="1097342" y="3818833"/>
            <a:ext cx="1035693" cy="6096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899038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98474" y="31667"/>
            <a:ext cx="7556313" cy="549697"/>
          </a:xfrm>
        </p:spPr>
        <p:txBody>
          <a:bodyPr/>
          <a:lstStyle/>
          <a:p>
            <a:r>
              <a:rPr lang="en-US" sz="2800" dirty="0" smtClean="0"/>
              <a:t>Collision Theory and Reaction Mechanisms</a:t>
            </a:r>
            <a:endParaRPr lang="en-US" sz="2800" dirty="0"/>
          </a:p>
        </p:txBody>
      </p:sp>
      <p:sp>
        <p:nvSpPr>
          <p:cNvPr id="5" name="Content Placeholder 4"/>
          <p:cNvSpPr>
            <a:spLocks noGrp="1"/>
          </p:cNvSpPr>
          <p:nvPr>
            <p:ph sz="half" idx="1"/>
          </p:nvPr>
        </p:nvSpPr>
        <p:spPr>
          <a:xfrm>
            <a:off x="149420" y="519104"/>
            <a:ext cx="8753321" cy="5337595"/>
          </a:xfrm>
        </p:spPr>
        <p:txBody>
          <a:bodyPr>
            <a:normAutofit/>
          </a:bodyPr>
          <a:lstStyle/>
          <a:p>
            <a:r>
              <a:rPr lang="en-US" dirty="0" smtClean="0"/>
              <a:t>In a successful collision</a:t>
            </a:r>
          </a:p>
          <a:p>
            <a:pPr lvl="1"/>
            <a:r>
              <a:rPr lang="en-US" dirty="0" smtClean="0"/>
              <a:t>Molecules have enough energy to overcome </a:t>
            </a:r>
            <a:r>
              <a:rPr lang="en-US" i="1" dirty="0" smtClean="0"/>
              <a:t>E</a:t>
            </a:r>
            <a:r>
              <a:rPr lang="en-US" i="1" baseline="-25000" dirty="0" smtClean="0"/>
              <a:t>a.</a:t>
            </a:r>
            <a:endParaRPr lang="en-US" baseline="-25000" dirty="0" smtClean="0"/>
          </a:p>
          <a:p>
            <a:pPr lvl="1"/>
            <a:r>
              <a:rPr lang="en-US" dirty="0" smtClean="0"/>
              <a:t>Molecules collide with proper orientation to break the bonds.</a:t>
            </a:r>
          </a:p>
          <a:p>
            <a:r>
              <a:rPr lang="en-US" dirty="0" smtClean="0"/>
              <a:t>In a Mechanism</a:t>
            </a:r>
          </a:p>
          <a:p>
            <a:pPr lvl="1"/>
            <a:r>
              <a:rPr lang="en-US" dirty="0" smtClean="0"/>
              <a:t>The rate law of any elementary reaction can be written from its stoichiometry.</a:t>
            </a:r>
          </a:p>
          <a:p>
            <a:pPr lvl="1"/>
            <a:r>
              <a:rPr lang="en-US" dirty="0" smtClean="0"/>
              <a:t>The rate law of the slow step is the rate law of the overall reaction.</a:t>
            </a:r>
          </a:p>
          <a:p>
            <a:r>
              <a:rPr lang="en-US" dirty="0" smtClean="0"/>
              <a:t>The larger the rate constant, the larger the percentage of molecules having successful collisions.</a:t>
            </a:r>
            <a:endParaRPr lang="en-US" dirty="0"/>
          </a:p>
        </p:txBody>
      </p:sp>
      <p:sp>
        <p:nvSpPr>
          <p:cNvPr id="7" name="Text Placeholder 5"/>
          <p:cNvSpPr>
            <a:spLocks noGrp="1"/>
          </p:cNvSpPr>
          <p:nvPr/>
        </p:nvSpPr>
        <p:spPr>
          <a:xfrm>
            <a:off x="376638" y="1313123"/>
            <a:ext cx="7558960" cy="774700"/>
          </a:xfrm>
          <a:prstGeom prst="rect">
            <a:avLst/>
          </a:prstGeom>
        </p:spPr>
        <p:txBody>
          <a:bodyPr vert="horz" lIns="91440" tIns="45720" rIns="91440" bIns="45720" rtlCol="0" anchor="t" anchorCtr="0">
            <a:noAutofit/>
          </a:bodyPr>
          <a:lstStyle>
            <a:lvl1pPr marL="0" indent="0" algn="l" defTabSz="914400" rtl="0" eaLnBrk="1" latinLnBrk="0" hangingPunct="1">
              <a:spcBef>
                <a:spcPts val="2000"/>
              </a:spcBef>
              <a:buClr>
                <a:schemeClr val="accent1"/>
              </a:buClr>
              <a:buSzPct val="75000"/>
              <a:buFont typeface="Wingdings" pitchFamily="2" charset="2"/>
              <a:buNone/>
              <a:defRPr kumimoji="0" sz="2400" b="0" i="0" u="none" strike="noStrike" kern="1200" cap="none" spc="0" normalizeH="0" baseline="0">
                <a:ln>
                  <a:noFill/>
                </a:ln>
                <a:solidFill>
                  <a:schemeClr val="accent3"/>
                </a:solidFill>
                <a:effectLst/>
                <a:uLnTx/>
                <a:uFillTx/>
                <a:latin typeface="+mj-lt"/>
                <a:ea typeface="+mj-ea"/>
                <a:cs typeface="+mj-cs"/>
              </a:defRPr>
            </a:lvl1pPr>
            <a:lvl2pPr marL="457200" indent="0" algn="l" defTabSz="914400" rtl="0" eaLnBrk="1" latinLnBrk="0" hangingPunct="1">
              <a:spcBef>
                <a:spcPts val="600"/>
              </a:spcBef>
              <a:buClr>
                <a:schemeClr val="accent1">
                  <a:lumMod val="60000"/>
                  <a:lumOff val="40000"/>
                </a:schemeClr>
              </a:buClr>
              <a:buSzPct val="75000"/>
              <a:buFont typeface="Wingdings" pitchFamily="2" charset="2"/>
              <a:buNone/>
              <a:defRPr sz="1200" kern="1200">
                <a:solidFill>
                  <a:schemeClr val="tx1">
                    <a:lumMod val="65000"/>
                    <a:lumOff val="35000"/>
                  </a:schemeClr>
                </a:solidFill>
                <a:latin typeface="+mn-lt"/>
                <a:ea typeface="+mn-ea"/>
                <a:cs typeface="+mn-cs"/>
              </a:defRPr>
            </a:lvl2pPr>
            <a:lvl3pPr marL="914400" indent="0" algn="l" defTabSz="914400" rtl="0" eaLnBrk="1" latinLnBrk="0" hangingPunct="1">
              <a:spcBef>
                <a:spcPts val="600"/>
              </a:spcBef>
              <a:buClr>
                <a:schemeClr val="accent1"/>
              </a:buClr>
              <a:buSzPct val="75000"/>
              <a:buFont typeface="Wingdings" pitchFamily="2" charset="2"/>
              <a:buNone/>
              <a:defRPr sz="1000" kern="1200">
                <a:solidFill>
                  <a:schemeClr val="tx1">
                    <a:lumMod val="65000"/>
                    <a:lumOff val="35000"/>
                  </a:schemeClr>
                </a:solidFill>
                <a:latin typeface="+mn-lt"/>
                <a:ea typeface="+mn-ea"/>
                <a:cs typeface="+mn-cs"/>
              </a:defRPr>
            </a:lvl3pPr>
            <a:lvl4pPr marL="1371600" indent="0" algn="l" defTabSz="914400" rtl="0" eaLnBrk="1" latinLnBrk="0" hangingPunct="1">
              <a:spcBef>
                <a:spcPts val="600"/>
              </a:spcBef>
              <a:buClr>
                <a:schemeClr val="accent1">
                  <a:lumMod val="60000"/>
                  <a:lumOff val="40000"/>
                </a:schemeClr>
              </a:buClr>
              <a:buSzPct val="75000"/>
              <a:buFont typeface="Wingdings" pitchFamily="2" charset="2"/>
              <a:buNone/>
              <a:defRPr sz="900" kern="1200">
                <a:solidFill>
                  <a:schemeClr val="tx1">
                    <a:lumMod val="65000"/>
                    <a:lumOff val="35000"/>
                  </a:schemeClr>
                </a:solidFill>
                <a:latin typeface="+mn-lt"/>
                <a:ea typeface="+mn-ea"/>
                <a:cs typeface="+mn-cs"/>
              </a:defRPr>
            </a:lvl4pPr>
            <a:lvl5pPr marL="1828800" indent="0" algn="l" defTabSz="914400" rtl="0" eaLnBrk="1" latinLnBrk="0" hangingPunct="1">
              <a:spcBef>
                <a:spcPts val="600"/>
              </a:spcBef>
              <a:buClr>
                <a:schemeClr val="accent1"/>
              </a:buClr>
              <a:buSzPct val="75000"/>
              <a:buFont typeface="Wingdings" pitchFamily="2" charset="2"/>
              <a:buNone/>
              <a:defRPr sz="900" kern="1200">
                <a:solidFill>
                  <a:schemeClr val="tx1">
                    <a:lumMod val="65000"/>
                    <a:lumOff val="35000"/>
                  </a:schemeClr>
                </a:solidFill>
                <a:latin typeface="+mn-lt"/>
                <a:ea typeface="+mn-ea"/>
                <a:cs typeface="+mn-cs"/>
              </a:defRPr>
            </a:lvl5pPr>
            <a:lvl6pPr marL="2286000" indent="0" algn="l" defTabSz="914400" rtl="0" eaLnBrk="1" latinLnBrk="0" hangingPunct="1">
              <a:spcBef>
                <a:spcPct val="20000"/>
              </a:spcBef>
              <a:buClr>
                <a:schemeClr val="accent1">
                  <a:lumMod val="60000"/>
                  <a:lumOff val="40000"/>
                </a:schemeClr>
              </a:buClr>
              <a:buSzPct val="75000"/>
              <a:buFont typeface="Wingdings" pitchFamily="2" charset="2"/>
              <a:buNone/>
              <a:defRPr lang="en-US" sz="900" kern="1200">
                <a:solidFill>
                  <a:schemeClr val="tx1">
                    <a:lumMod val="65000"/>
                    <a:lumOff val="35000"/>
                  </a:schemeClr>
                </a:solidFill>
                <a:latin typeface="+mn-lt"/>
                <a:ea typeface="+mn-ea"/>
                <a:cs typeface="+mn-cs"/>
              </a:defRPr>
            </a:lvl6pPr>
            <a:lvl7pPr marL="2743200" indent="0" algn="l" defTabSz="914400" rtl="0" eaLnBrk="1" latinLnBrk="0" hangingPunct="1">
              <a:spcBef>
                <a:spcPct val="20000"/>
              </a:spcBef>
              <a:buClr>
                <a:schemeClr val="accent1"/>
              </a:buClr>
              <a:buSzPct val="75000"/>
              <a:buFont typeface="Wingdings" pitchFamily="2" charset="2"/>
              <a:buNone/>
              <a:defRPr lang="en-US" sz="900" kern="1200" baseline="0">
                <a:solidFill>
                  <a:schemeClr val="tx1">
                    <a:lumMod val="65000"/>
                    <a:lumOff val="35000"/>
                  </a:schemeClr>
                </a:solidFill>
                <a:latin typeface="+mn-lt"/>
                <a:ea typeface="+mn-ea"/>
                <a:cs typeface="+mn-cs"/>
              </a:defRPr>
            </a:lvl7pPr>
            <a:lvl8pPr marL="3200400" indent="0" algn="l" defTabSz="914400" rtl="0" eaLnBrk="1" latinLnBrk="0" hangingPunct="1">
              <a:spcBef>
                <a:spcPct val="20000"/>
              </a:spcBef>
              <a:buClr>
                <a:schemeClr val="accent1">
                  <a:lumMod val="60000"/>
                  <a:lumOff val="40000"/>
                </a:schemeClr>
              </a:buClr>
              <a:buSzPct val="75000"/>
              <a:buFont typeface="Wingdings" pitchFamily="2" charset="2"/>
              <a:buNone/>
              <a:defRPr lang="en-US" sz="900" kern="1200" baseline="0">
                <a:solidFill>
                  <a:schemeClr val="tx1">
                    <a:lumMod val="65000"/>
                    <a:lumOff val="35000"/>
                  </a:schemeClr>
                </a:solidFill>
                <a:latin typeface="+mn-lt"/>
                <a:ea typeface="+mn-ea"/>
                <a:cs typeface="+mn-cs"/>
              </a:defRPr>
            </a:lvl8pPr>
            <a:lvl9pPr marL="3657600" indent="0" algn="l" defTabSz="914400" rtl="0" eaLnBrk="1" latinLnBrk="0" hangingPunct="1">
              <a:spcBef>
                <a:spcPct val="20000"/>
              </a:spcBef>
              <a:buClr>
                <a:schemeClr val="accent1"/>
              </a:buClr>
              <a:buSzPct val="75000"/>
              <a:buFont typeface="Wingdings" pitchFamily="2" charset="2"/>
              <a:buNone/>
              <a:defRPr lang="en-US" sz="900" kern="1200" baseline="0">
                <a:solidFill>
                  <a:schemeClr val="tx1">
                    <a:lumMod val="65000"/>
                    <a:lumOff val="35000"/>
                  </a:schemeClr>
                </a:solidFill>
                <a:latin typeface="+mn-lt"/>
                <a:ea typeface="+mn-ea"/>
                <a:cs typeface="+mn-cs"/>
              </a:defRPr>
            </a:lvl9pPr>
          </a:lstStyle>
          <a:p>
            <a:endParaRPr lang="en-US" dirty="0"/>
          </a:p>
        </p:txBody>
      </p:sp>
      <p:sp>
        <p:nvSpPr>
          <p:cNvPr id="8" name="TextBox 7"/>
          <p:cNvSpPr txBox="1"/>
          <p:nvPr/>
        </p:nvSpPr>
        <p:spPr>
          <a:xfrm>
            <a:off x="0" y="6211585"/>
            <a:ext cx="9144000" cy="892552"/>
          </a:xfrm>
          <a:prstGeom prst="rect">
            <a:avLst/>
          </a:prstGeom>
          <a:noFill/>
        </p:spPr>
        <p:txBody>
          <a:bodyPr wrap="square" rtlCol="0">
            <a:spAutoFit/>
          </a:bodyPr>
          <a:lstStyle/>
          <a:p>
            <a:r>
              <a:rPr lang="en-US" sz="1600" dirty="0" smtClean="0"/>
              <a:t>LO: 4.4: Connect </a:t>
            </a:r>
            <a:r>
              <a:rPr lang="en-US" sz="1600" dirty="0"/>
              <a:t>the rate law for an elementary reaction to the </a:t>
            </a:r>
            <a:r>
              <a:rPr lang="en-US" sz="1600" dirty="0" smtClean="0"/>
              <a:t>frequency/success </a:t>
            </a:r>
            <a:r>
              <a:rPr lang="en-US" sz="1600" dirty="0"/>
              <a:t>of molecular collisions, including connecting the frequency and success to the order and rate </a:t>
            </a:r>
            <a:r>
              <a:rPr lang="en-US" sz="1600" dirty="0" smtClean="0"/>
              <a:t>constant</a:t>
            </a:r>
            <a:r>
              <a:rPr lang="en-US" sz="1600" dirty="0"/>
              <a:t>.</a:t>
            </a:r>
            <a:r>
              <a:rPr lang="en-US" dirty="0" smtClean="0"/>
              <a:t>																	</a:t>
            </a:r>
            <a:endParaRPr lang="en-US" dirty="0"/>
          </a:p>
        </p:txBody>
      </p:sp>
      <p:sp>
        <p:nvSpPr>
          <p:cNvPr id="9" name="TextBox 8"/>
          <p:cNvSpPr txBox="1"/>
          <p:nvPr/>
        </p:nvSpPr>
        <p:spPr>
          <a:xfrm>
            <a:off x="8097582" y="-32652"/>
            <a:ext cx="979575" cy="369332"/>
          </a:xfrm>
          <a:prstGeom prst="rect">
            <a:avLst/>
          </a:prstGeom>
          <a:noFill/>
        </p:spPr>
        <p:txBody>
          <a:bodyPr wrap="square" rtlCol="0">
            <a:spAutoFit/>
          </a:bodyPr>
          <a:lstStyle/>
          <a:p>
            <a:r>
              <a:rPr lang="en-US" dirty="0" smtClean="0">
                <a:hlinkClick r:id="rId3"/>
              </a:rPr>
              <a:t>Source</a:t>
            </a:r>
            <a:endParaRPr lang="en-US" dirty="0"/>
          </a:p>
        </p:txBody>
      </p:sp>
      <p:sp>
        <p:nvSpPr>
          <p:cNvPr id="11" name="TextBox 10"/>
          <p:cNvSpPr txBox="1"/>
          <p:nvPr/>
        </p:nvSpPr>
        <p:spPr>
          <a:xfrm>
            <a:off x="8157538" y="1816854"/>
            <a:ext cx="894959" cy="369332"/>
          </a:xfrm>
          <a:prstGeom prst="rect">
            <a:avLst/>
          </a:prstGeom>
          <a:noFill/>
        </p:spPr>
        <p:txBody>
          <a:bodyPr wrap="square" rtlCol="0">
            <a:spAutoFit/>
          </a:bodyPr>
          <a:lstStyle/>
          <a:p>
            <a:r>
              <a:rPr lang="en-US" dirty="0" smtClean="0">
                <a:hlinkClick r:id="rId4"/>
              </a:rPr>
              <a:t>Video</a:t>
            </a:r>
            <a:endParaRPr lang="en-US" dirty="0"/>
          </a:p>
        </p:txBody>
      </p:sp>
      <p:pic>
        <p:nvPicPr>
          <p:cNvPr id="3" name="Picture 2"/>
          <p:cNvPicPr>
            <a:picLocks noChangeAspect="1"/>
          </p:cNvPicPr>
          <p:nvPr/>
        </p:nvPicPr>
        <p:blipFill>
          <a:blip r:embed="rId5"/>
          <a:stretch>
            <a:fillRect/>
          </a:stretch>
        </p:blipFill>
        <p:spPr>
          <a:xfrm>
            <a:off x="1753732" y="4171457"/>
            <a:ext cx="6207972" cy="2145966"/>
          </a:xfrm>
          <a:prstGeom prst="rect">
            <a:avLst/>
          </a:prstGeom>
          <a:ln>
            <a:solidFill>
              <a:schemeClr val="accent1"/>
            </a:solidFill>
          </a:ln>
        </p:spPr>
      </p:pic>
      <p:sp>
        <p:nvSpPr>
          <p:cNvPr id="10" name="Rounded Rectangle 9"/>
          <p:cNvSpPr/>
          <p:nvPr/>
        </p:nvSpPr>
        <p:spPr>
          <a:xfrm>
            <a:off x="1170433" y="5860824"/>
            <a:ext cx="7520648" cy="826042"/>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US" dirty="0"/>
              <a:t>C</a:t>
            </a:r>
            <a:r>
              <a:rPr lang="en-US" dirty="0" smtClean="0"/>
              <a:t>lick here after you identify the rate determining step AND have written the rate law</a:t>
            </a:r>
            <a:endParaRPr lang="en-US" dirty="0"/>
          </a:p>
        </p:txBody>
      </p:sp>
    </p:spTree>
    <p:extLst>
      <p:ext uri="{BB962C8B-B14F-4D97-AF65-F5344CB8AC3E}">
        <p14:creationId xmlns:p14="http://schemas.microsoft.com/office/powerpoint/2010/main" val="3846442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3"/>
                                        </p:tgtEl>
                                      </p:cBhvr>
                                      <p:by x="150000" y="150000"/>
                                    </p:animScale>
                                  </p:childTnLst>
                                </p:cTn>
                              </p:par>
                              <p:par>
                                <p:cTn id="7" presetID="1" presetClass="entr" presetSubtype="0" fill="hold" grpId="1"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6" presetClass="exit" presetSubtype="32" fill="hold" grpId="0" nodeType="clickEffect">
                                  <p:stCondLst>
                                    <p:cond delay="0"/>
                                  </p:stCondLst>
                                  <p:childTnLst>
                                    <p:animEffect transition="out" filter="circle(out)">
                                      <p:cBhvr>
                                        <p:cTn id="12" dur="2000"/>
                                        <p:tgtEl>
                                          <p:spTgt spid="10"/>
                                        </p:tgtEl>
                                      </p:cBhvr>
                                    </p:animEffect>
                                    <p:set>
                                      <p:cBhvr>
                                        <p:cTn id="13" dur="1" fill="hold">
                                          <p:stCondLst>
                                            <p:cond delay="19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98474" y="189998"/>
            <a:ext cx="7556313" cy="1116106"/>
          </a:xfrm>
        </p:spPr>
        <p:txBody>
          <a:bodyPr/>
          <a:lstStyle/>
          <a:p>
            <a:r>
              <a:rPr lang="en-US" dirty="0" smtClean="0"/>
              <a:t>Successful and Unsuccessful Molecular Collisions</a:t>
            </a:r>
            <a:endParaRPr lang="en-US" dirty="0"/>
          </a:p>
        </p:txBody>
      </p:sp>
      <p:sp>
        <p:nvSpPr>
          <p:cNvPr id="10" name="TextBox 9"/>
          <p:cNvSpPr txBox="1"/>
          <p:nvPr/>
        </p:nvSpPr>
        <p:spPr>
          <a:xfrm>
            <a:off x="8097582" y="-32652"/>
            <a:ext cx="979575" cy="369332"/>
          </a:xfrm>
          <a:prstGeom prst="rect">
            <a:avLst/>
          </a:prstGeom>
          <a:noFill/>
        </p:spPr>
        <p:txBody>
          <a:bodyPr wrap="square" rtlCol="0">
            <a:spAutoFit/>
          </a:bodyPr>
          <a:lstStyle/>
          <a:p>
            <a:r>
              <a:rPr lang="en-US" dirty="0" smtClean="0">
                <a:hlinkClick r:id="rId3"/>
              </a:rPr>
              <a:t>Source</a:t>
            </a:r>
            <a:endParaRPr lang="en-US" dirty="0"/>
          </a:p>
        </p:txBody>
      </p:sp>
      <p:sp>
        <p:nvSpPr>
          <p:cNvPr id="11" name="TextBox 10"/>
          <p:cNvSpPr txBox="1"/>
          <p:nvPr/>
        </p:nvSpPr>
        <p:spPr>
          <a:xfrm>
            <a:off x="21995" y="5929469"/>
            <a:ext cx="9144000" cy="1200329"/>
          </a:xfrm>
          <a:prstGeom prst="rect">
            <a:avLst/>
          </a:prstGeom>
          <a:noFill/>
        </p:spPr>
        <p:txBody>
          <a:bodyPr wrap="square" rtlCol="0">
            <a:spAutoFit/>
          </a:bodyPr>
          <a:lstStyle/>
          <a:p>
            <a:r>
              <a:rPr lang="en-US" dirty="0" smtClean="0"/>
              <a:t>LO 4.5: </a:t>
            </a:r>
            <a:r>
              <a:rPr lang="en-US" dirty="0"/>
              <a:t>The student is able to explain the difference between collisions that convert reactants to products and those that do not in terms of energy distributions and molecular orientation.</a:t>
            </a:r>
            <a:r>
              <a:rPr lang="en-US" dirty="0" smtClean="0"/>
              <a:t>																	</a:t>
            </a:r>
            <a:endParaRPr lang="en-US" dirty="0"/>
          </a:p>
        </p:txBody>
      </p:sp>
      <p:sp>
        <p:nvSpPr>
          <p:cNvPr id="12" name="TextBox 11"/>
          <p:cNvSpPr txBox="1"/>
          <p:nvPr/>
        </p:nvSpPr>
        <p:spPr>
          <a:xfrm>
            <a:off x="8157538" y="1816854"/>
            <a:ext cx="894959" cy="369332"/>
          </a:xfrm>
          <a:prstGeom prst="rect">
            <a:avLst/>
          </a:prstGeom>
          <a:noFill/>
        </p:spPr>
        <p:txBody>
          <a:bodyPr wrap="square" rtlCol="0">
            <a:spAutoFit/>
          </a:bodyPr>
          <a:lstStyle/>
          <a:p>
            <a:r>
              <a:rPr lang="en-US" dirty="0" smtClean="0">
                <a:hlinkClick r:id="rId4"/>
              </a:rPr>
              <a:t>Video</a:t>
            </a:r>
            <a:endParaRPr lang="en-US" dirty="0"/>
          </a:p>
        </p:txBody>
      </p:sp>
      <p:pic>
        <p:nvPicPr>
          <p:cNvPr id="1026" name="Picture 2" descr="http://ibchem.com/IB/ibfiles/states/sta_img/MB2.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5947" y="1896608"/>
            <a:ext cx="4762500" cy="323850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654629" y="2090057"/>
            <a:ext cx="533400" cy="369332"/>
          </a:xfrm>
          <a:prstGeom prst="rect">
            <a:avLst/>
          </a:prstGeom>
          <a:solidFill>
            <a:schemeClr val="bg1"/>
          </a:solidFill>
        </p:spPr>
        <p:txBody>
          <a:bodyPr wrap="square" rtlCol="0">
            <a:spAutoFit/>
          </a:bodyPr>
          <a:lstStyle/>
          <a:p>
            <a:r>
              <a:rPr lang="en-US" dirty="0" smtClean="0"/>
              <a:t>A</a:t>
            </a:r>
            <a:endParaRPr lang="en-US" dirty="0"/>
          </a:p>
        </p:txBody>
      </p:sp>
      <p:sp>
        <p:nvSpPr>
          <p:cNvPr id="13" name="TextBox 12"/>
          <p:cNvSpPr txBox="1"/>
          <p:nvPr/>
        </p:nvSpPr>
        <p:spPr>
          <a:xfrm>
            <a:off x="1921329" y="2865227"/>
            <a:ext cx="533400" cy="369332"/>
          </a:xfrm>
          <a:prstGeom prst="rect">
            <a:avLst/>
          </a:prstGeom>
          <a:solidFill>
            <a:schemeClr val="bg1"/>
          </a:solidFill>
        </p:spPr>
        <p:txBody>
          <a:bodyPr wrap="square" rtlCol="0">
            <a:spAutoFit/>
          </a:bodyPr>
          <a:lstStyle/>
          <a:p>
            <a:r>
              <a:rPr lang="en-US" dirty="0"/>
              <a:t>B</a:t>
            </a:r>
          </a:p>
        </p:txBody>
      </p:sp>
      <p:sp>
        <p:nvSpPr>
          <p:cNvPr id="14" name="TextBox 13"/>
          <p:cNvSpPr txBox="1"/>
          <p:nvPr/>
        </p:nvSpPr>
        <p:spPr>
          <a:xfrm>
            <a:off x="2340429" y="3202293"/>
            <a:ext cx="533400" cy="369332"/>
          </a:xfrm>
          <a:prstGeom prst="rect">
            <a:avLst/>
          </a:prstGeom>
          <a:solidFill>
            <a:schemeClr val="bg1"/>
          </a:solidFill>
        </p:spPr>
        <p:txBody>
          <a:bodyPr wrap="square" rtlCol="0">
            <a:spAutoFit/>
          </a:bodyPr>
          <a:lstStyle/>
          <a:p>
            <a:r>
              <a:rPr lang="en-US" dirty="0"/>
              <a:t>C</a:t>
            </a:r>
          </a:p>
        </p:txBody>
      </p:sp>
      <p:sp>
        <p:nvSpPr>
          <p:cNvPr id="15" name="TextBox 14"/>
          <p:cNvSpPr txBox="1"/>
          <p:nvPr/>
        </p:nvSpPr>
        <p:spPr>
          <a:xfrm>
            <a:off x="2982685" y="3524819"/>
            <a:ext cx="729343" cy="369332"/>
          </a:xfrm>
          <a:prstGeom prst="rect">
            <a:avLst/>
          </a:prstGeom>
          <a:solidFill>
            <a:schemeClr val="bg1"/>
          </a:solidFill>
        </p:spPr>
        <p:txBody>
          <a:bodyPr wrap="square" rtlCol="0">
            <a:spAutoFit/>
          </a:bodyPr>
          <a:lstStyle/>
          <a:p>
            <a:r>
              <a:rPr lang="en-US" dirty="0" smtClean="0"/>
              <a:t>D</a:t>
            </a:r>
            <a:endParaRPr lang="en-US" dirty="0"/>
          </a:p>
        </p:txBody>
      </p:sp>
      <p:sp>
        <p:nvSpPr>
          <p:cNvPr id="4" name="TextBox 3"/>
          <p:cNvSpPr txBox="1"/>
          <p:nvPr/>
        </p:nvSpPr>
        <p:spPr>
          <a:xfrm>
            <a:off x="163286" y="5135109"/>
            <a:ext cx="8708571" cy="646331"/>
          </a:xfrm>
          <a:prstGeom prst="rect">
            <a:avLst/>
          </a:prstGeom>
          <a:noFill/>
        </p:spPr>
        <p:txBody>
          <a:bodyPr wrap="square" rtlCol="0">
            <a:spAutoFit/>
          </a:bodyPr>
          <a:lstStyle/>
          <a:p>
            <a:r>
              <a:rPr lang="en-US" dirty="0" smtClean="0"/>
              <a:t>Question: Which curve indicates the particles most likely to produce collisions that result in a chemical change? Justify your selection.</a:t>
            </a:r>
            <a:endParaRPr lang="en-US" dirty="0"/>
          </a:p>
        </p:txBody>
      </p:sp>
      <p:sp>
        <p:nvSpPr>
          <p:cNvPr id="5" name="TextBox 4"/>
          <p:cNvSpPr txBox="1"/>
          <p:nvPr/>
        </p:nvSpPr>
        <p:spPr>
          <a:xfrm>
            <a:off x="5421086" y="2411481"/>
            <a:ext cx="3189514" cy="2031325"/>
          </a:xfrm>
          <a:prstGeom prst="rect">
            <a:avLst/>
          </a:prstGeom>
          <a:noFill/>
        </p:spPr>
        <p:txBody>
          <a:bodyPr wrap="square" rtlCol="0">
            <a:spAutoFit/>
          </a:bodyPr>
          <a:lstStyle/>
          <a:p>
            <a:r>
              <a:rPr lang="en-US" dirty="0" smtClean="0">
                <a:solidFill>
                  <a:srgbClr val="FF0000"/>
                </a:solidFill>
              </a:rPr>
              <a:t>Curve D because a larger number of its particles have higher kinetic energies, and so are more likely to overcome the activation energy barrier when they collide.</a:t>
            </a:r>
            <a:endParaRPr lang="en-US" dirty="0">
              <a:solidFill>
                <a:srgbClr val="FF0000"/>
              </a:solidFill>
            </a:endParaRPr>
          </a:p>
        </p:txBody>
      </p:sp>
      <p:sp>
        <p:nvSpPr>
          <p:cNvPr id="16" name="Rounded Rectangle 15"/>
          <p:cNvSpPr/>
          <p:nvPr/>
        </p:nvSpPr>
        <p:spPr>
          <a:xfrm>
            <a:off x="5241270" y="2451826"/>
            <a:ext cx="3656071" cy="1990979"/>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US" dirty="0" smtClean="0"/>
              <a:t>Click here after you have chosen the correct curve and justified your answer.</a:t>
            </a:r>
            <a:endParaRPr lang="en-US" dirty="0"/>
          </a:p>
        </p:txBody>
      </p:sp>
      <p:sp>
        <p:nvSpPr>
          <p:cNvPr id="17" name="TextBox 16"/>
          <p:cNvSpPr txBox="1"/>
          <p:nvPr/>
        </p:nvSpPr>
        <p:spPr>
          <a:xfrm>
            <a:off x="239710" y="1308220"/>
            <a:ext cx="5725662" cy="646331"/>
          </a:xfrm>
          <a:prstGeom prst="rect">
            <a:avLst/>
          </a:prstGeom>
          <a:noFill/>
        </p:spPr>
        <p:txBody>
          <a:bodyPr wrap="square" rtlCol="0">
            <a:spAutoFit/>
          </a:bodyPr>
          <a:lstStyle/>
          <a:p>
            <a:r>
              <a:rPr lang="en-US" dirty="0" smtClean="0"/>
              <a:t>Assume that all of these curves show the distribution of molecular speeds for the same substance.</a:t>
            </a:r>
            <a:endParaRPr lang="en-US" dirty="0"/>
          </a:p>
        </p:txBody>
      </p:sp>
    </p:spTree>
    <p:extLst>
      <p:ext uri="{BB962C8B-B14F-4D97-AF65-F5344CB8AC3E}">
        <p14:creationId xmlns:p14="http://schemas.microsoft.com/office/powerpoint/2010/main" val="3027539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with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6" presetClass="exit" presetSubtype="32" fill="hold" grpId="0" nodeType="withEffect">
                                  <p:stCondLst>
                                    <p:cond delay="0"/>
                                  </p:stCondLst>
                                  <p:childTnLst>
                                    <p:animEffect transition="out" filter="circle(out)">
                                      <p:cBhvr>
                                        <p:cTn id="12" dur="2000"/>
                                        <p:tgtEl>
                                          <p:spTgt spid="16"/>
                                        </p:tgtEl>
                                      </p:cBhvr>
                                    </p:animEffect>
                                    <p:set>
                                      <p:cBhvr>
                                        <p:cTn id="13" dur="1" fill="hold">
                                          <p:stCondLst>
                                            <p:cond delay="19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6" grpId="0" animBg="1"/>
      <p:bldP spid="16" grpId="1"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98474" y="189998"/>
            <a:ext cx="7556313" cy="1116106"/>
          </a:xfrm>
        </p:spPr>
        <p:txBody>
          <a:bodyPr/>
          <a:lstStyle/>
          <a:p>
            <a:r>
              <a:rPr lang="en-US" dirty="0" smtClean="0"/>
              <a:t>Temperature and Reaction Rate</a:t>
            </a:r>
            <a:endParaRPr lang="en-US" dirty="0"/>
          </a:p>
        </p:txBody>
      </p:sp>
      <p:sp>
        <p:nvSpPr>
          <p:cNvPr id="10" name="TextBox 9"/>
          <p:cNvSpPr txBox="1"/>
          <p:nvPr/>
        </p:nvSpPr>
        <p:spPr>
          <a:xfrm>
            <a:off x="8097582" y="-32652"/>
            <a:ext cx="979575" cy="369332"/>
          </a:xfrm>
          <a:prstGeom prst="rect">
            <a:avLst/>
          </a:prstGeom>
          <a:noFill/>
        </p:spPr>
        <p:txBody>
          <a:bodyPr wrap="square" rtlCol="0">
            <a:spAutoFit/>
          </a:bodyPr>
          <a:lstStyle/>
          <a:p>
            <a:r>
              <a:rPr lang="en-US" dirty="0" smtClean="0">
                <a:hlinkClick r:id="rId3"/>
              </a:rPr>
              <a:t>Source</a:t>
            </a:r>
            <a:endParaRPr lang="en-US" dirty="0"/>
          </a:p>
        </p:txBody>
      </p:sp>
      <p:sp>
        <p:nvSpPr>
          <p:cNvPr id="11" name="TextBox 10"/>
          <p:cNvSpPr txBox="1"/>
          <p:nvPr/>
        </p:nvSpPr>
        <p:spPr>
          <a:xfrm>
            <a:off x="21995" y="5688209"/>
            <a:ext cx="9144000" cy="1200329"/>
          </a:xfrm>
          <a:prstGeom prst="rect">
            <a:avLst/>
          </a:prstGeom>
          <a:noFill/>
        </p:spPr>
        <p:txBody>
          <a:bodyPr wrap="square" rtlCol="0">
            <a:spAutoFit/>
          </a:bodyPr>
          <a:lstStyle/>
          <a:p>
            <a:r>
              <a:rPr lang="en-US" dirty="0" smtClean="0"/>
              <a:t>LO 4.6: </a:t>
            </a:r>
            <a:r>
              <a:rPr lang="en-US" dirty="0"/>
              <a:t>The student is able to use representations of the energy profile for an elementary reaction (from the reactants, through the transition state, to the products) to make qualitative predictions regarding the relative temperature dependence of the reaction rate.</a:t>
            </a:r>
            <a:r>
              <a:rPr lang="en-US" dirty="0" smtClean="0"/>
              <a:t>																</a:t>
            </a:r>
            <a:endParaRPr lang="en-US" dirty="0"/>
          </a:p>
        </p:txBody>
      </p:sp>
      <p:sp>
        <p:nvSpPr>
          <p:cNvPr id="12" name="TextBox 11"/>
          <p:cNvSpPr txBox="1"/>
          <p:nvPr/>
        </p:nvSpPr>
        <p:spPr>
          <a:xfrm>
            <a:off x="8157538" y="1816854"/>
            <a:ext cx="894959" cy="369332"/>
          </a:xfrm>
          <a:prstGeom prst="rect">
            <a:avLst/>
          </a:prstGeom>
          <a:noFill/>
        </p:spPr>
        <p:txBody>
          <a:bodyPr wrap="square" rtlCol="0">
            <a:spAutoFit/>
          </a:bodyPr>
          <a:lstStyle/>
          <a:p>
            <a:r>
              <a:rPr lang="en-US" dirty="0" smtClean="0">
                <a:hlinkClick r:id="rId4"/>
              </a:rPr>
              <a:t>Video</a:t>
            </a:r>
            <a:endParaRPr lang="en-US" dirty="0"/>
          </a:p>
        </p:txBody>
      </p:sp>
      <p:sp>
        <p:nvSpPr>
          <p:cNvPr id="4" name="TextBox 3"/>
          <p:cNvSpPr txBox="1"/>
          <p:nvPr/>
        </p:nvSpPr>
        <p:spPr>
          <a:xfrm>
            <a:off x="163286" y="3277788"/>
            <a:ext cx="3722913" cy="1754326"/>
          </a:xfrm>
          <a:prstGeom prst="rect">
            <a:avLst/>
          </a:prstGeom>
          <a:noFill/>
        </p:spPr>
        <p:txBody>
          <a:bodyPr wrap="square" rtlCol="0">
            <a:spAutoFit/>
          </a:bodyPr>
          <a:lstStyle/>
          <a:p>
            <a:r>
              <a:rPr lang="en-US" dirty="0" smtClean="0"/>
              <a:t>In order for both Reaction A and Reaction B to proceed in the forward direction at the same rate, which reaction would need to be at the higher temperature? Justify your choice.</a:t>
            </a:r>
            <a:endParaRPr lang="en-US" dirty="0"/>
          </a:p>
        </p:txBody>
      </p:sp>
      <p:sp>
        <p:nvSpPr>
          <p:cNvPr id="5" name="TextBox 4"/>
          <p:cNvSpPr txBox="1"/>
          <p:nvPr/>
        </p:nvSpPr>
        <p:spPr>
          <a:xfrm>
            <a:off x="4593995" y="3277788"/>
            <a:ext cx="4343176" cy="2308324"/>
          </a:xfrm>
          <a:prstGeom prst="rect">
            <a:avLst/>
          </a:prstGeom>
          <a:noFill/>
        </p:spPr>
        <p:txBody>
          <a:bodyPr wrap="square" rtlCol="0">
            <a:spAutoFit/>
          </a:bodyPr>
          <a:lstStyle/>
          <a:p>
            <a:r>
              <a:rPr lang="en-US" sz="1600" dirty="0" smtClean="0">
                <a:solidFill>
                  <a:srgbClr val="FF0000"/>
                </a:solidFill>
              </a:rPr>
              <a:t>The greater the activation energy, the slower the reaction. Since Reaction A has a greater activation energy, it should be slower than Reaction B at the same temperature. To bring its rate up to that of Reaction B would require increasing its temperature. Important note: It does not matter at all, in answering this question, that Reaction A is endothermic and Reaction B is exothermic.</a:t>
            </a:r>
            <a:endParaRPr lang="en-US" sz="1600" dirty="0">
              <a:solidFill>
                <a:srgbClr val="FF0000"/>
              </a:solidFill>
            </a:endParaRPr>
          </a:p>
        </p:txBody>
      </p:sp>
      <p:pic>
        <p:nvPicPr>
          <p:cNvPr id="6" name="Picture 5"/>
          <p:cNvPicPr>
            <a:picLocks noChangeAspect="1"/>
          </p:cNvPicPr>
          <p:nvPr/>
        </p:nvPicPr>
        <p:blipFill>
          <a:blip r:embed="rId5"/>
          <a:stretch>
            <a:fillRect/>
          </a:stretch>
        </p:blipFill>
        <p:spPr>
          <a:xfrm>
            <a:off x="1457230" y="961971"/>
            <a:ext cx="5638800" cy="2050473"/>
          </a:xfrm>
          <a:prstGeom prst="rect">
            <a:avLst/>
          </a:prstGeom>
        </p:spPr>
      </p:pic>
      <p:sp>
        <p:nvSpPr>
          <p:cNvPr id="8" name="TextBox 7"/>
          <p:cNvSpPr txBox="1"/>
          <p:nvPr/>
        </p:nvSpPr>
        <p:spPr>
          <a:xfrm>
            <a:off x="2362200" y="2806359"/>
            <a:ext cx="1321196" cy="369332"/>
          </a:xfrm>
          <a:prstGeom prst="rect">
            <a:avLst/>
          </a:prstGeom>
          <a:noFill/>
        </p:spPr>
        <p:txBody>
          <a:bodyPr wrap="none" rtlCol="0">
            <a:spAutoFit/>
          </a:bodyPr>
          <a:lstStyle/>
          <a:p>
            <a:r>
              <a:rPr lang="en-US" dirty="0" smtClean="0"/>
              <a:t>Reaction A</a:t>
            </a:r>
            <a:endParaRPr lang="en-US" dirty="0"/>
          </a:p>
        </p:txBody>
      </p:sp>
      <p:sp>
        <p:nvSpPr>
          <p:cNvPr id="17" name="TextBox 16"/>
          <p:cNvSpPr txBox="1"/>
          <p:nvPr/>
        </p:nvSpPr>
        <p:spPr>
          <a:xfrm>
            <a:off x="5148943" y="2806359"/>
            <a:ext cx="1293944" cy="369332"/>
          </a:xfrm>
          <a:prstGeom prst="rect">
            <a:avLst/>
          </a:prstGeom>
          <a:noFill/>
        </p:spPr>
        <p:txBody>
          <a:bodyPr wrap="none" rtlCol="0">
            <a:spAutoFit/>
          </a:bodyPr>
          <a:lstStyle/>
          <a:p>
            <a:r>
              <a:rPr lang="en-US" dirty="0" smtClean="0"/>
              <a:t>Reaction B</a:t>
            </a:r>
            <a:endParaRPr lang="en-US" dirty="0"/>
          </a:p>
        </p:txBody>
      </p:sp>
      <p:sp>
        <p:nvSpPr>
          <p:cNvPr id="13" name="Rounded Rectangle 12"/>
          <p:cNvSpPr/>
          <p:nvPr/>
        </p:nvSpPr>
        <p:spPr>
          <a:xfrm>
            <a:off x="4501467" y="3149416"/>
            <a:ext cx="4435704" cy="2436696"/>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US" dirty="0" smtClean="0"/>
              <a:t>Click here to see answer and justification.</a:t>
            </a:r>
            <a:endParaRPr lang="en-US" dirty="0"/>
          </a:p>
        </p:txBody>
      </p:sp>
    </p:spTree>
    <p:extLst>
      <p:ext uri="{BB962C8B-B14F-4D97-AF65-F5344CB8AC3E}">
        <p14:creationId xmlns:p14="http://schemas.microsoft.com/office/powerpoint/2010/main" val="2850763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with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6" presetClass="exit" presetSubtype="32" fill="hold" grpId="0" nodeType="withEffect">
                                  <p:stCondLst>
                                    <p:cond delay="0"/>
                                  </p:stCondLst>
                                  <p:childTnLst>
                                    <p:animEffect transition="out" filter="circle(out)">
                                      <p:cBhvr>
                                        <p:cTn id="12" dur="2000"/>
                                        <p:tgtEl>
                                          <p:spTgt spid="13"/>
                                        </p:tgtEl>
                                      </p:cBhvr>
                                    </p:animEffect>
                                    <p:set>
                                      <p:cBhvr>
                                        <p:cTn id="13" dur="1" fill="hold">
                                          <p:stCondLst>
                                            <p:cond delay="19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3" grpId="0" animBg="1"/>
      <p:bldP spid="13" grpId="1"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9806" y="128007"/>
            <a:ext cx="7556313" cy="1116106"/>
          </a:xfrm>
        </p:spPr>
        <p:txBody>
          <a:bodyPr/>
          <a:lstStyle/>
          <a:p>
            <a:r>
              <a:rPr lang="en-US" dirty="0" smtClean="0"/>
              <a:t>Reaction Mechanisms</a:t>
            </a:r>
            <a:endParaRPr lang="en-US" dirty="0"/>
          </a:p>
        </p:txBody>
      </p:sp>
      <p:sp>
        <p:nvSpPr>
          <p:cNvPr id="7" name="Rectangle 6"/>
          <p:cNvSpPr/>
          <p:nvPr/>
        </p:nvSpPr>
        <p:spPr>
          <a:xfrm>
            <a:off x="73892" y="4722812"/>
            <a:ext cx="8941801" cy="1323439"/>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p>
            <a:r>
              <a:rPr lang="en-US" sz="1600" dirty="0">
                <a:solidFill>
                  <a:schemeClr val="bg1"/>
                </a:solidFill>
              </a:rPr>
              <a:t>Answer:  Both are consistent.  In both mechanisms, the molecularity of the slow, rate determining step is consistent with the rate law.  Furthermore, the sum of the elementary steps for both mechanisms gives the overall balanced equation for the reaction. </a:t>
            </a:r>
            <a:endParaRPr lang="en-US" sz="1600" dirty="0" smtClean="0">
              <a:solidFill>
                <a:schemeClr val="bg1"/>
              </a:solidFill>
            </a:endParaRPr>
          </a:p>
          <a:p>
            <a:r>
              <a:rPr lang="en-US" sz="1600" dirty="0" smtClean="0">
                <a:solidFill>
                  <a:schemeClr val="bg1"/>
                </a:solidFill>
              </a:rPr>
              <a:t> </a:t>
            </a:r>
          </a:p>
          <a:p>
            <a:r>
              <a:rPr lang="en-US" sz="1600" dirty="0" smtClean="0">
                <a:solidFill>
                  <a:schemeClr val="bg1"/>
                </a:solidFill>
              </a:rPr>
              <a:t>Intermediates in mechanism 1:  X, XY</a:t>
            </a:r>
            <a:r>
              <a:rPr lang="en-US" sz="1000" dirty="0" smtClean="0">
                <a:solidFill>
                  <a:schemeClr val="bg1"/>
                </a:solidFill>
              </a:rPr>
              <a:t>2</a:t>
            </a:r>
            <a:r>
              <a:rPr lang="en-US" sz="1600" dirty="0" smtClean="0">
                <a:solidFill>
                  <a:schemeClr val="bg1"/>
                </a:solidFill>
              </a:rPr>
              <a:t>.   </a:t>
            </a:r>
            <a:r>
              <a:rPr lang="en-US" sz="1600" dirty="0">
                <a:solidFill>
                  <a:schemeClr val="bg1"/>
                </a:solidFill>
              </a:rPr>
              <a:t>Intermediates in mechanism </a:t>
            </a:r>
            <a:r>
              <a:rPr lang="en-US" sz="1600" dirty="0" smtClean="0">
                <a:solidFill>
                  <a:schemeClr val="bg1"/>
                </a:solidFill>
              </a:rPr>
              <a:t>2:  X, XY, Y, X</a:t>
            </a:r>
            <a:r>
              <a:rPr lang="en-US" sz="1000" dirty="0" smtClean="0">
                <a:solidFill>
                  <a:schemeClr val="bg1"/>
                </a:solidFill>
              </a:rPr>
              <a:t>2</a:t>
            </a:r>
            <a:r>
              <a:rPr lang="en-US" sz="1600" dirty="0" smtClean="0">
                <a:solidFill>
                  <a:schemeClr val="bg1"/>
                </a:solidFill>
              </a:rPr>
              <a:t>Y</a:t>
            </a:r>
            <a:endParaRPr lang="en-US" sz="1600" dirty="0">
              <a:solidFill>
                <a:schemeClr val="bg1"/>
              </a:solidFill>
            </a:endParaRPr>
          </a:p>
        </p:txBody>
      </p:sp>
      <p:sp>
        <p:nvSpPr>
          <p:cNvPr id="8" name="TextBox 7"/>
          <p:cNvSpPr txBox="1"/>
          <p:nvPr/>
        </p:nvSpPr>
        <p:spPr>
          <a:xfrm>
            <a:off x="0" y="6096059"/>
            <a:ext cx="9144000" cy="1107996"/>
          </a:xfrm>
          <a:prstGeom prst="rect">
            <a:avLst/>
          </a:prstGeom>
          <a:noFill/>
        </p:spPr>
        <p:txBody>
          <a:bodyPr wrap="square" rtlCol="0">
            <a:spAutoFit/>
          </a:bodyPr>
          <a:lstStyle/>
          <a:p>
            <a:r>
              <a:rPr lang="en-US" sz="1600" dirty="0" smtClean="0"/>
              <a:t>LO</a:t>
            </a:r>
            <a:r>
              <a:rPr lang="en-US" sz="1600" b="1" dirty="0" smtClean="0"/>
              <a:t> </a:t>
            </a:r>
            <a:r>
              <a:rPr lang="en-US" sz="1600" dirty="0" smtClean="0"/>
              <a:t>4.7: Evaluate </a:t>
            </a:r>
            <a:r>
              <a:rPr lang="en-US" sz="1600" dirty="0"/>
              <a:t>alternative explanations, as expressed by reaction mechanisms, to determine which are consistent with data regarding the overall rate of a reaction, and data that can be used to infer the presence of a reaction intermediate</a:t>
            </a:r>
            <a:r>
              <a:rPr lang="en-US" sz="1600" dirty="0" smtClean="0"/>
              <a:t>.</a:t>
            </a:r>
          </a:p>
          <a:p>
            <a:r>
              <a:rPr lang="en-US" dirty="0" smtClean="0"/>
              <a:t> 																	</a:t>
            </a:r>
            <a:endParaRPr lang="en-US" dirty="0"/>
          </a:p>
        </p:txBody>
      </p:sp>
      <p:sp>
        <p:nvSpPr>
          <p:cNvPr id="10" name="Rectangle 9"/>
          <p:cNvSpPr/>
          <p:nvPr/>
        </p:nvSpPr>
        <p:spPr>
          <a:xfrm>
            <a:off x="73892" y="890335"/>
            <a:ext cx="8201891" cy="4093428"/>
          </a:xfrm>
          <a:prstGeom prst="rect">
            <a:avLst/>
          </a:prstGeom>
        </p:spPr>
        <p:txBody>
          <a:bodyPr wrap="square">
            <a:spAutoFit/>
          </a:bodyPr>
          <a:lstStyle/>
          <a:p>
            <a:pPr lvl="0"/>
            <a:r>
              <a:rPr lang="en-US" dirty="0"/>
              <a:t>	</a:t>
            </a:r>
            <a:r>
              <a:rPr lang="en-US" sz="1600" b="1" dirty="0" smtClean="0"/>
              <a:t>X</a:t>
            </a:r>
            <a:r>
              <a:rPr lang="en-US" sz="1600" b="1" baseline="-25000" dirty="0" smtClean="0"/>
              <a:t>2</a:t>
            </a:r>
            <a:r>
              <a:rPr lang="en-US" sz="1600" b="1" dirty="0" smtClean="0"/>
              <a:t>  </a:t>
            </a:r>
            <a:r>
              <a:rPr lang="en-US" sz="1600" b="1" dirty="0"/>
              <a:t>+  Y</a:t>
            </a:r>
            <a:r>
              <a:rPr lang="en-US" sz="1600" b="1" baseline="-25000" dirty="0"/>
              <a:t>2</a:t>
            </a:r>
            <a:r>
              <a:rPr lang="en-US" sz="1600" b="1" dirty="0"/>
              <a:t>  </a:t>
            </a:r>
            <a:r>
              <a:rPr lang="en-US" sz="1600" b="1" dirty="0">
                <a:sym typeface="Symbol"/>
              </a:rPr>
              <a:t></a:t>
            </a:r>
            <a:r>
              <a:rPr lang="en-US" sz="1600" b="1" dirty="0"/>
              <a:t>  X</a:t>
            </a:r>
            <a:r>
              <a:rPr lang="en-US" sz="1600" b="1" baseline="-25000" dirty="0"/>
              <a:t>2</a:t>
            </a:r>
            <a:r>
              <a:rPr lang="en-US" sz="1600" b="1" dirty="0"/>
              <a:t>Y</a:t>
            </a:r>
            <a:r>
              <a:rPr lang="en-US" sz="1600" b="1" baseline="-25000" dirty="0"/>
              <a:t>2</a:t>
            </a:r>
            <a:r>
              <a:rPr lang="en-US" sz="1600" b="1" dirty="0"/>
              <a:t>		rate = k[X</a:t>
            </a:r>
            <a:r>
              <a:rPr lang="en-US" sz="1600" b="1" baseline="-25000" dirty="0"/>
              <a:t>2</a:t>
            </a:r>
            <a:r>
              <a:rPr lang="en-US" sz="1600" b="1" dirty="0"/>
              <a:t>]</a:t>
            </a:r>
            <a:endParaRPr lang="en-US" sz="1600" dirty="0"/>
          </a:p>
          <a:p>
            <a:r>
              <a:rPr lang="en-US" sz="1600" dirty="0"/>
              <a:t> </a:t>
            </a:r>
          </a:p>
          <a:p>
            <a:r>
              <a:rPr lang="en-US" sz="1600" dirty="0" smtClean="0"/>
              <a:t>A </a:t>
            </a:r>
            <a:r>
              <a:rPr lang="en-US" sz="1600" dirty="0"/>
              <a:t>reaction and its experimentally determined rate law are represented above.  A chemist </a:t>
            </a:r>
            <a:r>
              <a:rPr lang="en-US" sz="1600" dirty="0" smtClean="0"/>
              <a:t>proposes </a:t>
            </a:r>
            <a:r>
              <a:rPr lang="en-US" sz="1600" dirty="0"/>
              <a:t>two different possible mechanisms for the reaction, which are given below.</a:t>
            </a:r>
          </a:p>
          <a:p>
            <a:r>
              <a:rPr lang="en-US" sz="1600" dirty="0"/>
              <a:t> </a:t>
            </a:r>
          </a:p>
          <a:p>
            <a:r>
              <a:rPr lang="en-US" sz="1600" dirty="0"/>
              <a:t>			</a:t>
            </a:r>
            <a:r>
              <a:rPr lang="en-US" sz="1600" u="sng" dirty="0"/>
              <a:t>Mechanism 1</a:t>
            </a:r>
            <a:r>
              <a:rPr lang="en-US" sz="1600" dirty="0"/>
              <a:t>					</a:t>
            </a:r>
            <a:r>
              <a:rPr lang="en-US" sz="1600" u="sng" dirty="0"/>
              <a:t>Mechanism 2</a:t>
            </a:r>
            <a:endParaRPr lang="en-US" sz="1600" dirty="0"/>
          </a:p>
          <a:p>
            <a:r>
              <a:rPr lang="en-US" sz="1600" dirty="0"/>
              <a:t> </a:t>
            </a:r>
          </a:p>
          <a:p>
            <a:r>
              <a:rPr lang="en-US" sz="1600" dirty="0"/>
              <a:t>		   X</a:t>
            </a:r>
            <a:r>
              <a:rPr lang="en-US" sz="1600" baseline="-25000" dirty="0"/>
              <a:t>2</a:t>
            </a:r>
            <a:r>
              <a:rPr lang="en-US" sz="1600" dirty="0"/>
              <a:t>  </a:t>
            </a:r>
            <a:r>
              <a:rPr lang="en-US" sz="1600" dirty="0">
                <a:sym typeface="Symbol"/>
              </a:rPr>
              <a:t></a:t>
            </a:r>
            <a:r>
              <a:rPr lang="en-US" sz="1600" dirty="0"/>
              <a:t>  2X	</a:t>
            </a:r>
            <a:r>
              <a:rPr lang="en-US" sz="1600" dirty="0" smtClean="0"/>
              <a:t>	(</a:t>
            </a:r>
            <a:r>
              <a:rPr lang="en-US" sz="1600" dirty="0"/>
              <a:t>slow)		     </a:t>
            </a:r>
            <a:r>
              <a:rPr lang="en-US" sz="1600" dirty="0" smtClean="0"/>
              <a:t>       </a:t>
            </a:r>
            <a:r>
              <a:rPr lang="en-US" sz="1600" dirty="0"/>
              <a:t>X</a:t>
            </a:r>
            <a:r>
              <a:rPr lang="en-US" sz="1600" baseline="-25000" dirty="0"/>
              <a:t>2</a:t>
            </a:r>
            <a:r>
              <a:rPr lang="en-US" sz="1600" dirty="0"/>
              <a:t> </a:t>
            </a:r>
            <a:r>
              <a:rPr lang="en-US" sz="1600" dirty="0">
                <a:sym typeface="Symbol"/>
              </a:rPr>
              <a:t></a:t>
            </a:r>
            <a:r>
              <a:rPr lang="en-US" sz="1600" dirty="0"/>
              <a:t>  2X		</a:t>
            </a:r>
            <a:r>
              <a:rPr lang="en-US" sz="1600" dirty="0" smtClean="0"/>
              <a:t>	(</a:t>
            </a:r>
            <a:r>
              <a:rPr lang="en-US" sz="1600" dirty="0"/>
              <a:t>slow)</a:t>
            </a:r>
          </a:p>
          <a:p>
            <a:r>
              <a:rPr lang="en-US" sz="1600" dirty="0"/>
              <a:t>	</a:t>
            </a:r>
            <a:r>
              <a:rPr lang="en-US" sz="1600" dirty="0" smtClean="0"/>
              <a:t>  X  </a:t>
            </a:r>
            <a:r>
              <a:rPr lang="en-US" sz="1600" dirty="0"/>
              <a:t>+  Y</a:t>
            </a:r>
            <a:r>
              <a:rPr lang="en-US" sz="1600" baseline="-25000" dirty="0"/>
              <a:t>2</a:t>
            </a:r>
            <a:r>
              <a:rPr lang="en-US" sz="1600" dirty="0"/>
              <a:t>  </a:t>
            </a:r>
            <a:r>
              <a:rPr lang="en-US" sz="1600" dirty="0">
                <a:sym typeface="Symbol"/>
              </a:rPr>
              <a:t></a:t>
            </a:r>
            <a:r>
              <a:rPr lang="en-US" sz="1600" dirty="0"/>
              <a:t>  XY</a:t>
            </a:r>
            <a:r>
              <a:rPr lang="en-US" sz="1600" baseline="-25000" dirty="0"/>
              <a:t>2</a:t>
            </a:r>
            <a:r>
              <a:rPr lang="en-US" sz="1600" dirty="0"/>
              <a:t>	</a:t>
            </a:r>
            <a:r>
              <a:rPr lang="en-US" sz="1600" dirty="0" smtClean="0"/>
              <a:t>	(</a:t>
            </a:r>
            <a:r>
              <a:rPr lang="en-US" sz="1600" dirty="0"/>
              <a:t>fast)		  </a:t>
            </a:r>
            <a:r>
              <a:rPr lang="en-US" sz="1600" dirty="0" smtClean="0"/>
              <a:t> </a:t>
            </a:r>
            <a:r>
              <a:rPr lang="en-US" sz="1600" dirty="0"/>
              <a:t>X  +  Y</a:t>
            </a:r>
            <a:r>
              <a:rPr lang="en-US" sz="1600" baseline="-25000" dirty="0"/>
              <a:t>2</a:t>
            </a:r>
            <a:r>
              <a:rPr lang="en-US" sz="1600" dirty="0"/>
              <a:t>  </a:t>
            </a:r>
            <a:r>
              <a:rPr lang="en-US" sz="1600" dirty="0">
                <a:sym typeface="Symbol"/>
              </a:rPr>
              <a:t></a:t>
            </a:r>
            <a:r>
              <a:rPr lang="en-US" sz="1600" dirty="0"/>
              <a:t>  XY  +  </a:t>
            </a:r>
            <a:r>
              <a:rPr lang="en-US" sz="1600" dirty="0" smtClean="0"/>
              <a:t>Y	</a:t>
            </a:r>
            <a:r>
              <a:rPr lang="en-US" sz="1600" dirty="0"/>
              <a:t>	(fast)</a:t>
            </a:r>
          </a:p>
          <a:p>
            <a:r>
              <a:rPr lang="en-US" sz="1600" dirty="0"/>
              <a:t>       </a:t>
            </a:r>
            <a:r>
              <a:rPr lang="en-US" sz="1600" dirty="0" smtClean="0"/>
              <a:t>X  </a:t>
            </a:r>
            <a:r>
              <a:rPr lang="en-US" sz="1600" dirty="0"/>
              <a:t>+  XY</a:t>
            </a:r>
            <a:r>
              <a:rPr lang="en-US" sz="1600" baseline="-25000" dirty="0"/>
              <a:t>2</a:t>
            </a:r>
            <a:r>
              <a:rPr lang="en-US" sz="1600" dirty="0"/>
              <a:t>  </a:t>
            </a:r>
            <a:r>
              <a:rPr lang="en-US" sz="1600" dirty="0">
                <a:sym typeface="Symbol"/>
              </a:rPr>
              <a:t></a:t>
            </a:r>
            <a:r>
              <a:rPr lang="en-US" sz="1600" dirty="0"/>
              <a:t>  X</a:t>
            </a:r>
            <a:r>
              <a:rPr lang="en-US" sz="1600" baseline="-25000" dirty="0"/>
              <a:t>2</a:t>
            </a:r>
            <a:r>
              <a:rPr lang="en-US" sz="1600" dirty="0"/>
              <a:t>Y</a:t>
            </a:r>
            <a:r>
              <a:rPr lang="en-US" sz="1600" baseline="-25000" dirty="0"/>
              <a:t>2</a:t>
            </a:r>
            <a:r>
              <a:rPr lang="en-US" sz="1600" dirty="0"/>
              <a:t>	</a:t>
            </a:r>
            <a:r>
              <a:rPr lang="en-US" sz="1600" dirty="0" smtClean="0"/>
              <a:t>	(</a:t>
            </a:r>
            <a:r>
              <a:rPr lang="en-US" sz="1600" dirty="0"/>
              <a:t>fast)		</a:t>
            </a:r>
            <a:r>
              <a:rPr lang="en-US" sz="1600" dirty="0" smtClean="0"/>
              <a:t>  </a:t>
            </a:r>
            <a:r>
              <a:rPr lang="en-US" sz="1600" dirty="0"/>
              <a:t>X  +  XY  </a:t>
            </a:r>
            <a:r>
              <a:rPr lang="en-US" sz="1600" dirty="0">
                <a:sym typeface="Symbol"/>
              </a:rPr>
              <a:t></a:t>
            </a:r>
            <a:r>
              <a:rPr lang="en-US" sz="1600" dirty="0"/>
              <a:t>  X</a:t>
            </a:r>
            <a:r>
              <a:rPr lang="en-US" sz="1600" baseline="-25000" dirty="0"/>
              <a:t>2</a:t>
            </a:r>
            <a:r>
              <a:rPr lang="en-US" sz="1600" dirty="0"/>
              <a:t>Y		</a:t>
            </a:r>
            <a:r>
              <a:rPr lang="en-US" sz="1600" dirty="0" smtClean="0"/>
              <a:t>	(</a:t>
            </a:r>
            <a:r>
              <a:rPr lang="en-US" sz="1600" dirty="0"/>
              <a:t>fast)</a:t>
            </a:r>
          </a:p>
          <a:p>
            <a:r>
              <a:rPr lang="en-US" sz="1600" dirty="0"/>
              <a:t>								 </a:t>
            </a:r>
            <a:r>
              <a:rPr lang="en-US" sz="1600" dirty="0" smtClean="0"/>
              <a:t>	 </a:t>
            </a:r>
            <a:r>
              <a:rPr lang="en-US" sz="1600" dirty="0"/>
              <a:t>X</a:t>
            </a:r>
            <a:r>
              <a:rPr lang="en-US" sz="1600" baseline="-25000" dirty="0"/>
              <a:t>2</a:t>
            </a:r>
            <a:r>
              <a:rPr lang="en-US" sz="1600" dirty="0"/>
              <a:t>Y  +  Y  </a:t>
            </a:r>
            <a:r>
              <a:rPr lang="en-US" sz="1600" dirty="0">
                <a:sym typeface="Symbol"/>
              </a:rPr>
              <a:t></a:t>
            </a:r>
            <a:r>
              <a:rPr lang="en-US" sz="1600" dirty="0"/>
              <a:t>  X</a:t>
            </a:r>
            <a:r>
              <a:rPr lang="en-US" sz="1600" baseline="-25000" dirty="0"/>
              <a:t>2</a:t>
            </a:r>
            <a:r>
              <a:rPr lang="en-US" sz="1600" dirty="0"/>
              <a:t>Y</a:t>
            </a:r>
            <a:r>
              <a:rPr lang="en-US" sz="1600" baseline="-25000" dirty="0"/>
              <a:t>2</a:t>
            </a:r>
            <a:r>
              <a:rPr lang="en-US" sz="1600" dirty="0"/>
              <a:t>		</a:t>
            </a:r>
            <a:r>
              <a:rPr lang="en-US" sz="1600" dirty="0" smtClean="0"/>
              <a:t>	(</a:t>
            </a:r>
            <a:r>
              <a:rPr lang="en-US" sz="1600" dirty="0"/>
              <a:t>fast)</a:t>
            </a:r>
          </a:p>
          <a:p>
            <a:r>
              <a:rPr lang="en-US" sz="1600" dirty="0"/>
              <a:t>	</a:t>
            </a:r>
            <a:endParaRPr lang="en-US" sz="1600" dirty="0" smtClean="0"/>
          </a:p>
          <a:p>
            <a:r>
              <a:rPr lang="en-US" sz="1600" dirty="0" smtClean="0"/>
              <a:t>Based </a:t>
            </a:r>
            <a:r>
              <a:rPr lang="en-US" sz="1600" dirty="0"/>
              <a:t>on the information above, which of the </a:t>
            </a:r>
            <a:r>
              <a:rPr lang="en-US" sz="1600" dirty="0" smtClean="0"/>
              <a:t>mechanisms is/are </a:t>
            </a:r>
            <a:r>
              <a:rPr lang="en-US" sz="1600" dirty="0"/>
              <a:t>consistent with the rate </a:t>
            </a:r>
            <a:r>
              <a:rPr lang="en-US" sz="1600" dirty="0" smtClean="0"/>
              <a:t>law?  List the intermediates in each mechanism:</a:t>
            </a:r>
            <a:endParaRPr lang="en-US" sz="1600" dirty="0"/>
          </a:p>
          <a:p>
            <a:pPr lvl="0"/>
            <a:endParaRPr lang="en-US" dirty="0"/>
          </a:p>
        </p:txBody>
      </p:sp>
      <p:sp>
        <p:nvSpPr>
          <p:cNvPr id="6" name="TextBox 5"/>
          <p:cNvSpPr txBox="1"/>
          <p:nvPr/>
        </p:nvSpPr>
        <p:spPr>
          <a:xfrm>
            <a:off x="8036119" y="-56659"/>
            <a:ext cx="979575" cy="369332"/>
          </a:xfrm>
          <a:prstGeom prst="rect">
            <a:avLst/>
          </a:prstGeom>
          <a:noFill/>
        </p:spPr>
        <p:txBody>
          <a:bodyPr wrap="square" rtlCol="0">
            <a:spAutoFit/>
          </a:bodyPr>
          <a:lstStyle/>
          <a:p>
            <a:r>
              <a:rPr lang="en-US" dirty="0" smtClean="0">
                <a:hlinkClick r:id="rId2" invalidUrl="http://apchemistrynmsi.wikispaces.com/file/view/12 Kinetics.pdf/522333370/12 Kinetics.pdf"/>
              </a:rPr>
              <a:t>Source</a:t>
            </a:r>
            <a:endParaRPr lang="en-US" dirty="0"/>
          </a:p>
        </p:txBody>
      </p:sp>
      <p:sp>
        <p:nvSpPr>
          <p:cNvPr id="9" name="TextBox 8"/>
          <p:cNvSpPr txBox="1"/>
          <p:nvPr/>
        </p:nvSpPr>
        <p:spPr>
          <a:xfrm>
            <a:off x="8120735" y="1816854"/>
            <a:ext cx="894959" cy="369332"/>
          </a:xfrm>
          <a:prstGeom prst="rect">
            <a:avLst/>
          </a:prstGeom>
          <a:noFill/>
        </p:spPr>
        <p:txBody>
          <a:bodyPr wrap="square" rtlCol="0">
            <a:spAutoFit/>
          </a:bodyPr>
          <a:lstStyle/>
          <a:p>
            <a:r>
              <a:rPr lang="en-US" dirty="0" smtClean="0">
                <a:hlinkClick r:id="rId3"/>
              </a:rPr>
              <a:t>Video</a:t>
            </a:r>
            <a:endParaRPr lang="en-US" dirty="0"/>
          </a:p>
        </p:txBody>
      </p:sp>
    </p:spTree>
    <p:extLst>
      <p:ext uri="{BB962C8B-B14F-4D97-AF65-F5344CB8AC3E}">
        <p14:creationId xmlns:p14="http://schemas.microsoft.com/office/powerpoint/2010/main" val="1300294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7784" y="317839"/>
            <a:ext cx="6881381" cy="781288"/>
          </a:xfrm>
        </p:spPr>
        <p:txBody>
          <a:bodyPr/>
          <a:lstStyle/>
          <a:p>
            <a:r>
              <a:rPr lang="en-US" dirty="0"/>
              <a:t>Reaction Mechanisms</a:t>
            </a:r>
          </a:p>
        </p:txBody>
      </p:sp>
      <p:sp>
        <p:nvSpPr>
          <p:cNvPr id="8" name="Rectangle 7"/>
          <p:cNvSpPr/>
          <p:nvPr/>
        </p:nvSpPr>
        <p:spPr>
          <a:xfrm>
            <a:off x="355600" y="1265382"/>
            <a:ext cx="7578436" cy="4524315"/>
          </a:xfrm>
          <a:prstGeom prst="rect">
            <a:avLst/>
          </a:prstGeom>
        </p:spPr>
        <p:txBody>
          <a:bodyPr wrap="square">
            <a:spAutoFit/>
          </a:bodyPr>
          <a:lstStyle/>
          <a:p>
            <a:pPr lvl="0"/>
            <a:r>
              <a:rPr lang="en-US" dirty="0"/>
              <a:t>The rate law for a reaction is found to be Rate = k[A]</a:t>
            </a:r>
            <a:r>
              <a:rPr lang="en-US" baseline="30000" dirty="0"/>
              <a:t>2</a:t>
            </a:r>
            <a:r>
              <a:rPr lang="en-US" dirty="0"/>
              <a:t>[B].  </a:t>
            </a:r>
            <a:r>
              <a:rPr lang="en-US" dirty="0" smtClean="0"/>
              <a:t>What is the intermediate?  Which </a:t>
            </a:r>
            <a:r>
              <a:rPr lang="en-US" dirty="0"/>
              <a:t>of the following mechanisms gives this rate law</a:t>
            </a:r>
            <a:r>
              <a:rPr lang="en-US" dirty="0" smtClean="0"/>
              <a:t>?</a:t>
            </a:r>
          </a:p>
          <a:p>
            <a:pPr lvl="0"/>
            <a:endParaRPr lang="en-US" dirty="0"/>
          </a:p>
          <a:p>
            <a:r>
              <a:rPr lang="en-US" dirty="0"/>
              <a:t>	I.  	A  +  B  </a:t>
            </a:r>
            <a:r>
              <a:rPr lang="en-US" b="1" dirty="0"/>
              <a:t>⇄ </a:t>
            </a:r>
            <a:r>
              <a:rPr lang="en-US" dirty="0"/>
              <a:t> E  (fast)</a:t>
            </a:r>
          </a:p>
          <a:p>
            <a:r>
              <a:rPr lang="en-US" dirty="0"/>
              <a:t>		E  +  B  </a:t>
            </a:r>
            <a:r>
              <a:rPr lang="en-US" dirty="0">
                <a:sym typeface="Symbol"/>
              </a:rPr>
              <a:t></a:t>
            </a:r>
            <a:r>
              <a:rPr lang="en-US" dirty="0"/>
              <a:t> C  +  D  (slow)</a:t>
            </a:r>
          </a:p>
          <a:p>
            <a:r>
              <a:rPr lang="en-US" dirty="0"/>
              <a:t> </a:t>
            </a:r>
          </a:p>
          <a:p>
            <a:r>
              <a:rPr lang="en-US" dirty="0"/>
              <a:t>	II.	A  +  B  </a:t>
            </a:r>
            <a:r>
              <a:rPr lang="en-US" b="1" dirty="0"/>
              <a:t>⇄ </a:t>
            </a:r>
            <a:r>
              <a:rPr lang="en-US" dirty="0"/>
              <a:t> E  (fast)</a:t>
            </a:r>
          </a:p>
          <a:p>
            <a:r>
              <a:rPr lang="en-US" dirty="0"/>
              <a:t>		E  +  A  </a:t>
            </a:r>
            <a:r>
              <a:rPr lang="en-US" dirty="0">
                <a:sym typeface="Symbol"/>
              </a:rPr>
              <a:t></a:t>
            </a:r>
            <a:r>
              <a:rPr lang="en-US" dirty="0"/>
              <a:t> C  +  D  (slow)</a:t>
            </a:r>
          </a:p>
          <a:p>
            <a:r>
              <a:rPr lang="en-US" dirty="0"/>
              <a:t> </a:t>
            </a:r>
          </a:p>
          <a:p>
            <a:r>
              <a:rPr lang="en-US" dirty="0"/>
              <a:t>	III.	A  +  A  </a:t>
            </a:r>
            <a:r>
              <a:rPr lang="en-US" dirty="0">
                <a:sym typeface="Symbol"/>
              </a:rPr>
              <a:t></a:t>
            </a:r>
            <a:r>
              <a:rPr lang="en-US" dirty="0"/>
              <a:t>  E (slow)</a:t>
            </a:r>
          </a:p>
          <a:p>
            <a:r>
              <a:rPr lang="en-US" dirty="0"/>
              <a:t>		E  +  B  </a:t>
            </a:r>
            <a:r>
              <a:rPr lang="en-US" dirty="0">
                <a:sym typeface="Symbol"/>
              </a:rPr>
              <a:t></a:t>
            </a:r>
            <a:r>
              <a:rPr lang="en-US" dirty="0"/>
              <a:t> C  +  D  (fast)</a:t>
            </a:r>
          </a:p>
          <a:p>
            <a:r>
              <a:rPr lang="en-US" dirty="0"/>
              <a:t>  </a:t>
            </a:r>
          </a:p>
          <a:p>
            <a:pPr lvl="0"/>
            <a:r>
              <a:rPr lang="en-US" dirty="0" smtClean="0"/>
              <a:t>A.  I</a:t>
            </a:r>
            <a:endParaRPr lang="en-US" dirty="0"/>
          </a:p>
          <a:p>
            <a:pPr lvl="0"/>
            <a:r>
              <a:rPr lang="en-US" dirty="0" smtClean="0"/>
              <a:t>B.  II</a:t>
            </a:r>
            <a:endParaRPr lang="en-US" dirty="0"/>
          </a:p>
          <a:p>
            <a:pPr lvl="0"/>
            <a:r>
              <a:rPr lang="en-US" dirty="0" smtClean="0"/>
              <a:t>C.  III</a:t>
            </a:r>
            <a:endParaRPr lang="en-US" dirty="0"/>
          </a:p>
          <a:p>
            <a:pPr lvl="0"/>
            <a:r>
              <a:rPr lang="en-US" dirty="0" smtClean="0"/>
              <a:t>D.  Two </a:t>
            </a:r>
            <a:r>
              <a:rPr lang="en-US" dirty="0"/>
              <a:t>of these</a:t>
            </a:r>
          </a:p>
        </p:txBody>
      </p:sp>
      <p:sp>
        <p:nvSpPr>
          <p:cNvPr id="12" name="TextBox 11"/>
          <p:cNvSpPr txBox="1"/>
          <p:nvPr/>
        </p:nvSpPr>
        <p:spPr>
          <a:xfrm>
            <a:off x="4294911" y="2198255"/>
            <a:ext cx="4405744" cy="3785652"/>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US" sz="1600" dirty="0">
                <a:solidFill>
                  <a:schemeClr val="bg1"/>
                </a:solidFill>
              </a:rPr>
              <a:t>Answer:  </a:t>
            </a:r>
            <a:r>
              <a:rPr lang="en-US" sz="1600" dirty="0" smtClean="0">
                <a:solidFill>
                  <a:schemeClr val="bg1"/>
                </a:solidFill>
              </a:rPr>
              <a:t>E is the intermediate.  Only </a:t>
            </a:r>
            <a:r>
              <a:rPr lang="en-US" sz="1600" dirty="0">
                <a:solidFill>
                  <a:schemeClr val="bg1"/>
                </a:solidFill>
              </a:rPr>
              <a:t>Mechanism II is consistent with the rate law. </a:t>
            </a:r>
            <a:r>
              <a:rPr lang="en-US" sz="1600" dirty="0" smtClean="0">
                <a:solidFill>
                  <a:schemeClr val="bg1"/>
                </a:solidFill>
              </a:rPr>
              <a:t>Whenever </a:t>
            </a:r>
            <a:r>
              <a:rPr lang="en-US" sz="1600" dirty="0">
                <a:solidFill>
                  <a:schemeClr val="bg1"/>
                </a:solidFill>
              </a:rPr>
              <a:t>a fast equilibrium step producing an intermediate precedes the slow rate determining </a:t>
            </a:r>
            <a:r>
              <a:rPr lang="en-US" sz="1600" dirty="0" smtClean="0">
                <a:solidFill>
                  <a:schemeClr val="bg1"/>
                </a:solidFill>
              </a:rPr>
              <a:t>step and we want to remove the intermediate from the rate law, we </a:t>
            </a:r>
            <a:r>
              <a:rPr lang="en-US" sz="1600" dirty="0">
                <a:solidFill>
                  <a:schemeClr val="bg1"/>
                </a:solidFill>
              </a:rPr>
              <a:t>can solve for the concentration of the intermediate by assuming that an equilibrium is established in the fast step.  The concentration of the intermediate in the rate determining slow step can be replaced with an expression derived from the equilibrium constant   </a:t>
            </a:r>
            <a:r>
              <a:rPr lang="en-US" sz="1600" dirty="0" smtClean="0">
                <a:solidFill>
                  <a:schemeClr val="bg1"/>
                </a:solidFill>
              </a:rPr>
              <a:t>[</a:t>
            </a:r>
            <a:r>
              <a:rPr lang="en-US" sz="1600" dirty="0">
                <a:solidFill>
                  <a:schemeClr val="bg1"/>
                </a:solidFill>
              </a:rPr>
              <a:t>E] =</a:t>
            </a:r>
            <a:r>
              <a:rPr lang="en-US" sz="1600" dirty="0" err="1">
                <a:solidFill>
                  <a:schemeClr val="bg1"/>
                </a:solidFill>
              </a:rPr>
              <a:t>K</a:t>
            </a:r>
            <a:r>
              <a:rPr lang="en-US" sz="1600" baseline="-25000" dirty="0" err="1">
                <a:solidFill>
                  <a:schemeClr val="bg1"/>
                </a:solidFill>
              </a:rPr>
              <a:t>eq</a:t>
            </a:r>
            <a:r>
              <a:rPr lang="en-US" sz="1600" dirty="0">
                <a:solidFill>
                  <a:schemeClr val="bg1"/>
                </a:solidFill>
              </a:rPr>
              <a:t>[A][B].  This substitution gives us the </a:t>
            </a:r>
            <a:r>
              <a:rPr lang="en-US" sz="1600" dirty="0" smtClean="0">
                <a:solidFill>
                  <a:schemeClr val="bg1"/>
                </a:solidFill>
              </a:rPr>
              <a:t>desired rate law: </a:t>
            </a:r>
            <a:r>
              <a:rPr lang="en-US" sz="1600" dirty="0">
                <a:solidFill>
                  <a:schemeClr val="bg1"/>
                </a:solidFill>
              </a:rPr>
              <a:t>rate = k’[A]</a:t>
            </a:r>
            <a:r>
              <a:rPr lang="en-US" sz="1600" baseline="30000" dirty="0">
                <a:solidFill>
                  <a:schemeClr val="bg1"/>
                </a:solidFill>
              </a:rPr>
              <a:t>2</a:t>
            </a:r>
            <a:r>
              <a:rPr lang="en-US" sz="1600" dirty="0">
                <a:solidFill>
                  <a:schemeClr val="bg1"/>
                </a:solidFill>
              </a:rPr>
              <a:t>[B]</a:t>
            </a:r>
          </a:p>
          <a:p>
            <a:endParaRPr lang="en-US" sz="1600" i="1" dirty="0"/>
          </a:p>
        </p:txBody>
      </p:sp>
      <p:sp>
        <p:nvSpPr>
          <p:cNvPr id="13" name="TextBox 12"/>
          <p:cNvSpPr txBox="1"/>
          <p:nvPr/>
        </p:nvSpPr>
        <p:spPr>
          <a:xfrm>
            <a:off x="0" y="6121178"/>
            <a:ext cx="9254836" cy="1077218"/>
          </a:xfrm>
          <a:prstGeom prst="rect">
            <a:avLst/>
          </a:prstGeom>
          <a:noFill/>
        </p:spPr>
        <p:txBody>
          <a:bodyPr wrap="square" rtlCol="0">
            <a:spAutoFit/>
          </a:bodyPr>
          <a:lstStyle/>
          <a:p>
            <a:r>
              <a:rPr lang="en-US" sz="1400" dirty="0" smtClean="0"/>
              <a:t>LO</a:t>
            </a:r>
            <a:r>
              <a:rPr lang="en-US" sz="1400" b="1" dirty="0" smtClean="0"/>
              <a:t> </a:t>
            </a:r>
            <a:r>
              <a:rPr lang="en-US" sz="1400" dirty="0"/>
              <a:t>4.7 The student is able to evaluate alternative explanations, as expressed by reaction mechanisms, to determine which are consistent with data regarding the overall rate of a reaction, and data that can be used to infer the presence of a </a:t>
            </a:r>
            <a:r>
              <a:rPr lang="en-US" sz="1400" dirty="0" smtClean="0"/>
              <a:t>reaction intermediate.</a:t>
            </a:r>
            <a:r>
              <a:rPr lang="en-US" dirty="0" smtClean="0"/>
              <a:t>																	</a:t>
            </a:r>
            <a:endParaRPr lang="en-US" dirty="0"/>
          </a:p>
        </p:txBody>
      </p:sp>
      <p:sp>
        <p:nvSpPr>
          <p:cNvPr id="6" name="TextBox 5"/>
          <p:cNvSpPr txBox="1"/>
          <p:nvPr/>
        </p:nvSpPr>
        <p:spPr>
          <a:xfrm>
            <a:off x="8036119" y="-56659"/>
            <a:ext cx="979575" cy="369332"/>
          </a:xfrm>
          <a:prstGeom prst="rect">
            <a:avLst/>
          </a:prstGeom>
          <a:noFill/>
        </p:spPr>
        <p:txBody>
          <a:bodyPr wrap="square" rtlCol="0">
            <a:spAutoFit/>
          </a:bodyPr>
          <a:lstStyle/>
          <a:p>
            <a:r>
              <a:rPr lang="en-US" dirty="0" smtClean="0">
                <a:hlinkClick r:id="rId2" invalidUrl="http://apchemistrynmsi.wikispaces.com/file/view/12 Kinetics.pdf/522333370/12 Kinetics.pdf"/>
              </a:rPr>
              <a:t>Source</a:t>
            </a:r>
            <a:endParaRPr lang="en-US" dirty="0"/>
          </a:p>
        </p:txBody>
      </p:sp>
      <p:sp>
        <p:nvSpPr>
          <p:cNvPr id="7" name="TextBox 6"/>
          <p:cNvSpPr txBox="1"/>
          <p:nvPr/>
        </p:nvSpPr>
        <p:spPr>
          <a:xfrm>
            <a:off x="8120735" y="1816854"/>
            <a:ext cx="894959" cy="369332"/>
          </a:xfrm>
          <a:prstGeom prst="rect">
            <a:avLst/>
          </a:prstGeom>
          <a:noFill/>
        </p:spPr>
        <p:txBody>
          <a:bodyPr wrap="square" rtlCol="0">
            <a:spAutoFit/>
          </a:bodyPr>
          <a:lstStyle/>
          <a:p>
            <a:r>
              <a:rPr lang="en-US" dirty="0" smtClean="0">
                <a:hlinkClick r:id="rId3"/>
              </a:rPr>
              <a:t>Video</a:t>
            </a:r>
            <a:endParaRPr lang="en-US" dirty="0"/>
          </a:p>
        </p:txBody>
      </p:sp>
    </p:spTree>
    <p:extLst>
      <p:ext uri="{BB962C8B-B14F-4D97-AF65-F5344CB8AC3E}">
        <p14:creationId xmlns:p14="http://schemas.microsoft.com/office/powerpoint/2010/main" val="2182639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763" y="911084"/>
            <a:ext cx="7556313" cy="439397"/>
          </a:xfrm>
        </p:spPr>
        <p:txBody>
          <a:bodyPr/>
          <a:lstStyle/>
          <a:p>
            <a:pPr lvl="1" algn="l" rtl="0">
              <a:spcBef>
                <a:spcPct val="0"/>
              </a:spcBef>
            </a:pPr>
            <a:r>
              <a:rPr lang="en-US" sz="1400" dirty="0">
                <a:latin typeface="+mn-lt"/>
              </a:rPr>
              <a:t>Draw and label </a:t>
            </a:r>
            <a:r>
              <a:rPr lang="en-US" sz="1400" dirty="0" smtClean="0">
                <a:latin typeface="+mn-lt"/>
              </a:rPr>
              <a:t>axes </a:t>
            </a:r>
            <a:r>
              <a:rPr lang="en-US" sz="1400" dirty="0">
                <a:latin typeface="+mn-lt"/>
              </a:rPr>
              <a:t>for the </a:t>
            </a:r>
            <a:r>
              <a:rPr lang="en-US" sz="1400" dirty="0" smtClean="0">
                <a:latin typeface="+mn-lt"/>
              </a:rPr>
              <a:t>energy profiles </a:t>
            </a:r>
            <a:r>
              <a:rPr lang="en-US" sz="1400" dirty="0">
                <a:latin typeface="+mn-lt"/>
              </a:rPr>
              <a:t>below.  Match the curves with the appropriate description</a:t>
            </a:r>
            <a:r>
              <a:rPr lang="en-US" sz="1400" dirty="0" smtClean="0">
                <a:latin typeface="+mn-lt"/>
              </a:rPr>
              <a:t>.</a:t>
            </a:r>
            <a:endParaRPr lang="en-US" sz="1400" dirty="0">
              <a:latin typeface="+mn-lt"/>
            </a:endParaRPr>
          </a:p>
        </p:txBody>
      </p:sp>
      <p:graphicFrame>
        <p:nvGraphicFramePr>
          <p:cNvPr id="5" name="Content Placeholder 4"/>
          <p:cNvGraphicFramePr>
            <a:graphicFrameLocks noGrp="1"/>
          </p:cNvGraphicFramePr>
          <p:nvPr>
            <p:ph sz="half" idx="1"/>
            <p:extLst>
              <p:ext uri="{D42A27DB-BD31-4B8C-83A1-F6EECF244321}">
                <p14:modId xmlns:p14="http://schemas.microsoft.com/office/powerpoint/2010/main" val="1192499609"/>
              </p:ext>
            </p:extLst>
          </p:nvPr>
        </p:nvGraphicFramePr>
        <p:xfrm>
          <a:off x="376720" y="1459342"/>
          <a:ext cx="7436014" cy="2208276"/>
        </p:xfrm>
        <a:graphic>
          <a:graphicData uri="http://schemas.openxmlformats.org/drawingml/2006/table">
            <a:tbl>
              <a:tblPr firstRow="1" firstCol="1" bandRow="1">
                <a:tableStyleId>{5C22544A-7EE6-4342-B048-85BDC9FD1C3A}</a:tableStyleId>
              </a:tblPr>
              <a:tblGrid>
                <a:gridCol w="3718007"/>
                <a:gridCol w="3718007"/>
              </a:tblGrid>
              <a:tr h="517240">
                <a:tc>
                  <a:txBody>
                    <a:bodyPr/>
                    <a:lstStyle/>
                    <a:p>
                      <a:pPr marL="228600" marR="0" lvl="0" indent="-228600">
                        <a:lnSpc>
                          <a:spcPct val="115000"/>
                        </a:lnSpc>
                        <a:spcBef>
                          <a:spcPts val="0"/>
                        </a:spcBef>
                        <a:spcAft>
                          <a:spcPts val="0"/>
                        </a:spcAft>
                        <a:buFont typeface="+mj-lt"/>
                        <a:buAutoNum type="alphaUcPeriod"/>
                        <a:tabLst>
                          <a:tab pos="3427413" algn="l"/>
                        </a:tabLst>
                      </a:pPr>
                      <a:r>
                        <a:rPr lang="en-US" sz="1400" b="1" dirty="0" smtClean="0">
                          <a:solidFill>
                            <a:schemeClr val="tx1"/>
                          </a:solidFill>
                          <a:effectLst/>
                          <a:latin typeface="+mn-lt"/>
                          <a:cs typeface="Arial" panose="020B0604020202020204" pitchFamily="34" charset="0"/>
                        </a:rPr>
                        <a:t>exothermic </a:t>
                      </a:r>
                      <a:r>
                        <a:rPr lang="en-US" sz="1400" b="1" dirty="0">
                          <a:solidFill>
                            <a:schemeClr val="tx1"/>
                          </a:solidFill>
                          <a:effectLst/>
                          <a:latin typeface="+mn-lt"/>
                          <a:cs typeface="Arial" panose="020B0604020202020204" pitchFamily="34" charset="0"/>
                        </a:rPr>
                        <a:t>reaction with a 2 step mechanism </a:t>
                      </a:r>
                      <a:r>
                        <a:rPr lang="en-US" sz="1400" b="1" dirty="0" smtClean="0">
                          <a:solidFill>
                            <a:schemeClr val="tx1"/>
                          </a:solidFill>
                          <a:effectLst/>
                          <a:latin typeface="+mn-lt"/>
                          <a:cs typeface="Arial" panose="020B0604020202020204" pitchFamily="34" charset="0"/>
                        </a:rPr>
                        <a:t>where   </a:t>
                      </a:r>
                      <a:r>
                        <a:rPr lang="en-US" sz="1400" b="1" dirty="0">
                          <a:solidFill>
                            <a:schemeClr val="tx1"/>
                          </a:solidFill>
                          <a:effectLst/>
                          <a:latin typeface="+mn-lt"/>
                          <a:cs typeface="Arial" panose="020B0604020202020204" pitchFamily="34" charset="0"/>
                        </a:rPr>
                        <a:t>the first step is slow.</a:t>
                      </a:r>
                      <a:endParaRPr lang="en-US" sz="1400" b="1" dirty="0">
                        <a:solidFill>
                          <a:schemeClr val="tx1"/>
                        </a:solidFill>
                        <a:effectLst/>
                        <a:latin typeface="+mn-lt"/>
                        <a:ea typeface="Arial"/>
                        <a:cs typeface="Arial" panose="020B0604020202020204" pitchFamily="34" charset="0"/>
                      </a:endParaRPr>
                    </a:p>
                  </a:txBody>
                  <a:tcPr marL="35859" marR="35859" marT="0" marB="0">
                    <a:noFill/>
                  </a:tcPr>
                </a:tc>
                <a:tc>
                  <a:txBody>
                    <a:bodyPr/>
                    <a:lstStyle/>
                    <a:p>
                      <a:pPr marL="228600" marR="0" lvl="0" indent="-228600">
                        <a:lnSpc>
                          <a:spcPct val="115000"/>
                        </a:lnSpc>
                        <a:spcBef>
                          <a:spcPts val="0"/>
                        </a:spcBef>
                        <a:spcAft>
                          <a:spcPts val="0"/>
                        </a:spcAft>
                        <a:buFont typeface="+mj-lt"/>
                        <a:buAutoNum type="alphaUcPeriod" startAt="4"/>
                      </a:pPr>
                      <a:r>
                        <a:rPr lang="en-US" sz="1400" b="1" dirty="0" smtClean="0">
                          <a:solidFill>
                            <a:schemeClr val="tx1"/>
                          </a:solidFill>
                          <a:effectLst/>
                          <a:latin typeface="+mn-lt"/>
                          <a:cs typeface="Arial" panose="020B0604020202020204" pitchFamily="34" charset="0"/>
                        </a:rPr>
                        <a:t>endothermic </a:t>
                      </a:r>
                      <a:r>
                        <a:rPr lang="en-US" sz="1400" b="1" dirty="0">
                          <a:solidFill>
                            <a:schemeClr val="tx1"/>
                          </a:solidFill>
                          <a:effectLst/>
                          <a:latin typeface="+mn-lt"/>
                          <a:cs typeface="Arial" panose="020B0604020202020204" pitchFamily="34" charset="0"/>
                        </a:rPr>
                        <a:t>reaction with a 2 step mechanism where the first step is slow.</a:t>
                      </a:r>
                      <a:endParaRPr lang="en-US" sz="1400" b="1" dirty="0">
                        <a:solidFill>
                          <a:schemeClr val="tx1"/>
                        </a:solidFill>
                        <a:effectLst/>
                        <a:latin typeface="+mn-lt"/>
                        <a:ea typeface="Calibri"/>
                        <a:cs typeface="Arial" panose="020B0604020202020204" pitchFamily="34" charset="0"/>
                      </a:endParaRPr>
                    </a:p>
                  </a:txBody>
                  <a:tcPr marL="35859" marR="35859" marT="0" marB="0">
                    <a:noFill/>
                  </a:tcPr>
                </a:tc>
              </a:tr>
              <a:tr h="510738">
                <a:tc>
                  <a:txBody>
                    <a:bodyPr/>
                    <a:lstStyle/>
                    <a:p>
                      <a:pPr marL="228600" marR="0" lvl="0" indent="-228600">
                        <a:lnSpc>
                          <a:spcPct val="115000"/>
                        </a:lnSpc>
                        <a:spcBef>
                          <a:spcPts val="0"/>
                        </a:spcBef>
                        <a:spcAft>
                          <a:spcPts val="0"/>
                        </a:spcAft>
                        <a:buFont typeface="+mj-lt"/>
                        <a:buAutoNum type="alphaUcPeriod" startAt="2"/>
                        <a:tabLst>
                          <a:tab pos="3427413" algn="l"/>
                        </a:tabLst>
                      </a:pPr>
                      <a:r>
                        <a:rPr lang="en-US" sz="1400" b="1" dirty="0" smtClean="0">
                          <a:solidFill>
                            <a:schemeClr val="tx1"/>
                          </a:solidFill>
                          <a:effectLst/>
                          <a:latin typeface="+mn-lt"/>
                          <a:cs typeface="Arial" panose="020B0604020202020204" pitchFamily="34" charset="0"/>
                        </a:rPr>
                        <a:t>endothermic </a:t>
                      </a:r>
                      <a:r>
                        <a:rPr lang="en-US" sz="1400" b="1" dirty="0">
                          <a:solidFill>
                            <a:schemeClr val="tx1"/>
                          </a:solidFill>
                          <a:effectLst/>
                          <a:latin typeface="+mn-lt"/>
                          <a:cs typeface="Arial" panose="020B0604020202020204" pitchFamily="34" charset="0"/>
                        </a:rPr>
                        <a:t>reaction with a 2 step mechanism </a:t>
                      </a:r>
                      <a:r>
                        <a:rPr lang="en-US" sz="1400" b="1" dirty="0" smtClean="0">
                          <a:solidFill>
                            <a:schemeClr val="tx1"/>
                          </a:solidFill>
                          <a:effectLst/>
                          <a:latin typeface="+mn-lt"/>
                          <a:cs typeface="Arial" panose="020B0604020202020204" pitchFamily="34" charset="0"/>
                        </a:rPr>
                        <a:t>where </a:t>
                      </a:r>
                      <a:r>
                        <a:rPr lang="en-US" sz="1400" b="1" dirty="0">
                          <a:solidFill>
                            <a:schemeClr val="tx1"/>
                          </a:solidFill>
                          <a:effectLst/>
                          <a:latin typeface="+mn-lt"/>
                          <a:cs typeface="Arial" panose="020B0604020202020204" pitchFamily="34" charset="0"/>
                        </a:rPr>
                        <a:t>the second step is slow</a:t>
                      </a:r>
                      <a:r>
                        <a:rPr lang="en-US" sz="1400" b="1" dirty="0">
                          <a:effectLst/>
                          <a:latin typeface="+mn-lt"/>
                          <a:cs typeface="Arial" panose="020B0604020202020204" pitchFamily="34" charset="0"/>
                        </a:rPr>
                        <a:t>.</a:t>
                      </a:r>
                      <a:endParaRPr lang="en-US" sz="1400" b="1" dirty="0">
                        <a:solidFill>
                          <a:srgbClr val="000000"/>
                        </a:solidFill>
                        <a:effectLst/>
                        <a:latin typeface="+mn-lt"/>
                        <a:ea typeface="Arial"/>
                        <a:cs typeface="Arial" panose="020B0604020202020204" pitchFamily="34" charset="0"/>
                      </a:endParaRPr>
                    </a:p>
                  </a:txBody>
                  <a:tcPr marL="35859" marR="35859" marT="0" marB="0">
                    <a:noFill/>
                  </a:tcPr>
                </a:tc>
                <a:tc>
                  <a:txBody>
                    <a:bodyPr/>
                    <a:lstStyle/>
                    <a:p>
                      <a:pPr marL="228600" marR="0" lvl="0" indent="-228600">
                        <a:lnSpc>
                          <a:spcPct val="115000"/>
                        </a:lnSpc>
                        <a:spcBef>
                          <a:spcPts val="0"/>
                        </a:spcBef>
                        <a:spcAft>
                          <a:spcPts val="0"/>
                        </a:spcAft>
                        <a:buFont typeface="+mj-lt"/>
                        <a:buAutoNum type="alphaUcPeriod" startAt="5"/>
                      </a:pPr>
                      <a:r>
                        <a:rPr lang="en-US" sz="1400" b="1" dirty="0">
                          <a:solidFill>
                            <a:schemeClr val="tx1"/>
                          </a:solidFill>
                          <a:effectLst/>
                          <a:latin typeface="+mn-lt"/>
                          <a:cs typeface="Arial" panose="020B0604020202020204" pitchFamily="34" charset="0"/>
                        </a:rPr>
                        <a:t>exothermic reaction with a 1 step mechanism.</a:t>
                      </a:r>
                      <a:endParaRPr lang="en-US" sz="1400" b="1" dirty="0">
                        <a:solidFill>
                          <a:schemeClr val="tx1"/>
                        </a:solidFill>
                        <a:effectLst/>
                        <a:latin typeface="+mn-lt"/>
                        <a:ea typeface="Calibri"/>
                        <a:cs typeface="Arial" panose="020B0604020202020204" pitchFamily="34" charset="0"/>
                      </a:endParaRPr>
                    </a:p>
                  </a:txBody>
                  <a:tcPr marL="35859" marR="35859" marT="0" marB="0">
                    <a:noFill/>
                  </a:tcPr>
                </a:tc>
              </a:tr>
              <a:tr h="531586">
                <a:tc>
                  <a:txBody>
                    <a:bodyPr/>
                    <a:lstStyle/>
                    <a:p>
                      <a:pPr marL="228600" marR="0" lvl="0" indent="-228600">
                        <a:lnSpc>
                          <a:spcPct val="115000"/>
                        </a:lnSpc>
                        <a:spcBef>
                          <a:spcPts val="0"/>
                        </a:spcBef>
                        <a:spcAft>
                          <a:spcPts val="0"/>
                        </a:spcAft>
                        <a:buFont typeface="+mj-lt"/>
                        <a:buAutoNum type="alphaUcPeriod" startAt="3"/>
                        <a:tabLst>
                          <a:tab pos="3427413" algn="l"/>
                        </a:tabLst>
                      </a:pPr>
                      <a:r>
                        <a:rPr lang="en-US" sz="1400" b="1" dirty="0">
                          <a:solidFill>
                            <a:schemeClr val="tx1"/>
                          </a:solidFill>
                          <a:effectLst/>
                          <a:latin typeface="+mn-lt"/>
                          <a:cs typeface="Arial" panose="020B0604020202020204" pitchFamily="34" charset="0"/>
                        </a:rPr>
                        <a:t>exothermic reaction with a 2 step mechanism </a:t>
                      </a:r>
                      <a:r>
                        <a:rPr lang="en-US" sz="1400" b="1" dirty="0" smtClean="0">
                          <a:solidFill>
                            <a:schemeClr val="tx1"/>
                          </a:solidFill>
                          <a:effectLst/>
                          <a:latin typeface="+mn-lt"/>
                          <a:cs typeface="Arial" panose="020B0604020202020204" pitchFamily="34" charset="0"/>
                        </a:rPr>
                        <a:t>where   the </a:t>
                      </a:r>
                      <a:r>
                        <a:rPr lang="en-US" sz="1400" b="1" dirty="0">
                          <a:solidFill>
                            <a:schemeClr val="tx1"/>
                          </a:solidFill>
                          <a:effectLst/>
                          <a:latin typeface="+mn-lt"/>
                          <a:cs typeface="Arial" panose="020B0604020202020204" pitchFamily="34" charset="0"/>
                        </a:rPr>
                        <a:t>second step is slow.</a:t>
                      </a:r>
                      <a:endParaRPr lang="en-US" sz="1400" b="1" dirty="0">
                        <a:solidFill>
                          <a:schemeClr val="tx1"/>
                        </a:solidFill>
                        <a:effectLst/>
                        <a:latin typeface="+mn-lt"/>
                        <a:ea typeface="Arial"/>
                        <a:cs typeface="Arial" panose="020B0604020202020204" pitchFamily="34" charset="0"/>
                      </a:endParaRPr>
                    </a:p>
                  </a:txBody>
                  <a:tcPr marL="35859" marR="35859" marT="0" marB="0">
                    <a:noFill/>
                  </a:tcPr>
                </a:tc>
                <a:tc>
                  <a:txBody>
                    <a:bodyPr/>
                    <a:lstStyle/>
                    <a:p>
                      <a:pPr marL="228600" marR="0" lvl="0" indent="-228600">
                        <a:lnSpc>
                          <a:spcPct val="115000"/>
                        </a:lnSpc>
                        <a:spcBef>
                          <a:spcPts val="0"/>
                        </a:spcBef>
                        <a:spcAft>
                          <a:spcPts val="0"/>
                        </a:spcAft>
                        <a:buFont typeface="+mj-lt"/>
                        <a:buAutoNum type="alphaUcPeriod" startAt="6"/>
                      </a:pPr>
                      <a:r>
                        <a:rPr lang="en-US" sz="1400" b="1" dirty="0">
                          <a:solidFill>
                            <a:schemeClr val="tx1"/>
                          </a:solidFill>
                          <a:effectLst/>
                          <a:latin typeface="+mn-lt"/>
                          <a:cs typeface="Arial" panose="020B0604020202020204" pitchFamily="34" charset="0"/>
                        </a:rPr>
                        <a:t>endothermic reaction with a 1 step mechanism.</a:t>
                      </a:r>
                      <a:endParaRPr lang="en-US" sz="1400" b="1" dirty="0">
                        <a:solidFill>
                          <a:schemeClr val="tx1"/>
                        </a:solidFill>
                        <a:effectLst/>
                        <a:latin typeface="+mn-lt"/>
                        <a:ea typeface="Calibri"/>
                        <a:cs typeface="Arial" panose="020B0604020202020204" pitchFamily="34" charset="0"/>
                      </a:endParaRPr>
                    </a:p>
                  </a:txBody>
                  <a:tcPr marL="35859" marR="35859" marT="0" marB="0">
                    <a:noFill/>
                  </a:tcPr>
                </a:tc>
              </a:tr>
            </a:tbl>
          </a:graphicData>
        </a:graphic>
      </p:graphicFrame>
      <p:sp>
        <p:nvSpPr>
          <p:cNvPr id="13" name="Rectangle 12"/>
          <p:cNvSpPr/>
          <p:nvPr/>
        </p:nvSpPr>
        <p:spPr>
          <a:xfrm>
            <a:off x="147782" y="6488668"/>
            <a:ext cx="8599054" cy="276999"/>
          </a:xfrm>
          <a:prstGeom prst="rect">
            <a:avLst/>
          </a:prstGeom>
        </p:spPr>
        <p:txBody>
          <a:bodyPr wrap="square">
            <a:spAutoFit/>
          </a:bodyPr>
          <a:lstStyle/>
          <a:p>
            <a:r>
              <a:rPr lang="en-US" sz="1200" dirty="0"/>
              <a:t>LO </a:t>
            </a:r>
            <a:r>
              <a:rPr lang="en-US" sz="1200" dirty="0" smtClean="0"/>
              <a:t>4.7  Cont.                                </a:t>
            </a:r>
            <a:r>
              <a:rPr lang="en-US" sz="1100" dirty="0"/>
              <a:t>Dena K. Leggett, PhD Advanced Chemistry Teacher Allen High School Copyright </a:t>
            </a:r>
            <a:r>
              <a:rPr lang="en-US" sz="1100" dirty="0" smtClean="0"/>
              <a:t>2015     </a:t>
            </a:r>
            <a:endParaRPr lang="en-US" sz="1100" dirty="0"/>
          </a:p>
        </p:txBody>
      </p:sp>
      <p:sp>
        <p:nvSpPr>
          <p:cNvPr id="14" name="TextBox 13"/>
          <p:cNvSpPr txBox="1"/>
          <p:nvPr/>
        </p:nvSpPr>
        <p:spPr>
          <a:xfrm>
            <a:off x="822036" y="299857"/>
            <a:ext cx="6545382" cy="369332"/>
          </a:xfrm>
          <a:prstGeom prst="rect">
            <a:avLst/>
          </a:prstGeom>
          <a:noFill/>
        </p:spPr>
        <p:txBody>
          <a:bodyPr wrap="none" rtlCol="0">
            <a:spAutoFit/>
          </a:bodyPr>
          <a:lstStyle/>
          <a:p>
            <a:r>
              <a:rPr lang="en-US" dirty="0" smtClean="0"/>
              <a:t>Reaction Mechanisms and Energy Profiles – Practice Problem</a:t>
            </a:r>
            <a:endParaRPr lang="en-US" dirty="0"/>
          </a:p>
        </p:txBody>
      </p:sp>
      <p:sp>
        <p:nvSpPr>
          <p:cNvPr id="35" name="Freeform 34"/>
          <p:cNvSpPr/>
          <p:nvPr/>
        </p:nvSpPr>
        <p:spPr>
          <a:xfrm>
            <a:off x="1549978" y="3967019"/>
            <a:ext cx="666750" cy="622935"/>
          </a:xfrm>
          <a:custGeom>
            <a:avLst/>
            <a:gdLst>
              <a:gd name="connsiteX0" fmla="*/ 0 w 666750"/>
              <a:gd name="connsiteY0" fmla="*/ 581865 h 623504"/>
              <a:gd name="connsiteX1" fmla="*/ 161925 w 666750"/>
              <a:gd name="connsiteY1" fmla="*/ 562815 h 623504"/>
              <a:gd name="connsiteX2" fmla="*/ 295275 w 666750"/>
              <a:gd name="connsiteY2" fmla="*/ 840 h 623504"/>
              <a:gd name="connsiteX3" fmla="*/ 400050 w 666750"/>
              <a:gd name="connsiteY3" fmla="*/ 429465 h 623504"/>
              <a:gd name="connsiteX4" fmla="*/ 514350 w 666750"/>
              <a:gd name="connsiteY4" fmla="*/ 153240 h 623504"/>
              <a:gd name="connsiteX5" fmla="*/ 600075 w 666750"/>
              <a:gd name="connsiteY5" fmla="*/ 486615 h 623504"/>
              <a:gd name="connsiteX6" fmla="*/ 666750 w 666750"/>
              <a:gd name="connsiteY6" fmla="*/ 524715 h 623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6750" h="623504">
                <a:moveTo>
                  <a:pt x="0" y="581865"/>
                </a:moveTo>
                <a:cubicBezTo>
                  <a:pt x="56356" y="620758"/>
                  <a:pt x="112713" y="659652"/>
                  <a:pt x="161925" y="562815"/>
                </a:cubicBezTo>
                <a:cubicBezTo>
                  <a:pt x="211137" y="465978"/>
                  <a:pt x="255588" y="23065"/>
                  <a:pt x="295275" y="840"/>
                </a:cubicBezTo>
                <a:cubicBezTo>
                  <a:pt x="334962" y="-21385"/>
                  <a:pt x="363538" y="404065"/>
                  <a:pt x="400050" y="429465"/>
                </a:cubicBezTo>
                <a:cubicBezTo>
                  <a:pt x="436562" y="454865"/>
                  <a:pt x="481013" y="143715"/>
                  <a:pt x="514350" y="153240"/>
                </a:cubicBezTo>
                <a:cubicBezTo>
                  <a:pt x="547688" y="162765"/>
                  <a:pt x="574675" y="424703"/>
                  <a:pt x="600075" y="486615"/>
                </a:cubicBezTo>
                <a:cubicBezTo>
                  <a:pt x="625475" y="548527"/>
                  <a:pt x="654050" y="518365"/>
                  <a:pt x="666750" y="524715"/>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6" name="Freeform 35"/>
          <p:cNvSpPr/>
          <p:nvPr/>
        </p:nvSpPr>
        <p:spPr>
          <a:xfrm>
            <a:off x="3774586" y="3648432"/>
            <a:ext cx="914400" cy="1102360"/>
          </a:xfrm>
          <a:custGeom>
            <a:avLst/>
            <a:gdLst>
              <a:gd name="connsiteX0" fmla="*/ 0 w 914400"/>
              <a:gd name="connsiteY0" fmla="*/ 515544 h 1102544"/>
              <a:gd name="connsiteX1" fmla="*/ 209550 w 914400"/>
              <a:gd name="connsiteY1" fmla="*/ 467919 h 1102544"/>
              <a:gd name="connsiteX2" fmla="*/ 333375 w 914400"/>
              <a:gd name="connsiteY2" fmla="*/ 144069 h 1102544"/>
              <a:gd name="connsiteX3" fmla="*/ 457200 w 914400"/>
              <a:gd name="connsiteY3" fmla="*/ 801294 h 1102544"/>
              <a:gd name="connsiteX4" fmla="*/ 619125 w 914400"/>
              <a:gd name="connsiteY4" fmla="*/ 1194 h 1102544"/>
              <a:gd name="connsiteX5" fmla="*/ 771525 w 914400"/>
              <a:gd name="connsiteY5" fmla="*/ 1020369 h 1102544"/>
              <a:gd name="connsiteX6" fmla="*/ 914400 w 914400"/>
              <a:gd name="connsiteY6" fmla="*/ 1039419 h 1102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102544">
                <a:moveTo>
                  <a:pt x="0" y="515544"/>
                </a:moveTo>
                <a:cubicBezTo>
                  <a:pt x="76994" y="522688"/>
                  <a:pt x="153988" y="529832"/>
                  <a:pt x="209550" y="467919"/>
                </a:cubicBezTo>
                <a:cubicBezTo>
                  <a:pt x="265113" y="406006"/>
                  <a:pt x="292100" y="88506"/>
                  <a:pt x="333375" y="144069"/>
                </a:cubicBezTo>
                <a:cubicBezTo>
                  <a:pt x="374650" y="199631"/>
                  <a:pt x="409575" y="825107"/>
                  <a:pt x="457200" y="801294"/>
                </a:cubicBezTo>
                <a:cubicBezTo>
                  <a:pt x="504825" y="777482"/>
                  <a:pt x="566738" y="-35318"/>
                  <a:pt x="619125" y="1194"/>
                </a:cubicBezTo>
                <a:cubicBezTo>
                  <a:pt x="671512" y="37706"/>
                  <a:pt x="722313" y="847332"/>
                  <a:pt x="771525" y="1020369"/>
                </a:cubicBezTo>
                <a:cubicBezTo>
                  <a:pt x="820738" y="1193407"/>
                  <a:pt x="914400" y="1039419"/>
                  <a:pt x="914400" y="1039419"/>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7" name="Freeform 36"/>
          <p:cNvSpPr/>
          <p:nvPr/>
        </p:nvSpPr>
        <p:spPr>
          <a:xfrm>
            <a:off x="6337444" y="3877310"/>
            <a:ext cx="647700" cy="809625"/>
          </a:xfrm>
          <a:custGeom>
            <a:avLst/>
            <a:gdLst>
              <a:gd name="connsiteX0" fmla="*/ 0 w 647700"/>
              <a:gd name="connsiteY0" fmla="*/ 781896 h 810014"/>
              <a:gd name="connsiteX1" fmla="*/ 200025 w 647700"/>
              <a:gd name="connsiteY1" fmla="*/ 715221 h 810014"/>
              <a:gd name="connsiteX2" fmla="*/ 381000 w 647700"/>
              <a:gd name="connsiteY2" fmla="*/ 846 h 810014"/>
              <a:gd name="connsiteX3" fmla="*/ 533400 w 647700"/>
              <a:gd name="connsiteY3" fmla="*/ 572346 h 810014"/>
              <a:gd name="connsiteX4" fmla="*/ 647700 w 647700"/>
              <a:gd name="connsiteY4" fmla="*/ 658071 h 810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7700" h="810014">
                <a:moveTo>
                  <a:pt x="0" y="781896"/>
                </a:moveTo>
                <a:cubicBezTo>
                  <a:pt x="68262" y="813646"/>
                  <a:pt x="136525" y="845396"/>
                  <a:pt x="200025" y="715221"/>
                </a:cubicBezTo>
                <a:cubicBezTo>
                  <a:pt x="263525" y="585046"/>
                  <a:pt x="325438" y="24658"/>
                  <a:pt x="381000" y="846"/>
                </a:cubicBezTo>
                <a:cubicBezTo>
                  <a:pt x="436562" y="-22966"/>
                  <a:pt x="488950" y="462809"/>
                  <a:pt x="533400" y="572346"/>
                </a:cubicBezTo>
                <a:cubicBezTo>
                  <a:pt x="577850" y="681883"/>
                  <a:pt x="628650" y="646959"/>
                  <a:pt x="647700" y="658071"/>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8" name="Freeform 37"/>
          <p:cNvSpPr/>
          <p:nvPr/>
        </p:nvSpPr>
        <p:spPr>
          <a:xfrm>
            <a:off x="6337444" y="5269519"/>
            <a:ext cx="904875" cy="857250"/>
          </a:xfrm>
          <a:custGeom>
            <a:avLst/>
            <a:gdLst>
              <a:gd name="connsiteX0" fmla="*/ 0 w 904875"/>
              <a:gd name="connsiteY0" fmla="*/ 562244 h 857519"/>
              <a:gd name="connsiteX1" fmla="*/ 209550 w 904875"/>
              <a:gd name="connsiteY1" fmla="*/ 533669 h 857519"/>
              <a:gd name="connsiteX2" fmla="*/ 371475 w 904875"/>
              <a:gd name="connsiteY2" fmla="*/ 269 h 857519"/>
              <a:gd name="connsiteX3" fmla="*/ 514350 w 904875"/>
              <a:gd name="connsiteY3" fmla="*/ 457469 h 857519"/>
              <a:gd name="connsiteX4" fmla="*/ 666750 w 904875"/>
              <a:gd name="connsiteY4" fmla="*/ 181244 h 857519"/>
              <a:gd name="connsiteX5" fmla="*/ 762000 w 904875"/>
              <a:gd name="connsiteY5" fmla="*/ 781319 h 857519"/>
              <a:gd name="connsiteX6" fmla="*/ 904875 w 904875"/>
              <a:gd name="connsiteY6" fmla="*/ 857519 h 857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4875" h="857519">
                <a:moveTo>
                  <a:pt x="0" y="562244"/>
                </a:moveTo>
                <a:cubicBezTo>
                  <a:pt x="73819" y="594787"/>
                  <a:pt x="147638" y="627331"/>
                  <a:pt x="209550" y="533669"/>
                </a:cubicBezTo>
                <a:cubicBezTo>
                  <a:pt x="271462" y="440007"/>
                  <a:pt x="320675" y="12969"/>
                  <a:pt x="371475" y="269"/>
                </a:cubicBezTo>
                <a:cubicBezTo>
                  <a:pt x="422275" y="-12431"/>
                  <a:pt x="465138" y="427307"/>
                  <a:pt x="514350" y="457469"/>
                </a:cubicBezTo>
                <a:cubicBezTo>
                  <a:pt x="563562" y="487631"/>
                  <a:pt x="625475" y="127269"/>
                  <a:pt x="666750" y="181244"/>
                </a:cubicBezTo>
                <a:cubicBezTo>
                  <a:pt x="708025" y="235219"/>
                  <a:pt x="722313" y="668607"/>
                  <a:pt x="762000" y="781319"/>
                </a:cubicBezTo>
                <a:cubicBezTo>
                  <a:pt x="801688" y="894032"/>
                  <a:pt x="882650" y="840057"/>
                  <a:pt x="904875" y="857519"/>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9" name="Freeform 38"/>
          <p:cNvSpPr/>
          <p:nvPr/>
        </p:nvSpPr>
        <p:spPr>
          <a:xfrm>
            <a:off x="1661103" y="5160241"/>
            <a:ext cx="704850" cy="978535"/>
          </a:xfrm>
          <a:custGeom>
            <a:avLst/>
            <a:gdLst>
              <a:gd name="connsiteX0" fmla="*/ 0 w 704850"/>
              <a:gd name="connsiteY0" fmla="*/ 530329 h 978695"/>
              <a:gd name="connsiteX1" fmla="*/ 171450 w 704850"/>
              <a:gd name="connsiteY1" fmla="*/ 454129 h 978695"/>
              <a:gd name="connsiteX2" fmla="*/ 333375 w 704850"/>
              <a:gd name="connsiteY2" fmla="*/ 6454 h 978695"/>
              <a:gd name="connsiteX3" fmla="*/ 523875 w 704850"/>
              <a:gd name="connsiteY3" fmla="*/ 835129 h 978695"/>
              <a:gd name="connsiteX4" fmla="*/ 704850 w 704850"/>
              <a:gd name="connsiteY4" fmla="*/ 978004 h 978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4850" h="978695">
                <a:moveTo>
                  <a:pt x="0" y="530329"/>
                </a:moveTo>
                <a:cubicBezTo>
                  <a:pt x="57944" y="535885"/>
                  <a:pt x="115888" y="541441"/>
                  <a:pt x="171450" y="454129"/>
                </a:cubicBezTo>
                <a:cubicBezTo>
                  <a:pt x="227012" y="366817"/>
                  <a:pt x="274638" y="-57046"/>
                  <a:pt x="333375" y="6454"/>
                </a:cubicBezTo>
                <a:cubicBezTo>
                  <a:pt x="392113" y="69954"/>
                  <a:pt x="461963" y="673204"/>
                  <a:pt x="523875" y="835129"/>
                </a:cubicBezTo>
                <a:cubicBezTo>
                  <a:pt x="585788" y="997054"/>
                  <a:pt x="704850" y="978004"/>
                  <a:pt x="704850" y="978004"/>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40" name="Freeform 39"/>
          <p:cNvSpPr/>
          <p:nvPr/>
        </p:nvSpPr>
        <p:spPr>
          <a:xfrm>
            <a:off x="3846023" y="5176174"/>
            <a:ext cx="771525" cy="950595"/>
          </a:xfrm>
          <a:custGeom>
            <a:avLst/>
            <a:gdLst>
              <a:gd name="connsiteX0" fmla="*/ 0 w 771525"/>
              <a:gd name="connsiteY0" fmla="*/ 944418 h 951127"/>
              <a:gd name="connsiteX1" fmla="*/ 190500 w 771525"/>
              <a:gd name="connsiteY1" fmla="*/ 877743 h 951127"/>
              <a:gd name="connsiteX2" fmla="*/ 304800 w 771525"/>
              <a:gd name="connsiteY2" fmla="*/ 420543 h 951127"/>
              <a:gd name="connsiteX3" fmla="*/ 409575 w 771525"/>
              <a:gd name="connsiteY3" fmla="*/ 849168 h 951127"/>
              <a:gd name="connsiteX4" fmla="*/ 552450 w 771525"/>
              <a:gd name="connsiteY4" fmla="*/ 1443 h 951127"/>
              <a:gd name="connsiteX5" fmla="*/ 647700 w 771525"/>
              <a:gd name="connsiteY5" fmla="*/ 649143 h 951127"/>
              <a:gd name="connsiteX6" fmla="*/ 771525 w 771525"/>
              <a:gd name="connsiteY6" fmla="*/ 763443 h 951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1525" h="951127">
                <a:moveTo>
                  <a:pt x="0" y="944418"/>
                </a:moveTo>
                <a:cubicBezTo>
                  <a:pt x="69850" y="954737"/>
                  <a:pt x="139700" y="965056"/>
                  <a:pt x="190500" y="877743"/>
                </a:cubicBezTo>
                <a:cubicBezTo>
                  <a:pt x="241300" y="790430"/>
                  <a:pt x="268288" y="425305"/>
                  <a:pt x="304800" y="420543"/>
                </a:cubicBezTo>
                <a:cubicBezTo>
                  <a:pt x="341313" y="415780"/>
                  <a:pt x="368300" y="919018"/>
                  <a:pt x="409575" y="849168"/>
                </a:cubicBezTo>
                <a:cubicBezTo>
                  <a:pt x="450850" y="779318"/>
                  <a:pt x="512763" y="34780"/>
                  <a:pt x="552450" y="1443"/>
                </a:cubicBezTo>
                <a:cubicBezTo>
                  <a:pt x="592137" y="-31894"/>
                  <a:pt x="611188" y="522143"/>
                  <a:pt x="647700" y="649143"/>
                </a:cubicBezTo>
                <a:cubicBezTo>
                  <a:pt x="684213" y="776143"/>
                  <a:pt x="750888" y="747568"/>
                  <a:pt x="771525" y="763443"/>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 name="TextBox 2"/>
          <p:cNvSpPr txBox="1"/>
          <p:nvPr/>
        </p:nvSpPr>
        <p:spPr>
          <a:xfrm>
            <a:off x="5685006" y="5548291"/>
            <a:ext cx="338554" cy="369332"/>
          </a:xfrm>
          <a:prstGeom prst="rect">
            <a:avLst/>
          </a:prstGeom>
          <a:noFill/>
        </p:spPr>
        <p:txBody>
          <a:bodyPr wrap="none" rtlCol="0">
            <a:spAutoFit/>
          </a:bodyPr>
          <a:lstStyle/>
          <a:p>
            <a:r>
              <a:rPr lang="en-US" dirty="0" smtClean="0">
                <a:solidFill>
                  <a:srgbClr val="FF0000"/>
                </a:solidFill>
              </a:rPr>
              <a:t>A</a:t>
            </a:r>
            <a:endParaRPr lang="en-US" dirty="0">
              <a:solidFill>
                <a:srgbClr val="FF0000"/>
              </a:solidFill>
            </a:endParaRPr>
          </a:p>
        </p:txBody>
      </p:sp>
      <p:sp>
        <p:nvSpPr>
          <p:cNvPr id="15" name="TextBox 14"/>
          <p:cNvSpPr txBox="1"/>
          <p:nvPr/>
        </p:nvSpPr>
        <p:spPr>
          <a:xfrm>
            <a:off x="5667128" y="4167844"/>
            <a:ext cx="325730" cy="369332"/>
          </a:xfrm>
          <a:prstGeom prst="rect">
            <a:avLst/>
          </a:prstGeom>
          <a:noFill/>
        </p:spPr>
        <p:txBody>
          <a:bodyPr wrap="none" rtlCol="0">
            <a:spAutoFit/>
          </a:bodyPr>
          <a:lstStyle/>
          <a:p>
            <a:r>
              <a:rPr lang="en-US" dirty="0" smtClean="0">
                <a:solidFill>
                  <a:srgbClr val="FF0000"/>
                </a:solidFill>
              </a:rPr>
              <a:t>F</a:t>
            </a:r>
            <a:endParaRPr lang="en-US" dirty="0">
              <a:solidFill>
                <a:srgbClr val="FF0000"/>
              </a:solidFill>
            </a:endParaRPr>
          </a:p>
        </p:txBody>
      </p:sp>
      <p:sp>
        <p:nvSpPr>
          <p:cNvPr id="16" name="TextBox 15"/>
          <p:cNvSpPr txBox="1"/>
          <p:nvPr/>
        </p:nvSpPr>
        <p:spPr>
          <a:xfrm>
            <a:off x="3076208" y="5507913"/>
            <a:ext cx="338554" cy="369332"/>
          </a:xfrm>
          <a:prstGeom prst="rect">
            <a:avLst/>
          </a:prstGeom>
          <a:noFill/>
        </p:spPr>
        <p:txBody>
          <a:bodyPr wrap="none" rtlCol="0">
            <a:spAutoFit/>
          </a:bodyPr>
          <a:lstStyle/>
          <a:p>
            <a:r>
              <a:rPr lang="en-US" dirty="0">
                <a:solidFill>
                  <a:srgbClr val="FF0000"/>
                </a:solidFill>
              </a:rPr>
              <a:t>B</a:t>
            </a:r>
          </a:p>
        </p:txBody>
      </p:sp>
      <p:sp>
        <p:nvSpPr>
          <p:cNvPr id="17" name="TextBox 16"/>
          <p:cNvSpPr txBox="1"/>
          <p:nvPr/>
        </p:nvSpPr>
        <p:spPr>
          <a:xfrm>
            <a:off x="3085040" y="4137589"/>
            <a:ext cx="351378" cy="369332"/>
          </a:xfrm>
          <a:prstGeom prst="rect">
            <a:avLst/>
          </a:prstGeom>
          <a:noFill/>
        </p:spPr>
        <p:txBody>
          <a:bodyPr wrap="none" rtlCol="0">
            <a:spAutoFit/>
          </a:bodyPr>
          <a:lstStyle/>
          <a:p>
            <a:r>
              <a:rPr lang="en-US" dirty="0" smtClean="0">
                <a:solidFill>
                  <a:srgbClr val="FF0000"/>
                </a:solidFill>
              </a:rPr>
              <a:t>C</a:t>
            </a:r>
            <a:endParaRPr lang="en-US" dirty="0">
              <a:solidFill>
                <a:srgbClr val="FF0000"/>
              </a:solidFill>
            </a:endParaRPr>
          </a:p>
        </p:txBody>
      </p:sp>
      <p:sp>
        <p:nvSpPr>
          <p:cNvPr id="18" name="TextBox 17"/>
          <p:cNvSpPr txBox="1"/>
          <p:nvPr/>
        </p:nvSpPr>
        <p:spPr>
          <a:xfrm>
            <a:off x="939219" y="4116856"/>
            <a:ext cx="351378" cy="369332"/>
          </a:xfrm>
          <a:prstGeom prst="rect">
            <a:avLst/>
          </a:prstGeom>
          <a:noFill/>
        </p:spPr>
        <p:txBody>
          <a:bodyPr wrap="none" rtlCol="0">
            <a:spAutoFit/>
          </a:bodyPr>
          <a:lstStyle/>
          <a:p>
            <a:r>
              <a:rPr lang="en-US" dirty="0">
                <a:solidFill>
                  <a:srgbClr val="FF0000"/>
                </a:solidFill>
              </a:rPr>
              <a:t>D</a:t>
            </a:r>
          </a:p>
        </p:txBody>
      </p:sp>
      <p:sp>
        <p:nvSpPr>
          <p:cNvPr id="19" name="TextBox 18"/>
          <p:cNvSpPr txBox="1"/>
          <p:nvPr/>
        </p:nvSpPr>
        <p:spPr>
          <a:xfrm>
            <a:off x="933186" y="5486400"/>
            <a:ext cx="338554" cy="369332"/>
          </a:xfrm>
          <a:prstGeom prst="rect">
            <a:avLst/>
          </a:prstGeom>
          <a:noFill/>
        </p:spPr>
        <p:txBody>
          <a:bodyPr wrap="none" rtlCol="0">
            <a:spAutoFit/>
          </a:bodyPr>
          <a:lstStyle/>
          <a:p>
            <a:r>
              <a:rPr lang="en-US" dirty="0">
                <a:solidFill>
                  <a:srgbClr val="FF0000"/>
                </a:solidFill>
              </a:rPr>
              <a:t>E</a:t>
            </a:r>
          </a:p>
        </p:txBody>
      </p:sp>
      <p:grpSp>
        <p:nvGrpSpPr>
          <p:cNvPr id="20" name="Group 19"/>
          <p:cNvGrpSpPr/>
          <p:nvPr/>
        </p:nvGrpSpPr>
        <p:grpSpPr>
          <a:xfrm>
            <a:off x="1228251" y="3898823"/>
            <a:ext cx="1373246" cy="1185117"/>
            <a:chOff x="788063" y="1985963"/>
            <a:chExt cx="1373246" cy="1185117"/>
          </a:xfrm>
        </p:grpSpPr>
        <p:cxnSp>
          <p:nvCxnSpPr>
            <p:cNvPr id="21" name="Straight Arrow Connector 20"/>
            <p:cNvCxnSpPr/>
            <p:nvPr/>
          </p:nvCxnSpPr>
          <p:spPr>
            <a:xfrm flipV="1">
              <a:off x="1062182" y="2946400"/>
              <a:ext cx="1099127" cy="923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p:nvPr/>
          </p:nvCxnSpPr>
          <p:spPr>
            <a:xfrm flipV="1">
              <a:off x="1062182" y="1985963"/>
              <a:ext cx="0" cy="96967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3" name="TextBox 22"/>
            <p:cNvSpPr txBox="1"/>
            <p:nvPr/>
          </p:nvSpPr>
          <p:spPr>
            <a:xfrm>
              <a:off x="1003506" y="2955636"/>
              <a:ext cx="1005403" cy="215444"/>
            </a:xfrm>
            <a:prstGeom prst="rect">
              <a:avLst/>
            </a:prstGeom>
            <a:noFill/>
          </p:spPr>
          <p:txBody>
            <a:bodyPr wrap="none" rtlCol="0">
              <a:spAutoFit/>
            </a:bodyPr>
            <a:lstStyle/>
            <a:p>
              <a:r>
                <a:rPr lang="en-US" sz="800" dirty="0" smtClean="0"/>
                <a:t>Reaction pathway</a:t>
              </a:r>
              <a:endParaRPr lang="en-US" sz="800" dirty="0"/>
            </a:p>
          </p:txBody>
        </p:sp>
        <p:sp>
          <p:nvSpPr>
            <p:cNvPr id="24" name="TextBox 23"/>
            <p:cNvSpPr txBox="1"/>
            <p:nvPr/>
          </p:nvSpPr>
          <p:spPr>
            <a:xfrm rot="16200000">
              <a:off x="424341" y="2492313"/>
              <a:ext cx="942887" cy="215444"/>
            </a:xfrm>
            <a:prstGeom prst="rect">
              <a:avLst/>
            </a:prstGeom>
            <a:noFill/>
          </p:spPr>
          <p:txBody>
            <a:bodyPr wrap="none" rtlCol="0">
              <a:spAutoFit/>
            </a:bodyPr>
            <a:lstStyle/>
            <a:p>
              <a:r>
                <a:rPr lang="en-US" sz="800" dirty="0" smtClean="0"/>
                <a:t>Potential Energy</a:t>
              </a:r>
              <a:endParaRPr lang="en-US" sz="800" dirty="0"/>
            </a:p>
          </p:txBody>
        </p:sp>
      </p:grpSp>
      <p:grpSp>
        <p:nvGrpSpPr>
          <p:cNvPr id="25" name="Group 24"/>
          <p:cNvGrpSpPr/>
          <p:nvPr/>
        </p:nvGrpSpPr>
        <p:grpSpPr>
          <a:xfrm>
            <a:off x="3414252" y="3877310"/>
            <a:ext cx="1373246" cy="1185117"/>
            <a:chOff x="788063" y="1985963"/>
            <a:chExt cx="1373246" cy="1185117"/>
          </a:xfrm>
        </p:grpSpPr>
        <p:cxnSp>
          <p:nvCxnSpPr>
            <p:cNvPr id="26" name="Straight Arrow Connector 25"/>
            <p:cNvCxnSpPr/>
            <p:nvPr/>
          </p:nvCxnSpPr>
          <p:spPr>
            <a:xfrm flipV="1">
              <a:off x="1062182" y="2946400"/>
              <a:ext cx="1099127" cy="923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p:nvPr/>
          </p:nvCxnSpPr>
          <p:spPr>
            <a:xfrm flipV="1">
              <a:off x="1062182" y="1985963"/>
              <a:ext cx="0" cy="96967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8" name="TextBox 27"/>
            <p:cNvSpPr txBox="1"/>
            <p:nvPr/>
          </p:nvSpPr>
          <p:spPr>
            <a:xfrm>
              <a:off x="1003506" y="2955636"/>
              <a:ext cx="1005403" cy="215444"/>
            </a:xfrm>
            <a:prstGeom prst="rect">
              <a:avLst/>
            </a:prstGeom>
            <a:noFill/>
          </p:spPr>
          <p:txBody>
            <a:bodyPr wrap="none" rtlCol="0">
              <a:spAutoFit/>
            </a:bodyPr>
            <a:lstStyle/>
            <a:p>
              <a:r>
                <a:rPr lang="en-US" sz="800" dirty="0" smtClean="0"/>
                <a:t>Reaction pathway</a:t>
              </a:r>
              <a:endParaRPr lang="en-US" sz="800" dirty="0"/>
            </a:p>
          </p:txBody>
        </p:sp>
        <p:sp>
          <p:nvSpPr>
            <p:cNvPr id="29" name="TextBox 28"/>
            <p:cNvSpPr txBox="1"/>
            <p:nvPr/>
          </p:nvSpPr>
          <p:spPr>
            <a:xfrm rot="16200000">
              <a:off x="424341" y="2492313"/>
              <a:ext cx="942887" cy="215444"/>
            </a:xfrm>
            <a:prstGeom prst="rect">
              <a:avLst/>
            </a:prstGeom>
            <a:noFill/>
          </p:spPr>
          <p:txBody>
            <a:bodyPr wrap="none" rtlCol="0">
              <a:spAutoFit/>
            </a:bodyPr>
            <a:lstStyle/>
            <a:p>
              <a:r>
                <a:rPr lang="en-US" sz="800" dirty="0" smtClean="0"/>
                <a:t>Potential Energy</a:t>
              </a:r>
              <a:endParaRPr lang="en-US" sz="800" dirty="0"/>
            </a:p>
          </p:txBody>
        </p:sp>
      </p:grpSp>
      <p:grpSp>
        <p:nvGrpSpPr>
          <p:cNvPr id="30" name="Group 29"/>
          <p:cNvGrpSpPr/>
          <p:nvPr/>
        </p:nvGrpSpPr>
        <p:grpSpPr>
          <a:xfrm>
            <a:off x="6023561" y="3846161"/>
            <a:ext cx="1373246" cy="1185117"/>
            <a:chOff x="788063" y="1985963"/>
            <a:chExt cx="1373246" cy="1185117"/>
          </a:xfrm>
        </p:grpSpPr>
        <p:cxnSp>
          <p:nvCxnSpPr>
            <p:cNvPr id="31" name="Straight Arrow Connector 30"/>
            <p:cNvCxnSpPr/>
            <p:nvPr/>
          </p:nvCxnSpPr>
          <p:spPr>
            <a:xfrm flipV="1">
              <a:off x="1062182" y="2946400"/>
              <a:ext cx="1099127" cy="923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2" name="Straight Arrow Connector 31"/>
            <p:cNvCxnSpPr/>
            <p:nvPr/>
          </p:nvCxnSpPr>
          <p:spPr>
            <a:xfrm flipV="1">
              <a:off x="1062182" y="1985963"/>
              <a:ext cx="0" cy="96967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3" name="TextBox 32"/>
            <p:cNvSpPr txBox="1"/>
            <p:nvPr/>
          </p:nvSpPr>
          <p:spPr>
            <a:xfrm>
              <a:off x="1003506" y="2955636"/>
              <a:ext cx="1005403" cy="215444"/>
            </a:xfrm>
            <a:prstGeom prst="rect">
              <a:avLst/>
            </a:prstGeom>
            <a:noFill/>
          </p:spPr>
          <p:txBody>
            <a:bodyPr wrap="none" rtlCol="0">
              <a:spAutoFit/>
            </a:bodyPr>
            <a:lstStyle/>
            <a:p>
              <a:r>
                <a:rPr lang="en-US" sz="800" dirty="0" smtClean="0"/>
                <a:t>Reaction pathway</a:t>
              </a:r>
              <a:endParaRPr lang="en-US" sz="800" dirty="0"/>
            </a:p>
          </p:txBody>
        </p:sp>
        <p:sp>
          <p:nvSpPr>
            <p:cNvPr id="34" name="TextBox 33"/>
            <p:cNvSpPr txBox="1"/>
            <p:nvPr/>
          </p:nvSpPr>
          <p:spPr>
            <a:xfrm rot="16200000">
              <a:off x="424341" y="2492313"/>
              <a:ext cx="942887" cy="215444"/>
            </a:xfrm>
            <a:prstGeom prst="rect">
              <a:avLst/>
            </a:prstGeom>
            <a:noFill/>
          </p:spPr>
          <p:txBody>
            <a:bodyPr wrap="none" rtlCol="0">
              <a:spAutoFit/>
            </a:bodyPr>
            <a:lstStyle/>
            <a:p>
              <a:r>
                <a:rPr lang="en-US" sz="800" dirty="0" smtClean="0"/>
                <a:t>Potential Energy</a:t>
              </a:r>
              <a:endParaRPr lang="en-US" sz="800" dirty="0"/>
            </a:p>
          </p:txBody>
        </p:sp>
      </p:grpSp>
      <p:grpSp>
        <p:nvGrpSpPr>
          <p:cNvPr id="41" name="Group 40"/>
          <p:cNvGrpSpPr/>
          <p:nvPr/>
        </p:nvGrpSpPr>
        <p:grpSpPr>
          <a:xfrm>
            <a:off x="1259772" y="5263173"/>
            <a:ext cx="1373246" cy="1185117"/>
            <a:chOff x="788063" y="1985963"/>
            <a:chExt cx="1373246" cy="1185117"/>
          </a:xfrm>
        </p:grpSpPr>
        <p:cxnSp>
          <p:nvCxnSpPr>
            <p:cNvPr id="42" name="Straight Arrow Connector 41"/>
            <p:cNvCxnSpPr/>
            <p:nvPr/>
          </p:nvCxnSpPr>
          <p:spPr>
            <a:xfrm flipV="1">
              <a:off x="1062182" y="2946400"/>
              <a:ext cx="1099127" cy="923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3" name="Straight Arrow Connector 42"/>
            <p:cNvCxnSpPr/>
            <p:nvPr/>
          </p:nvCxnSpPr>
          <p:spPr>
            <a:xfrm flipV="1">
              <a:off x="1062182" y="1985963"/>
              <a:ext cx="0" cy="96967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44" name="TextBox 43"/>
            <p:cNvSpPr txBox="1"/>
            <p:nvPr/>
          </p:nvSpPr>
          <p:spPr>
            <a:xfrm>
              <a:off x="1003506" y="2955636"/>
              <a:ext cx="1005403" cy="215444"/>
            </a:xfrm>
            <a:prstGeom prst="rect">
              <a:avLst/>
            </a:prstGeom>
            <a:noFill/>
          </p:spPr>
          <p:txBody>
            <a:bodyPr wrap="none" rtlCol="0">
              <a:spAutoFit/>
            </a:bodyPr>
            <a:lstStyle/>
            <a:p>
              <a:r>
                <a:rPr lang="en-US" sz="800" dirty="0" smtClean="0"/>
                <a:t>Reaction pathway</a:t>
              </a:r>
              <a:endParaRPr lang="en-US" sz="800" dirty="0"/>
            </a:p>
          </p:txBody>
        </p:sp>
        <p:sp>
          <p:nvSpPr>
            <p:cNvPr id="45" name="TextBox 44"/>
            <p:cNvSpPr txBox="1"/>
            <p:nvPr/>
          </p:nvSpPr>
          <p:spPr>
            <a:xfrm rot="16200000">
              <a:off x="424341" y="2492313"/>
              <a:ext cx="942887" cy="215444"/>
            </a:xfrm>
            <a:prstGeom prst="rect">
              <a:avLst/>
            </a:prstGeom>
            <a:noFill/>
          </p:spPr>
          <p:txBody>
            <a:bodyPr wrap="none" rtlCol="0">
              <a:spAutoFit/>
            </a:bodyPr>
            <a:lstStyle/>
            <a:p>
              <a:r>
                <a:rPr lang="en-US" sz="800" dirty="0" smtClean="0"/>
                <a:t>Potential Energy</a:t>
              </a:r>
              <a:endParaRPr lang="en-US" sz="800" dirty="0"/>
            </a:p>
          </p:txBody>
        </p:sp>
      </p:grpSp>
      <p:grpSp>
        <p:nvGrpSpPr>
          <p:cNvPr id="46" name="Group 45"/>
          <p:cNvGrpSpPr/>
          <p:nvPr/>
        </p:nvGrpSpPr>
        <p:grpSpPr>
          <a:xfrm>
            <a:off x="3414763" y="5263173"/>
            <a:ext cx="1373246" cy="1185117"/>
            <a:chOff x="788063" y="1985963"/>
            <a:chExt cx="1373246" cy="1185117"/>
          </a:xfrm>
        </p:grpSpPr>
        <p:cxnSp>
          <p:nvCxnSpPr>
            <p:cNvPr id="47" name="Straight Arrow Connector 46"/>
            <p:cNvCxnSpPr/>
            <p:nvPr/>
          </p:nvCxnSpPr>
          <p:spPr>
            <a:xfrm flipV="1">
              <a:off x="1062182" y="2946400"/>
              <a:ext cx="1099127" cy="923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8" name="Straight Arrow Connector 47"/>
            <p:cNvCxnSpPr/>
            <p:nvPr/>
          </p:nvCxnSpPr>
          <p:spPr>
            <a:xfrm flipV="1">
              <a:off x="1062182" y="1985963"/>
              <a:ext cx="0" cy="96967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49" name="TextBox 48"/>
            <p:cNvSpPr txBox="1"/>
            <p:nvPr/>
          </p:nvSpPr>
          <p:spPr>
            <a:xfrm>
              <a:off x="1003506" y="2955636"/>
              <a:ext cx="1005403" cy="215444"/>
            </a:xfrm>
            <a:prstGeom prst="rect">
              <a:avLst/>
            </a:prstGeom>
            <a:noFill/>
          </p:spPr>
          <p:txBody>
            <a:bodyPr wrap="none" rtlCol="0">
              <a:spAutoFit/>
            </a:bodyPr>
            <a:lstStyle/>
            <a:p>
              <a:r>
                <a:rPr lang="en-US" sz="800" dirty="0" smtClean="0"/>
                <a:t>Reaction pathway</a:t>
              </a:r>
              <a:endParaRPr lang="en-US" sz="800" dirty="0"/>
            </a:p>
          </p:txBody>
        </p:sp>
        <p:sp>
          <p:nvSpPr>
            <p:cNvPr id="50" name="TextBox 49"/>
            <p:cNvSpPr txBox="1"/>
            <p:nvPr/>
          </p:nvSpPr>
          <p:spPr>
            <a:xfrm rot="16200000">
              <a:off x="424341" y="2492313"/>
              <a:ext cx="942887" cy="215444"/>
            </a:xfrm>
            <a:prstGeom prst="rect">
              <a:avLst/>
            </a:prstGeom>
            <a:noFill/>
          </p:spPr>
          <p:txBody>
            <a:bodyPr wrap="none" rtlCol="0">
              <a:spAutoFit/>
            </a:bodyPr>
            <a:lstStyle/>
            <a:p>
              <a:r>
                <a:rPr lang="en-US" sz="800" dirty="0" smtClean="0"/>
                <a:t>Potential Energy</a:t>
              </a:r>
              <a:endParaRPr lang="en-US" sz="800" dirty="0"/>
            </a:p>
          </p:txBody>
        </p:sp>
      </p:grpSp>
      <p:grpSp>
        <p:nvGrpSpPr>
          <p:cNvPr id="51" name="Group 50"/>
          <p:cNvGrpSpPr/>
          <p:nvPr/>
        </p:nvGrpSpPr>
        <p:grpSpPr>
          <a:xfrm>
            <a:off x="6023561" y="5303551"/>
            <a:ext cx="1373246" cy="1185117"/>
            <a:chOff x="788063" y="1985963"/>
            <a:chExt cx="1373246" cy="1185117"/>
          </a:xfrm>
        </p:grpSpPr>
        <p:cxnSp>
          <p:nvCxnSpPr>
            <p:cNvPr id="52" name="Straight Arrow Connector 51"/>
            <p:cNvCxnSpPr/>
            <p:nvPr/>
          </p:nvCxnSpPr>
          <p:spPr>
            <a:xfrm flipV="1">
              <a:off x="1062182" y="2946400"/>
              <a:ext cx="1099127" cy="923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3" name="Straight Arrow Connector 52"/>
            <p:cNvCxnSpPr/>
            <p:nvPr/>
          </p:nvCxnSpPr>
          <p:spPr>
            <a:xfrm flipV="1">
              <a:off x="1062182" y="1985963"/>
              <a:ext cx="0" cy="96967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54" name="TextBox 53"/>
            <p:cNvSpPr txBox="1"/>
            <p:nvPr/>
          </p:nvSpPr>
          <p:spPr>
            <a:xfrm>
              <a:off x="1003506" y="2955636"/>
              <a:ext cx="1005403" cy="215444"/>
            </a:xfrm>
            <a:prstGeom prst="rect">
              <a:avLst/>
            </a:prstGeom>
            <a:noFill/>
          </p:spPr>
          <p:txBody>
            <a:bodyPr wrap="none" rtlCol="0">
              <a:spAutoFit/>
            </a:bodyPr>
            <a:lstStyle/>
            <a:p>
              <a:r>
                <a:rPr lang="en-US" sz="800" dirty="0" smtClean="0"/>
                <a:t>Reaction pathway</a:t>
              </a:r>
              <a:endParaRPr lang="en-US" sz="800" dirty="0"/>
            </a:p>
          </p:txBody>
        </p:sp>
        <p:sp>
          <p:nvSpPr>
            <p:cNvPr id="55" name="TextBox 54"/>
            <p:cNvSpPr txBox="1"/>
            <p:nvPr/>
          </p:nvSpPr>
          <p:spPr>
            <a:xfrm rot="16200000">
              <a:off x="424341" y="2492313"/>
              <a:ext cx="942887" cy="215444"/>
            </a:xfrm>
            <a:prstGeom prst="rect">
              <a:avLst/>
            </a:prstGeom>
            <a:noFill/>
          </p:spPr>
          <p:txBody>
            <a:bodyPr wrap="none" rtlCol="0">
              <a:spAutoFit/>
            </a:bodyPr>
            <a:lstStyle/>
            <a:p>
              <a:r>
                <a:rPr lang="en-US" sz="800" dirty="0" smtClean="0"/>
                <a:t>Potential Energy</a:t>
              </a:r>
              <a:endParaRPr lang="en-US" sz="800" dirty="0"/>
            </a:p>
          </p:txBody>
        </p:sp>
      </p:grpSp>
    </p:spTree>
    <p:extLst>
      <p:ext uri="{BB962C8B-B14F-4D97-AF65-F5344CB8AC3E}">
        <p14:creationId xmlns:p14="http://schemas.microsoft.com/office/powerpoint/2010/main" val="1257303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9"/>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5" grpId="0"/>
      <p:bldP spid="16" grpId="0"/>
      <p:bldP spid="17" grpId="0"/>
      <p:bldP spid="18" grpId="0"/>
      <p:bldP spid="1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98474" y="163262"/>
            <a:ext cx="7556313" cy="1116106"/>
          </a:xfrm>
        </p:spPr>
        <p:txBody>
          <a:bodyPr/>
          <a:lstStyle/>
          <a:p>
            <a:r>
              <a:rPr lang="en-US" dirty="0" smtClean="0"/>
              <a:t>Types of Chemical Reactions</a:t>
            </a:r>
            <a:endParaRPr lang="en-US" dirty="0"/>
          </a:p>
        </p:txBody>
      </p:sp>
      <p:sp>
        <p:nvSpPr>
          <p:cNvPr id="7" name="Text Placeholder 5"/>
          <p:cNvSpPr>
            <a:spLocks noGrp="1"/>
          </p:cNvSpPr>
          <p:nvPr/>
        </p:nvSpPr>
        <p:spPr>
          <a:xfrm>
            <a:off x="376638" y="1313123"/>
            <a:ext cx="7558960" cy="774700"/>
          </a:xfrm>
          <a:prstGeom prst="rect">
            <a:avLst/>
          </a:prstGeom>
        </p:spPr>
        <p:txBody>
          <a:bodyPr vert="horz" lIns="91440" tIns="45720" rIns="91440" bIns="45720" rtlCol="0" anchor="t" anchorCtr="0">
            <a:noAutofit/>
          </a:bodyPr>
          <a:lstStyle>
            <a:lvl1pPr marL="0" indent="0" algn="l" defTabSz="914400" rtl="0" eaLnBrk="1" latinLnBrk="0" hangingPunct="1">
              <a:spcBef>
                <a:spcPts val="2000"/>
              </a:spcBef>
              <a:buClr>
                <a:schemeClr val="accent1"/>
              </a:buClr>
              <a:buSzPct val="75000"/>
              <a:buFont typeface="Wingdings" pitchFamily="2" charset="2"/>
              <a:buNone/>
              <a:defRPr kumimoji="0" sz="2400" b="0" i="0" u="none" strike="noStrike" kern="1200" cap="none" spc="0" normalizeH="0" baseline="0">
                <a:ln>
                  <a:noFill/>
                </a:ln>
                <a:solidFill>
                  <a:schemeClr val="accent3"/>
                </a:solidFill>
                <a:effectLst/>
                <a:uLnTx/>
                <a:uFillTx/>
                <a:latin typeface="+mj-lt"/>
                <a:ea typeface="+mj-ea"/>
                <a:cs typeface="+mj-cs"/>
              </a:defRPr>
            </a:lvl1pPr>
            <a:lvl2pPr marL="457200" indent="0" algn="l" defTabSz="914400" rtl="0" eaLnBrk="1" latinLnBrk="0" hangingPunct="1">
              <a:spcBef>
                <a:spcPts val="600"/>
              </a:spcBef>
              <a:buClr>
                <a:schemeClr val="accent1">
                  <a:lumMod val="60000"/>
                  <a:lumOff val="40000"/>
                </a:schemeClr>
              </a:buClr>
              <a:buSzPct val="75000"/>
              <a:buFont typeface="Wingdings" pitchFamily="2" charset="2"/>
              <a:buNone/>
              <a:defRPr sz="1200" kern="1200">
                <a:solidFill>
                  <a:schemeClr val="tx1">
                    <a:lumMod val="65000"/>
                    <a:lumOff val="35000"/>
                  </a:schemeClr>
                </a:solidFill>
                <a:latin typeface="+mn-lt"/>
                <a:ea typeface="+mn-ea"/>
                <a:cs typeface="+mn-cs"/>
              </a:defRPr>
            </a:lvl2pPr>
            <a:lvl3pPr marL="914400" indent="0" algn="l" defTabSz="914400" rtl="0" eaLnBrk="1" latinLnBrk="0" hangingPunct="1">
              <a:spcBef>
                <a:spcPts val="600"/>
              </a:spcBef>
              <a:buClr>
                <a:schemeClr val="accent1"/>
              </a:buClr>
              <a:buSzPct val="75000"/>
              <a:buFont typeface="Wingdings" pitchFamily="2" charset="2"/>
              <a:buNone/>
              <a:defRPr sz="1000" kern="1200">
                <a:solidFill>
                  <a:schemeClr val="tx1">
                    <a:lumMod val="65000"/>
                    <a:lumOff val="35000"/>
                  </a:schemeClr>
                </a:solidFill>
                <a:latin typeface="+mn-lt"/>
                <a:ea typeface="+mn-ea"/>
                <a:cs typeface="+mn-cs"/>
              </a:defRPr>
            </a:lvl3pPr>
            <a:lvl4pPr marL="1371600" indent="0" algn="l" defTabSz="914400" rtl="0" eaLnBrk="1" latinLnBrk="0" hangingPunct="1">
              <a:spcBef>
                <a:spcPts val="600"/>
              </a:spcBef>
              <a:buClr>
                <a:schemeClr val="accent1">
                  <a:lumMod val="60000"/>
                  <a:lumOff val="40000"/>
                </a:schemeClr>
              </a:buClr>
              <a:buSzPct val="75000"/>
              <a:buFont typeface="Wingdings" pitchFamily="2" charset="2"/>
              <a:buNone/>
              <a:defRPr sz="900" kern="1200">
                <a:solidFill>
                  <a:schemeClr val="tx1">
                    <a:lumMod val="65000"/>
                    <a:lumOff val="35000"/>
                  </a:schemeClr>
                </a:solidFill>
                <a:latin typeface="+mn-lt"/>
                <a:ea typeface="+mn-ea"/>
                <a:cs typeface="+mn-cs"/>
              </a:defRPr>
            </a:lvl4pPr>
            <a:lvl5pPr marL="1828800" indent="0" algn="l" defTabSz="914400" rtl="0" eaLnBrk="1" latinLnBrk="0" hangingPunct="1">
              <a:spcBef>
                <a:spcPts val="600"/>
              </a:spcBef>
              <a:buClr>
                <a:schemeClr val="accent1"/>
              </a:buClr>
              <a:buSzPct val="75000"/>
              <a:buFont typeface="Wingdings" pitchFamily="2" charset="2"/>
              <a:buNone/>
              <a:defRPr sz="900" kern="1200">
                <a:solidFill>
                  <a:schemeClr val="tx1">
                    <a:lumMod val="65000"/>
                    <a:lumOff val="35000"/>
                  </a:schemeClr>
                </a:solidFill>
                <a:latin typeface="+mn-lt"/>
                <a:ea typeface="+mn-ea"/>
                <a:cs typeface="+mn-cs"/>
              </a:defRPr>
            </a:lvl5pPr>
            <a:lvl6pPr marL="2286000" indent="0" algn="l" defTabSz="914400" rtl="0" eaLnBrk="1" latinLnBrk="0" hangingPunct="1">
              <a:spcBef>
                <a:spcPct val="20000"/>
              </a:spcBef>
              <a:buClr>
                <a:schemeClr val="accent1">
                  <a:lumMod val="60000"/>
                  <a:lumOff val="40000"/>
                </a:schemeClr>
              </a:buClr>
              <a:buSzPct val="75000"/>
              <a:buFont typeface="Wingdings" pitchFamily="2" charset="2"/>
              <a:buNone/>
              <a:defRPr lang="en-US" sz="900" kern="1200">
                <a:solidFill>
                  <a:schemeClr val="tx1">
                    <a:lumMod val="65000"/>
                    <a:lumOff val="35000"/>
                  </a:schemeClr>
                </a:solidFill>
                <a:latin typeface="+mn-lt"/>
                <a:ea typeface="+mn-ea"/>
                <a:cs typeface="+mn-cs"/>
              </a:defRPr>
            </a:lvl6pPr>
            <a:lvl7pPr marL="2743200" indent="0" algn="l" defTabSz="914400" rtl="0" eaLnBrk="1" latinLnBrk="0" hangingPunct="1">
              <a:spcBef>
                <a:spcPct val="20000"/>
              </a:spcBef>
              <a:buClr>
                <a:schemeClr val="accent1"/>
              </a:buClr>
              <a:buSzPct val="75000"/>
              <a:buFont typeface="Wingdings" pitchFamily="2" charset="2"/>
              <a:buNone/>
              <a:defRPr lang="en-US" sz="900" kern="1200" baseline="0">
                <a:solidFill>
                  <a:schemeClr val="tx1">
                    <a:lumMod val="65000"/>
                    <a:lumOff val="35000"/>
                  </a:schemeClr>
                </a:solidFill>
                <a:latin typeface="+mn-lt"/>
                <a:ea typeface="+mn-ea"/>
                <a:cs typeface="+mn-cs"/>
              </a:defRPr>
            </a:lvl7pPr>
            <a:lvl8pPr marL="3200400" indent="0" algn="l" defTabSz="914400" rtl="0" eaLnBrk="1" latinLnBrk="0" hangingPunct="1">
              <a:spcBef>
                <a:spcPct val="20000"/>
              </a:spcBef>
              <a:buClr>
                <a:schemeClr val="accent1">
                  <a:lumMod val="60000"/>
                  <a:lumOff val="40000"/>
                </a:schemeClr>
              </a:buClr>
              <a:buSzPct val="75000"/>
              <a:buFont typeface="Wingdings" pitchFamily="2" charset="2"/>
              <a:buNone/>
              <a:defRPr lang="en-US" sz="900" kern="1200" baseline="0">
                <a:solidFill>
                  <a:schemeClr val="tx1">
                    <a:lumMod val="65000"/>
                    <a:lumOff val="35000"/>
                  </a:schemeClr>
                </a:solidFill>
                <a:latin typeface="+mn-lt"/>
                <a:ea typeface="+mn-ea"/>
                <a:cs typeface="+mn-cs"/>
              </a:defRPr>
            </a:lvl8pPr>
            <a:lvl9pPr marL="3657600" indent="0" algn="l" defTabSz="914400" rtl="0" eaLnBrk="1" latinLnBrk="0" hangingPunct="1">
              <a:spcBef>
                <a:spcPct val="20000"/>
              </a:spcBef>
              <a:buClr>
                <a:schemeClr val="accent1"/>
              </a:buClr>
              <a:buSzPct val="75000"/>
              <a:buFont typeface="Wingdings" pitchFamily="2" charset="2"/>
              <a:buNone/>
              <a:defRPr lang="en-US" sz="900" kern="1200" baseline="0">
                <a:solidFill>
                  <a:schemeClr val="tx1">
                    <a:lumMod val="65000"/>
                    <a:lumOff val="35000"/>
                  </a:schemeClr>
                </a:solidFill>
                <a:latin typeface="+mn-lt"/>
                <a:ea typeface="+mn-ea"/>
                <a:cs typeface="+mn-cs"/>
              </a:defRPr>
            </a:lvl9pPr>
          </a:lstStyle>
          <a:p>
            <a:endParaRPr lang="en-US" dirty="0"/>
          </a:p>
        </p:txBody>
      </p:sp>
      <p:sp>
        <p:nvSpPr>
          <p:cNvPr id="8" name="TextBox 7"/>
          <p:cNvSpPr txBox="1"/>
          <p:nvPr/>
        </p:nvSpPr>
        <p:spPr>
          <a:xfrm>
            <a:off x="0" y="6273199"/>
            <a:ext cx="9144000" cy="923330"/>
          </a:xfrm>
          <a:prstGeom prst="rect">
            <a:avLst/>
          </a:prstGeom>
          <a:noFill/>
        </p:spPr>
        <p:txBody>
          <a:bodyPr wrap="square" rtlCol="0">
            <a:spAutoFit/>
          </a:bodyPr>
          <a:lstStyle/>
          <a:p>
            <a:r>
              <a:rPr lang="en-US" dirty="0" smtClean="0"/>
              <a:t>LO 3.1: 	Students </a:t>
            </a:r>
            <a:r>
              <a:rPr lang="en-US" dirty="0"/>
              <a:t>can translate among macroscopic observations of change, chemical equations, and particle views.</a:t>
            </a:r>
            <a:r>
              <a:rPr lang="en-US" dirty="0" smtClean="0"/>
              <a:t>															</a:t>
            </a:r>
            <a:endParaRPr lang="en-US" dirty="0"/>
          </a:p>
        </p:txBody>
      </p:sp>
      <p:sp>
        <p:nvSpPr>
          <p:cNvPr id="9" name="TextBox 8"/>
          <p:cNvSpPr txBox="1"/>
          <p:nvPr/>
        </p:nvSpPr>
        <p:spPr>
          <a:xfrm>
            <a:off x="8097582" y="-32652"/>
            <a:ext cx="979575" cy="369332"/>
          </a:xfrm>
          <a:prstGeom prst="rect">
            <a:avLst/>
          </a:prstGeom>
          <a:noFill/>
        </p:spPr>
        <p:txBody>
          <a:bodyPr wrap="square" rtlCol="0">
            <a:spAutoFit/>
          </a:bodyPr>
          <a:lstStyle/>
          <a:p>
            <a:r>
              <a:rPr lang="en-US" dirty="0" smtClean="0"/>
              <a:t>Source</a:t>
            </a:r>
            <a:endParaRPr lang="en-US" dirty="0"/>
          </a:p>
        </p:txBody>
      </p:sp>
      <p:sp>
        <p:nvSpPr>
          <p:cNvPr id="11" name="TextBox 10"/>
          <p:cNvSpPr txBox="1"/>
          <p:nvPr/>
        </p:nvSpPr>
        <p:spPr>
          <a:xfrm>
            <a:off x="8157538" y="1816854"/>
            <a:ext cx="894959" cy="369332"/>
          </a:xfrm>
          <a:prstGeom prst="rect">
            <a:avLst/>
          </a:prstGeom>
          <a:noFill/>
        </p:spPr>
        <p:txBody>
          <a:bodyPr wrap="square" rtlCol="0">
            <a:spAutoFit/>
          </a:bodyPr>
          <a:lstStyle/>
          <a:p>
            <a:r>
              <a:rPr lang="en-US" dirty="0" smtClean="0">
                <a:hlinkClick r:id="rId2"/>
              </a:rPr>
              <a:t>Video</a:t>
            </a:r>
            <a:endParaRPr lang="en-US" dirty="0"/>
          </a:p>
        </p:txBody>
      </p:sp>
      <p:sp>
        <p:nvSpPr>
          <p:cNvPr id="12" name="TextBox 11"/>
          <p:cNvSpPr txBox="1"/>
          <p:nvPr/>
        </p:nvSpPr>
        <p:spPr>
          <a:xfrm>
            <a:off x="173438" y="893524"/>
            <a:ext cx="3576526" cy="923330"/>
          </a:xfrm>
          <a:prstGeom prst="rect">
            <a:avLst/>
          </a:prstGeom>
          <a:noFill/>
        </p:spPr>
        <p:txBody>
          <a:bodyPr wrap="square" rtlCol="0">
            <a:spAutoFit/>
          </a:bodyPr>
          <a:lstStyle/>
          <a:p>
            <a:pPr fontAlgn="t"/>
            <a:r>
              <a:rPr lang="en-US" b="1" dirty="0"/>
              <a:t>Combustion</a:t>
            </a:r>
            <a:endParaRPr lang="en-US" dirty="0"/>
          </a:p>
          <a:p>
            <a:r>
              <a:rPr lang="en-US" b="1" dirty="0" err="1"/>
              <a:t>C</a:t>
            </a:r>
            <a:r>
              <a:rPr lang="en-US" b="1" baseline="-25000" dirty="0" err="1"/>
              <a:t>x</a:t>
            </a:r>
            <a:r>
              <a:rPr lang="en-US" b="1" dirty="0" err="1"/>
              <a:t>H</a:t>
            </a:r>
            <a:r>
              <a:rPr lang="en-US" b="1" baseline="-25000" dirty="0" err="1"/>
              <a:t>x</a:t>
            </a:r>
            <a:r>
              <a:rPr lang="en-US" b="1" dirty="0"/>
              <a:t> + O</a:t>
            </a:r>
            <a:r>
              <a:rPr lang="en-US" b="1" baseline="-25000" dirty="0"/>
              <a:t>2</a:t>
            </a:r>
            <a:r>
              <a:rPr lang="en-US" b="1" dirty="0"/>
              <a:t> </a:t>
            </a:r>
            <a:r>
              <a:rPr lang="en-US" b="1" dirty="0">
                <a:sym typeface="Wingdings"/>
              </a:rPr>
              <a:t></a:t>
            </a:r>
            <a:r>
              <a:rPr lang="en-US" b="1" dirty="0"/>
              <a:t> CO</a:t>
            </a:r>
            <a:r>
              <a:rPr lang="en-US" b="1" baseline="-25000" dirty="0"/>
              <a:t>2</a:t>
            </a:r>
            <a:r>
              <a:rPr lang="en-US" b="1" dirty="0"/>
              <a:t> + H</a:t>
            </a:r>
            <a:r>
              <a:rPr lang="en-US" b="1" baseline="-25000" dirty="0"/>
              <a:t>2</a:t>
            </a:r>
            <a:r>
              <a:rPr lang="en-US" b="1" dirty="0"/>
              <a:t>O</a:t>
            </a:r>
            <a:endParaRPr lang="en-US" dirty="0"/>
          </a:p>
          <a:p>
            <a:endParaRPr lang="en-US" dirty="0"/>
          </a:p>
        </p:txBody>
      </p:sp>
      <p:sp>
        <p:nvSpPr>
          <p:cNvPr id="20" name="TextBox 19"/>
          <p:cNvSpPr txBox="1"/>
          <p:nvPr/>
        </p:nvSpPr>
        <p:spPr>
          <a:xfrm>
            <a:off x="4521056" y="853171"/>
            <a:ext cx="3576526" cy="923330"/>
          </a:xfrm>
          <a:prstGeom prst="rect">
            <a:avLst/>
          </a:prstGeom>
          <a:noFill/>
        </p:spPr>
        <p:txBody>
          <a:bodyPr wrap="square" rtlCol="0">
            <a:spAutoFit/>
          </a:bodyPr>
          <a:lstStyle/>
          <a:p>
            <a:pPr fontAlgn="t"/>
            <a:r>
              <a:rPr lang="en-US" b="1" dirty="0"/>
              <a:t>Acid-Base (Neutralization)</a:t>
            </a:r>
            <a:endParaRPr lang="en-US" dirty="0"/>
          </a:p>
          <a:p>
            <a:pPr fontAlgn="t"/>
            <a:r>
              <a:rPr lang="en-US" b="1" dirty="0"/>
              <a:t>HA + BOH </a:t>
            </a:r>
            <a:r>
              <a:rPr lang="en-US" b="1" dirty="0">
                <a:sym typeface="Wingdings"/>
              </a:rPr>
              <a:t></a:t>
            </a:r>
            <a:r>
              <a:rPr lang="en-US" b="1" dirty="0"/>
              <a:t> H</a:t>
            </a:r>
            <a:r>
              <a:rPr lang="en-US" b="1" baseline="-25000" dirty="0"/>
              <a:t>2</a:t>
            </a:r>
            <a:r>
              <a:rPr lang="en-US" b="1" dirty="0"/>
              <a:t>O + BA</a:t>
            </a:r>
            <a:endParaRPr lang="en-US" dirty="0"/>
          </a:p>
          <a:p>
            <a:endParaRPr lang="en-US" dirty="0"/>
          </a:p>
        </p:txBody>
      </p:sp>
      <p:sp>
        <p:nvSpPr>
          <p:cNvPr id="14" name="TextBox 13"/>
          <p:cNvSpPr txBox="1"/>
          <p:nvPr/>
        </p:nvSpPr>
        <p:spPr>
          <a:xfrm rot="16200000">
            <a:off x="2010623" y="2290937"/>
            <a:ext cx="1986258" cy="600164"/>
          </a:xfrm>
          <a:prstGeom prst="rect">
            <a:avLst/>
          </a:prstGeom>
          <a:noFill/>
        </p:spPr>
        <p:txBody>
          <a:bodyPr wrap="square" rtlCol="0">
            <a:spAutoFit/>
          </a:bodyPr>
          <a:lstStyle/>
          <a:p>
            <a:r>
              <a:rPr lang="en-US" sz="1100" dirty="0" smtClean="0">
                <a:latin typeface="Albertus Medium" pitchFamily="34" charset="0"/>
              </a:rPr>
              <a:t>C</a:t>
            </a:r>
            <a:r>
              <a:rPr lang="en-US" sz="1100" dirty="0">
                <a:latin typeface="Albertus Medium" pitchFamily="34" charset="0"/>
              </a:rPr>
              <a:t>. </a:t>
            </a:r>
            <a:r>
              <a:rPr lang="en-US" sz="1100" i="1" dirty="0">
                <a:latin typeface="Albertus Medium" pitchFamily="34" charset="0"/>
              </a:rPr>
              <a:t>Pearson Chemistry</a:t>
            </a:r>
            <a:r>
              <a:rPr lang="en-US" sz="1100" dirty="0">
                <a:latin typeface="Albertus Medium" pitchFamily="34" charset="0"/>
              </a:rPr>
              <a:t>. Boston, MA: Pearson, 2012. Print.</a:t>
            </a:r>
          </a:p>
        </p:txBody>
      </p:sp>
      <p:sp>
        <p:nvSpPr>
          <p:cNvPr id="22" name="TextBox 21"/>
          <p:cNvSpPr txBox="1"/>
          <p:nvPr/>
        </p:nvSpPr>
        <p:spPr>
          <a:xfrm>
            <a:off x="173438" y="3584149"/>
            <a:ext cx="3576526" cy="1200329"/>
          </a:xfrm>
          <a:prstGeom prst="rect">
            <a:avLst/>
          </a:prstGeom>
          <a:noFill/>
        </p:spPr>
        <p:txBody>
          <a:bodyPr wrap="square" rtlCol="0">
            <a:spAutoFit/>
          </a:bodyPr>
          <a:lstStyle/>
          <a:p>
            <a:pPr fontAlgn="t"/>
            <a:r>
              <a:rPr lang="en-US" b="1" dirty="0"/>
              <a:t>Oxidation-Reduction</a:t>
            </a:r>
            <a:endParaRPr lang="en-US" dirty="0"/>
          </a:p>
          <a:p>
            <a:pPr fontAlgn="t"/>
            <a:r>
              <a:rPr lang="en-US" b="1" dirty="0"/>
              <a:t>A </a:t>
            </a:r>
            <a:r>
              <a:rPr lang="en-US" b="1" baseline="30000" dirty="0" smtClean="0"/>
              <a:t>+ </a:t>
            </a:r>
            <a:r>
              <a:rPr lang="en-US" b="1" dirty="0"/>
              <a:t>+ </a:t>
            </a:r>
            <a:r>
              <a:rPr lang="en-US" b="1" dirty="0" smtClean="0"/>
              <a:t>e</a:t>
            </a:r>
            <a:r>
              <a:rPr lang="en-US" b="1" baseline="30000" dirty="0" smtClean="0"/>
              <a:t>-</a:t>
            </a:r>
            <a:r>
              <a:rPr lang="en-US" b="1" dirty="0" smtClean="0"/>
              <a:t>  </a:t>
            </a:r>
            <a:r>
              <a:rPr lang="en-US" b="1" dirty="0">
                <a:sym typeface="Wingdings"/>
              </a:rPr>
              <a:t></a:t>
            </a:r>
            <a:r>
              <a:rPr lang="en-US" b="1" dirty="0"/>
              <a:t> </a:t>
            </a:r>
            <a:r>
              <a:rPr lang="en-US" b="1" dirty="0" smtClean="0"/>
              <a:t> A</a:t>
            </a:r>
          </a:p>
          <a:p>
            <a:pPr fontAlgn="t"/>
            <a:r>
              <a:rPr lang="en-US" b="1" dirty="0" smtClean="0"/>
              <a:t>B  </a:t>
            </a:r>
            <a:r>
              <a:rPr lang="en-US" b="1" dirty="0" smtClean="0">
                <a:sym typeface="Wingdings" panose="05000000000000000000" pitchFamily="2" charset="2"/>
              </a:rPr>
              <a:t>  B + </a:t>
            </a:r>
            <a:r>
              <a:rPr lang="en-US" b="1" dirty="0"/>
              <a:t>e</a:t>
            </a:r>
            <a:r>
              <a:rPr lang="en-US" b="1" baseline="30000" dirty="0"/>
              <a:t>-</a:t>
            </a:r>
            <a:endParaRPr lang="en-US" dirty="0"/>
          </a:p>
          <a:p>
            <a:endParaRPr lang="en-US" dirty="0"/>
          </a:p>
        </p:txBody>
      </p:sp>
      <p:sp>
        <p:nvSpPr>
          <p:cNvPr id="23" name="TextBox 22"/>
          <p:cNvSpPr txBox="1"/>
          <p:nvPr/>
        </p:nvSpPr>
        <p:spPr>
          <a:xfrm>
            <a:off x="4521055" y="3488148"/>
            <a:ext cx="4198071" cy="923330"/>
          </a:xfrm>
          <a:prstGeom prst="rect">
            <a:avLst/>
          </a:prstGeom>
          <a:noFill/>
        </p:spPr>
        <p:txBody>
          <a:bodyPr wrap="square" rtlCol="0">
            <a:spAutoFit/>
          </a:bodyPr>
          <a:lstStyle/>
          <a:p>
            <a:pPr fontAlgn="t"/>
            <a:r>
              <a:rPr lang="en-US" b="1" dirty="0"/>
              <a:t>Precipitation</a:t>
            </a:r>
            <a:endParaRPr lang="en-US" dirty="0"/>
          </a:p>
          <a:p>
            <a:r>
              <a:rPr lang="en-US" b="1" dirty="0"/>
              <a:t>AB (</a:t>
            </a:r>
            <a:r>
              <a:rPr lang="en-US" b="1" dirty="0" err="1"/>
              <a:t>aq</a:t>
            </a:r>
            <a:r>
              <a:rPr lang="en-US" b="1" dirty="0"/>
              <a:t>) + CD (</a:t>
            </a:r>
            <a:r>
              <a:rPr lang="en-US" b="1" dirty="0" err="1"/>
              <a:t>aq</a:t>
            </a:r>
            <a:r>
              <a:rPr lang="en-US" b="1" dirty="0"/>
              <a:t>)</a:t>
            </a:r>
            <a:r>
              <a:rPr lang="en-US" b="1" dirty="0">
                <a:sym typeface="Wingdings"/>
              </a:rPr>
              <a:t></a:t>
            </a:r>
            <a:r>
              <a:rPr lang="en-US" b="1" dirty="0"/>
              <a:t> AD (</a:t>
            </a:r>
            <a:r>
              <a:rPr lang="en-US" b="1" dirty="0" err="1"/>
              <a:t>aq</a:t>
            </a:r>
            <a:r>
              <a:rPr lang="en-US" b="1" dirty="0"/>
              <a:t>) + CB (s)</a:t>
            </a:r>
            <a:endParaRPr lang="en-US" dirty="0"/>
          </a:p>
          <a:p>
            <a:endParaRPr lang="en-US" dirty="0"/>
          </a:p>
        </p:txBody>
      </p:sp>
      <p:pic>
        <p:nvPicPr>
          <p:cNvPr id="2050" name="Picture 2" descr="D:\data\files\CHEM12_C11_figure_11.8.png"/>
          <p:cNvPicPr>
            <a:picLocks noChangeAspect="1" noChangeArrowheads="1"/>
          </p:cNvPicPr>
          <p:nvPr/>
        </p:nvPicPr>
        <p:blipFill rotWithShape="1">
          <a:blip r:embed="rId3">
            <a:extLst>
              <a:ext uri="{28A0092B-C50C-407E-A947-70E740481C1C}">
                <a14:useLocalDpi xmlns:a14="http://schemas.microsoft.com/office/drawing/2010/main" val="0"/>
              </a:ext>
            </a:extLst>
          </a:blip>
          <a:srcRect b="10434"/>
          <a:stretch/>
        </p:blipFill>
        <p:spPr bwMode="auto">
          <a:xfrm>
            <a:off x="173438" y="1242131"/>
            <a:ext cx="2614870" cy="2342018"/>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https://s-media-cache-ak0.pinimg.com/736x/f7/23/93/f723936cc7d58c4a4b114bb2f39a420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08033" y="4205399"/>
            <a:ext cx="2424113" cy="1809750"/>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3437" y="4491148"/>
            <a:ext cx="3171331" cy="15240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6" name="Picture 8"/>
          <p:cNvPicPr>
            <a:picLocks noChangeAspect="1" noChangeArrowheads="1"/>
          </p:cNvPicPr>
          <p:nvPr/>
        </p:nvPicPr>
        <p:blipFill>
          <a:blip r:embed="rId7">
            <a:extLst>
              <a:ext uri="{28A0092B-C50C-407E-A947-70E740481C1C}">
                <a14:useLocalDpi xmlns:a14="http://schemas.microsoft.com/office/drawing/2010/main" val="0"/>
              </a:ext>
            </a:extLst>
          </a:blip>
          <a:srcRect t="17477"/>
          <a:stretch>
            <a:fillRect/>
          </a:stretch>
        </p:blipFill>
        <p:spPr bwMode="auto">
          <a:xfrm>
            <a:off x="4991966" y="1493594"/>
            <a:ext cx="2152650" cy="18471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1"/>
          <p:cNvPicPr>
            <a:picLocks noChangeAspect="1"/>
          </p:cNvPicPr>
          <p:nvPr/>
        </p:nvPicPr>
        <p:blipFill>
          <a:blip r:embed="rId8"/>
          <a:stretch>
            <a:fillRect/>
          </a:stretch>
        </p:blipFill>
        <p:spPr>
          <a:xfrm>
            <a:off x="75907" y="2025430"/>
            <a:ext cx="8969333" cy="2438511"/>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pic>
        <p:nvPicPr>
          <p:cNvPr id="3" name="Picture 2"/>
          <p:cNvPicPr>
            <a:picLocks noChangeAspect="1"/>
          </p:cNvPicPr>
          <p:nvPr/>
        </p:nvPicPr>
        <p:blipFill>
          <a:blip r:embed="rId9"/>
          <a:stretch>
            <a:fillRect/>
          </a:stretch>
        </p:blipFill>
        <p:spPr>
          <a:xfrm>
            <a:off x="-223838" y="3043237"/>
            <a:ext cx="9591675" cy="771525"/>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spTree>
    <p:extLst>
      <p:ext uri="{BB962C8B-B14F-4D97-AF65-F5344CB8AC3E}">
        <p14:creationId xmlns:p14="http://schemas.microsoft.com/office/powerpoint/2010/main" val="966947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98475" y="163263"/>
            <a:ext cx="6253308" cy="611252"/>
          </a:xfrm>
        </p:spPr>
        <p:txBody>
          <a:bodyPr/>
          <a:lstStyle/>
          <a:p>
            <a:r>
              <a:rPr lang="en-US" dirty="0" smtClean="0"/>
              <a:t>Catalysts</a:t>
            </a:r>
            <a:endParaRPr lang="en-US" dirty="0"/>
          </a:p>
        </p:txBody>
      </p:sp>
      <p:sp>
        <p:nvSpPr>
          <p:cNvPr id="7" name="Text Placeholder 5"/>
          <p:cNvSpPr>
            <a:spLocks noGrp="1"/>
          </p:cNvSpPr>
          <p:nvPr/>
        </p:nvSpPr>
        <p:spPr>
          <a:xfrm>
            <a:off x="376638" y="1313123"/>
            <a:ext cx="7558960" cy="774700"/>
          </a:xfrm>
          <a:prstGeom prst="rect">
            <a:avLst/>
          </a:prstGeom>
        </p:spPr>
        <p:txBody>
          <a:bodyPr vert="horz" lIns="91440" tIns="45720" rIns="91440" bIns="45720" rtlCol="0" anchor="t" anchorCtr="0">
            <a:noAutofit/>
          </a:bodyPr>
          <a:lstStyle>
            <a:lvl1pPr marL="0" indent="0" algn="l" defTabSz="914400" rtl="0" eaLnBrk="1" latinLnBrk="0" hangingPunct="1">
              <a:spcBef>
                <a:spcPts val="2000"/>
              </a:spcBef>
              <a:buClr>
                <a:schemeClr val="accent1"/>
              </a:buClr>
              <a:buSzPct val="75000"/>
              <a:buFont typeface="Wingdings" pitchFamily="2" charset="2"/>
              <a:buNone/>
              <a:defRPr kumimoji="0" sz="2400" b="0" i="0" u="none" strike="noStrike" kern="1200" cap="none" spc="0" normalizeH="0" baseline="0">
                <a:ln>
                  <a:noFill/>
                </a:ln>
                <a:solidFill>
                  <a:schemeClr val="accent3"/>
                </a:solidFill>
                <a:effectLst/>
                <a:uLnTx/>
                <a:uFillTx/>
                <a:latin typeface="+mj-lt"/>
                <a:ea typeface="+mj-ea"/>
                <a:cs typeface="+mj-cs"/>
              </a:defRPr>
            </a:lvl1pPr>
            <a:lvl2pPr marL="457200" indent="0" algn="l" defTabSz="914400" rtl="0" eaLnBrk="1" latinLnBrk="0" hangingPunct="1">
              <a:spcBef>
                <a:spcPts val="600"/>
              </a:spcBef>
              <a:buClr>
                <a:schemeClr val="accent1">
                  <a:lumMod val="60000"/>
                  <a:lumOff val="40000"/>
                </a:schemeClr>
              </a:buClr>
              <a:buSzPct val="75000"/>
              <a:buFont typeface="Wingdings" pitchFamily="2" charset="2"/>
              <a:buNone/>
              <a:defRPr sz="1200" kern="1200">
                <a:solidFill>
                  <a:schemeClr val="tx1">
                    <a:lumMod val="65000"/>
                    <a:lumOff val="35000"/>
                  </a:schemeClr>
                </a:solidFill>
                <a:latin typeface="+mn-lt"/>
                <a:ea typeface="+mn-ea"/>
                <a:cs typeface="+mn-cs"/>
              </a:defRPr>
            </a:lvl2pPr>
            <a:lvl3pPr marL="914400" indent="0" algn="l" defTabSz="914400" rtl="0" eaLnBrk="1" latinLnBrk="0" hangingPunct="1">
              <a:spcBef>
                <a:spcPts val="600"/>
              </a:spcBef>
              <a:buClr>
                <a:schemeClr val="accent1"/>
              </a:buClr>
              <a:buSzPct val="75000"/>
              <a:buFont typeface="Wingdings" pitchFamily="2" charset="2"/>
              <a:buNone/>
              <a:defRPr sz="1000" kern="1200">
                <a:solidFill>
                  <a:schemeClr val="tx1">
                    <a:lumMod val="65000"/>
                    <a:lumOff val="35000"/>
                  </a:schemeClr>
                </a:solidFill>
                <a:latin typeface="+mn-lt"/>
                <a:ea typeface="+mn-ea"/>
                <a:cs typeface="+mn-cs"/>
              </a:defRPr>
            </a:lvl3pPr>
            <a:lvl4pPr marL="1371600" indent="0" algn="l" defTabSz="914400" rtl="0" eaLnBrk="1" latinLnBrk="0" hangingPunct="1">
              <a:spcBef>
                <a:spcPts val="600"/>
              </a:spcBef>
              <a:buClr>
                <a:schemeClr val="accent1">
                  <a:lumMod val="60000"/>
                  <a:lumOff val="40000"/>
                </a:schemeClr>
              </a:buClr>
              <a:buSzPct val="75000"/>
              <a:buFont typeface="Wingdings" pitchFamily="2" charset="2"/>
              <a:buNone/>
              <a:defRPr sz="900" kern="1200">
                <a:solidFill>
                  <a:schemeClr val="tx1">
                    <a:lumMod val="65000"/>
                    <a:lumOff val="35000"/>
                  </a:schemeClr>
                </a:solidFill>
                <a:latin typeface="+mn-lt"/>
                <a:ea typeface="+mn-ea"/>
                <a:cs typeface="+mn-cs"/>
              </a:defRPr>
            </a:lvl4pPr>
            <a:lvl5pPr marL="1828800" indent="0" algn="l" defTabSz="914400" rtl="0" eaLnBrk="1" latinLnBrk="0" hangingPunct="1">
              <a:spcBef>
                <a:spcPts val="600"/>
              </a:spcBef>
              <a:buClr>
                <a:schemeClr val="accent1"/>
              </a:buClr>
              <a:buSzPct val="75000"/>
              <a:buFont typeface="Wingdings" pitchFamily="2" charset="2"/>
              <a:buNone/>
              <a:defRPr sz="900" kern="1200">
                <a:solidFill>
                  <a:schemeClr val="tx1">
                    <a:lumMod val="65000"/>
                    <a:lumOff val="35000"/>
                  </a:schemeClr>
                </a:solidFill>
                <a:latin typeface="+mn-lt"/>
                <a:ea typeface="+mn-ea"/>
                <a:cs typeface="+mn-cs"/>
              </a:defRPr>
            </a:lvl5pPr>
            <a:lvl6pPr marL="2286000" indent="0" algn="l" defTabSz="914400" rtl="0" eaLnBrk="1" latinLnBrk="0" hangingPunct="1">
              <a:spcBef>
                <a:spcPct val="20000"/>
              </a:spcBef>
              <a:buClr>
                <a:schemeClr val="accent1">
                  <a:lumMod val="60000"/>
                  <a:lumOff val="40000"/>
                </a:schemeClr>
              </a:buClr>
              <a:buSzPct val="75000"/>
              <a:buFont typeface="Wingdings" pitchFamily="2" charset="2"/>
              <a:buNone/>
              <a:defRPr lang="en-US" sz="900" kern="1200">
                <a:solidFill>
                  <a:schemeClr val="tx1">
                    <a:lumMod val="65000"/>
                    <a:lumOff val="35000"/>
                  </a:schemeClr>
                </a:solidFill>
                <a:latin typeface="+mn-lt"/>
                <a:ea typeface="+mn-ea"/>
                <a:cs typeface="+mn-cs"/>
              </a:defRPr>
            </a:lvl6pPr>
            <a:lvl7pPr marL="2743200" indent="0" algn="l" defTabSz="914400" rtl="0" eaLnBrk="1" latinLnBrk="0" hangingPunct="1">
              <a:spcBef>
                <a:spcPct val="20000"/>
              </a:spcBef>
              <a:buClr>
                <a:schemeClr val="accent1"/>
              </a:buClr>
              <a:buSzPct val="75000"/>
              <a:buFont typeface="Wingdings" pitchFamily="2" charset="2"/>
              <a:buNone/>
              <a:defRPr lang="en-US" sz="900" kern="1200" baseline="0">
                <a:solidFill>
                  <a:schemeClr val="tx1">
                    <a:lumMod val="65000"/>
                    <a:lumOff val="35000"/>
                  </a:schemeClr>
                </a:solidFill>
                <a:latin typeface="+mn-lt"/>
                <a:ea typeface="+mn-ea"/>
                <a:cs typeface="+mn-cs"/>
              </a:defRPr>
            </a:lvl7pPr>
            <a:lvl8pPr marL="3200400" indent="0" algn="l" defTabSz="914400" rtl="0" eaLnBrk="1" latinLnBrk="0" hangingPunct="1">
              <a:spcBef>
                <a:spcPct val="20000"/>
              </a:spcBef>
              <a:buClr>
                <a:schemeClr val="accent1">
                  <a:lumMod val="60000"/>
                  <a:lumOff val="40000"/>
                </a:schemeClr>
              </a:buClr>
              <a:buSzPct val="75000"/>
              <a:buFont typeface="Wingdings" pitchFamily="2" charset="2"/>
              <a:buNone/>
              <a:defRPr lang="en-US" sz="900" kern="1200" baseline="0">
                <a:solidFill>
                  <a:schemeClr val="tx1">
                    <a:lumMod val="65000"/>
                    <a:lumOff val="35000"/>
                  </a:schemeClr>
                </a:solidFill>
                <a:latin typeface="+mn-lt"/>
                <a:ea typeface="+mn-ea"/>
                <a:cs typeface="+mn-cs"/>
              </a:defRPr>
            </a:lvl8pPr>
            <a:lvl9pPr marL="3657600" indent="0" algn="l" defTabSz="914400" rtl="0" eaLnBrk="1" latinLnBrk="0" hangingPunct="1">
              <a:spcBef>
                <a:spcPct val="20000"/>
              </a:spcBef>
              <a:buClr>
                <a:schemeClr val="accent1"/>
              </a:buClr>
              <a:buSzPct val="75000"/>
              <a:buFont typeface="Wingdings" pitchFamily="2" charset="2"/>
              <a:buNone/>
              <a:defRPr lang="en-US" sz="900" kern="1200" baseline="0">
                <a:solidFill>
                  <a:schemeClr val="tx1">
                    <a:lumMod val="65000"/>
                    <a:lumOff val="35000"/>
                  </a:schemeClr>
                </a:solidFill>
                <a:latin typeface="+mn-lt"/>
                <a:ea typeface="+mn-ea"/>
                <a:cs typeface="+mn-cs"/>
              </a:defRPr>
            </a:lvl9pPr>
          </a:lstStyle>
          <a:p>
            <a:endParaRPr lang="en-US" dirty="0"/>
          </a:p>
        </p:txBody>
      </p:sp>
      <p:sp>
        <p:nvSpPr>
          <p:cNvPr id="8" name="TextBox 7"/>
          <p:cNvSpPr txBox="1"/>
          <p:nvPr/>
        </p:nvSpPr>
        <p:spPr>
          <a:xfrm>
            <a:off x="-1" y="6319374"/>
            <a:ext cx="9144000" cy="738664"/>
          </a:xfrm>
          <a:prstGeom prst="rect">
            <a:avLst/>
          </a:prstGeom>
          <a:noFill/>
        </p:spPr>
        <p:txBody>
          <a:bodyPr wrap="square" rtlCol="0">
            <a:spAutoFit/>
          </a:bodyPr>
          <a:lstStyle/>
          <a:p>
            <a:r>
              <a:rPr lang="en-US" sz="1200" dirty="0"/>
              <a:t>LO 4.8 The student can translate among reaction energy profile representations, particulate representations, and symbolic representations (chemical equations) of a chemical reaction occurring in the presence and absence of a catalyst.</a:t>
            </a:r>
          </a:p>
          <a:p>
            <a:r>
              <a:rPr lang="en-US" dirty="0" smtClean="0"/>
              <a:t>																	</a:t>
            </a:r>
            <a:endParaRPr lang="en-US" dirty="0"/>
          </a:p>
        </p:txBody>
      </p:sp>
      <p:sp>
        <p:nvSpPr>
          <p:cNvPr id="9" name="TextBox 8"/>
          <p:cNvSpPr txBox="1"/>
          <p:nvPr/>
        </p:nvSpPr>
        <p:spPr>
          <a:xfrm>
            <a:off x="8097582" y="-32652"/>
            <a:ext cx="979575" cy="369332"/>
          </a:xfrm>
          <a:prstGeom prst="rect">
            <a:avLst/>
          </a:prstGeom>
          <a:noFill/>
        </p:spPr>
        <p:txBody>
          <a:bodyPr wrap="square" rtlCol="0">
            <a:spAutoFit/>
          </a:bodyPr>
          <a:lstStyle/>
          <a:p>
            <a:r>
              <a:rPr lang="en-US" dirty="0" smtClean="0">
                <a:hlinkClick r:id="rId2" invalidUrl="http://apchemistrynmsi.wikispaces.com/file/view/12 Kinetics.pdf/522333370/12 Kinetics.pdf"/>
              </a:rPr>
              <a:t>Source</a:t>
            </a:r>
            <a:endParaRPr lang="en-US" dirty="0"/>
          </a:p>
        </p:txBody>
      </p:sp>
      <p:sp>
        <p:nvSpPr>
          <p:cNvPr id="11" name="TextBox 10"/>
          <p:cNvSpPr txBox="1"/>
          <p:nvPr/>
        </p:nvSpPr>
        <p:spPr>
          <a:xfrm>
            <a:off x="8157538" y="1816854"/>
            <a:ext cx="894959" cy="369332"/>
          </a:xfrm>
          <a:prstGeom prst="rect">
            <a:avLst/>
          </a:prstGeom>
          <a:noFill/>
        </p:spPr>
        <p:txBody>
          <a:bodyPr wrap="square" rtlCol="0">
            <a:spAutoFit/>
          </a:bodyPr>
          <a:lstStyle/>
          <a:p>
            <a:r>
              <a:rPr lang="en-US" dirty="0" smtClean="0">
                <a:hlinkClick r:id="rId3"/>
              </a:rPr>
              <a:t>Video</a:t>
            </a:r>
            <a:endParaRPr lang="en-US" dirty="0"/>
          </a:p>
        </p:txBody>
      </p:sp>
      <p:pic>
        <p:nvPicPr>
          <p:cNvPr id="2051" name="Picture 3" descr="C:\Users\Bonnie Buchak\Documents\Radnor15\3 AP Chemistry\REVIEW PP Project\5519202549bf9.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1792" y="3606881"/>
            <a:ext cx="3726996" cy="2476649"/>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515851" y="6034848"/>
            <a:ext cx="1473480" cy="276999"/>
          </a:xfrm>
          <a:prstGeom prst="rect">
            <a:avLst/>
          </a:prstGeom>
          <a:noFill/>
        </p:spPr>
        <p:txBody>
          <a:bodyPr wrap="none" rtlCol="0">
            <a:spAutoFit/>
          </a:bodyPr>
          <a:lstStyle/>
          <a:p>
            <a:r>
              <a:rPr lang="en-US" sz="1200" dirty="0" smtClean="0"/>
              <a:t>Iron based catalyst</a:t>
            </a:r>
            <a:endParaRPr lang="en-US" sz="1200" dirty="0"/>
          </a:p>
        </p:txBody>
      </p:sp>
      <p:sp>
        <p:nvSpPr>
          <p:cNvPr id="3" name="TextBox 2"/>
          <p:cNvSpPr txBox="1"/>
          <p:nvPr/>
        </p:nvSpPr>
        <p:spPr>
          <a:xfrm>
            <a:off x="661767" y="774514"/>
            <a:ext cx="7196073" cy="1323439"/>
          </a:xfrm>
          <a:prstGeom prst="rect">
            <a:avLst/>
          </a:prstGeom>
          <a:noFill/>
        </p:spPr>
        <p:txBody>
          <a:bodyPr wrap="none" rtlCol="0">
            <a:spAutoFit/>
          </a:bodyPr>
          <a:lstStyle/>
          <a:p>
            <a:pPr marL="342900" indent="-342900">
              <a:buAutoNum type="alphaLcPeriod"/>
            </a:pPr>
            <a:r>
              <a:rPr lang="en-US" sz="1600" dirty="0" smtClean="0"/>
              <a:t>A catalyst can stabilize a transition state, lowering </a:t>
            </a:r>
          </a:p>
          <a:p>
            <a:r>
              <a:rPr lang="en-US" sz="1600" dirty="0"/>
              <a:t> </a:t>
            </a:r>
            <a:r>
              <a:rPr lang="en-US" sz="1600" dirty="0" smtClean="0"/>
              <a:t>     the activation energy.</a:t>
            </a:r>
          </a:p>
          <a:p>
            <a:endParaRPr lang="en-US" sz="1600" dirty="0" smtClean="0"/>
          </a:p>
          <a:p>
            <a:pPr marL="342900" indent="-342900">
              <a:buAutoNum type="alphaLcPeriod" startAt="2"/>
            </a:pPr>
            <a:r>
              <a:rPr lang="en-US" sz="1600" dirty="0" smtClean="0"/>
              <a:t>A catalyst can participate in the formation of a new reaction intermediate, </a:t>
            </a:r>
          </a:p>
          <a:p>
            <a:r>
              <a:rPr lang="en-US" sz="1600" dirty="0" smtClean="0"/>
              <a:t>      providing a new reaction pathway.</a:t>
            </a:r>
          </a:p>
        </p:txBody>
      </p:sp>
      <p:sp>
        <p:nvSpPr>
          <p:cNvPr id="12" name="TextBox 11"/>
          <p:cNvSpPr txBox="1"/>
          <p:nvPr/>
        </p:nvSpPr>
        <p:spPr>
          <a:xfrm>
            <a:off x="447819" y="2201827"/>
            <a:ext cx="8248361" cy="646331"/>
          </a:xfrm>
          <a:prstGeom prst="rect">
            <a:avLst/>
          </a:prstGeom>
          <a:noFill/>
        </p:spPr>
        <p:txBody>
          <a:bodyPr wrap="square" rtlCol="0">
            <a:spAutoFit/>
          </a:bodyPr>
          <a:lstStyle/>
          <a:p>
            <a:r>
              <a:rPr lang="en-US" dirty="0" smtClean="0"/>
              <a:t>The rate of the Haber process for the synthesis of ammonia is increased</a:t>
            </a:r>
          </a:p>
          <a:p>
            <a:r>
              <a:rPr lang="en-US" dirty="0" smtClean="0"/>
              <a:t>by the use of a heterogeneous catalyst which provides a lower energy pathway.</a:t>
            </a:r>
            <a:endParaRPr lang="en-US" dirty="0"/>
          </a:p>
        </p:txBody>
      </p:sp>
      <p:pic>
        <p:nvPicPr>
          <p:cNvPr id="2053" name="Picture 5" descr="C:\Users\Bonnie Buchak\Documents\Radnor15\3 AP Chemistry\REVIEW PP Project\5519202549bf8.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74393" y="3606881"/>
            <a:ext cx="3488508" cy="2519479"/>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pic>
        <p:nvPicPr>
          <p:cNvPr id="18" name="Picture 2" descr="C:\Users\Bonnie Buchak\Documents\Radnor15\3 AP Chemistry\REVIEW PP Project\image006.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83593" y="250242"/>
            <a:ext cx="1736379" cy="128759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210554" y="3212645"/>
            <a:ext cx="5948994" cy="369332"/>
          </a:xfrm>
          <a:prstGeom prst="rect">
            <a:avLst/>
          </a:prstGeom>
          <a:noFill/>
        </p:spPr>
        <p:txBody>
          <a:bodyPr wrap="square" rtlCol="0">
            <a:spAutoFit/>
          </a:bodyPr>
          <a:lstStyle/>
          <a:p>
            <a:r>
              <a:rPr lang="en-US" dirty="0" smtClean="0"/>
              <a:t>N</a:t>
            </a:r>
            <a:r>
              <a:rPr lang="en-US" baseline="-25000" dirty="0" smtClean="0"/>
              <a:t>2</a:t>
            </a:r>
            <a:r>
              <a:rPr lang="en-US" dirty="0" smtClean="0"/>
              <a:t>(g)  + 2H</a:t>
            </a:r>
            <a:r>
              <a:rPr lang="en-US" baseline="-25000" dirty="0" smtClean="0"/>
              <a:t>2</a:t>
            </a:r>
            <a:r>
              <a:rPr lang="en-US" dirty="0" smtClean="0"/>
              <a:t> (g) </a:t>
            </a:r>
            <a:r>
              <a:rPr lang="en-US" dirty="0" smtClean="0">
                <a:sym typeface="Wingdings"/>
              </a:rPr>
              <a:t> iron-based catalyst + 2NH</a:t>
            </a:r>
            <a:r>
              <a:rPr lang="en-US" baseline="-25000" dirty="0" smtClean="0">
                <a:sym typeface="Wingdings"/>
              </a:rPr>
              <a:t>3 </a:t>
            </a:r>
            <a:r>
              <a:rPr lang="en-US" dirty="0" smtClean="0">
                <a:sym typeface="Wingdings"/>
              </a:rPr>
              <a:t>(g)</a:t>
            </a:r>
            <a:endParaRPr lang="en-US" dirty="0"/>
          </a:p>
        </p:txBody>
      </p:sp>
    </p:spTree>
    <p:extLst>
      <p:ext uri="{BB962C8B-B14F-4D97-AF65-F5344CB8AC3E}">
        <p14:creationId xmlns:p14="http://schemas.microsoft.com/office/powerpoint/2010/main" val="4144599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5"/>
          <p:cNvSpPr>
            <a:spLocks noGrp="1"/>
          </p:cNvSpPr>
          <p:nvPr/>
        </p:nvSpPr>
        <p:spPr>
          <a:xfrm>
            <a:off x="376638" y="1313123"/>
            <a:ext cx="7558960" cy="774700"/>
          </a:xfrm>
          <a:prstGeom prst="rect">
            <a:avLst/>
          </a:prstGeom>
        </p:spPr>
        <p:txBody>
          <a:bodyPr vert="horz" lIns="91440" tIns="45720" rIns="91440" bIns="45720" rtlCol="0" anchor="t" anchorCtr="0">
            <a:noAutofit/>
          </a:bodyPr>
          <a:lstStyle>
            <a:lvl1pPr marL="0" indent="0" algn="l" defTabSz="914400" rtl="0" eaLnBrk="1" latinLnBrk="0" hangingPunct="1">
              <a:spcBef>
                <a:spcPts val="2000"/>
              </a:spcBef>
              <a:buClr>
                <a:schemeClr val="accent1"/>
              </a:buClr>
              <a:buSzPct val="75000"/>
              <a:buFont typeface="Wingdings" pitchFamily="2" charset="2"/>
              <a:buNone/>
              <a:defRPr kumimoji="0" sz="2400" b="0" i="0" u="none" strike="noStrike" kern="1200" cap="none" spc="0" normalizeH="0" baseline="0">
                <a:ln>
                  <a:noFill/>
                </a:ln>
                <a:solidFill>
                  <a:schemeClr val="accent3"/>
                </a:solidFill>
                <a:effectLst/>
                <a:uLnTx/>
                <a:uFillTx/>
                <a:latin typeface="+mj-lt"/>
                <a:ea typeface="+mj-ea"/>
                <a:cs typeface="+mj-cs"/>
              </a:defRPr>
            </a:lvl1pPr>
            <a:lvl2pPr marL="457200" indent="0" algn="l" defTabSz="914400" rtl="0" eaLnBrk="1" latinLnBrk="0" hangingPunct="1">
              <a:spcBef>
                <a:spcPts val="600"/>
              </a:spcBef>
              <a:buClr>
                <a:schemeClr val="accent1">
                  <a:lumMod val="60000"/>
                  <a:lumOff val="40000"/>
                </a:schemeClr>
              </a:buClr>
              <a:buSzPct val="75000"/>
              <a:buFont typeface="Wingdings" pitchFamily="2" charset="2"/>
              <a:buNone/>
              <a:defRPr sz="1200" kern="1200">
                <a:solidFill>
                  <a:schemeClr val="tx1">
                    <a:lumMod val="65000"/>
                    <a:lumOff val="35000"/>
                  </a:schemeClr>
                </a:solidFill>
                <a:latin typeface="+mn-lt"/>
                <a:ea typeface="+mn-ea"/>
                <a:cs typeface="+mn-cs"/>
              </a:defRPr>
            </a:lvl2pPr>
            <a:lvl3pPr marL="914400" indent="0" algn="l" defTabSz="914400" rtl="0" eaLnBrk="1" latinLnBrk="0" hangingPunct="1">
              <a:spcBef>
                <a:spcPts val="600"/>
              </a:spcBef>
              <a:buClr>
                <a:schemeClr val="accent1"/>
              </a:buClr>
              <a:buSzPct val="75000"/>
              <a:buFont typeface="Wingdings" pitchFamily="2" charset="2"/>
              <a:buNone/>
              <a:defRPr sz="1000" kern="1200">
                <a:solidFill>
                  <a:schemeClr val="tx1">
                    <a:lumMod val="65000"/>
                    <a:lumOff val="35000"/>
                  </a:schemeClr>
                </a:solidFill>
                <a:latin typeface="+mn-lt"/>
                <a:ea typeface="+mn-ea"/>
                <a:cs typeface="+mn-cs"/>
              </a:defRPr>
            </a:lvl3pPr>
            <a:lvl4pPr marL="1371600" indent="0" algn="l" defTabSz="914400" rtl="0" eaLnBrk="1" latinLnBrk="0" hangingPunct="1">
              <a:spcBef>
                <a:spcPts val="600"/>
              </a:spcBef>
              <a:buClr>
                <a:schemeClr val="accent1">
                  <a:lumMod val="60000"/>
                  <a:lumOff val="40000"/>
                </a:schemeClr>
              </a:buClr>
              <a:buSzPct val="75000"/>
              <a:buFont typeface="Wingdings" pitchFamily="2" charset="2"/>
              <a:buNone/>
              <a:defRPr sz="900" kern="1200">
                <a:solidFill>
                  <a:schemeClr val="tx1">
                    <a:lumMod val="65000"/>
                    <a:lumOff val="35000"/>
                  </a:schemeClr>
                </a:solidFill>
                <a:latin typeface="+mn-lt"/>
                <a:ea typeface="+mn-ea"/>
                <a:cs typeface="+mn-cs"/>
              </a:defRPr>
            </a:lvl4pPr>
            <a:lvl5pPr marL="1828800" indent="0" algn="l" defTabSz="914400" rtl="0" eaLnBrk="1" latinLnBrk="0" hangingPunct="1">
              <a:spcBef>
                <a:spcPts val="600"/>
              </a:spcBef>
              <a:buClr>
                <a:schemeClr val="accent1"/>
              </a:buClr>
              <a:buSzPct val="75000"/>
              <a:buFont typeface="Wingdings" pitchFamily="2" charset="2"/>
              <a:buNone/>
              <a:defRPr sz="900" kern="1200">
                <a:solidFill>
                  <a:schemeClr val="tx1">
                    <a:lumMod val="65000"/>
                    <a:lumOff val="35000"/>
                  </a:schemeClr>
                </a:solidFill>
                <a:latin typeface="+mn-lt"/>
                <a:ea typeface="+mn-ea"/>
                <a:cs typeface="+mn-cs"/>
              </a:defRPr>
            </a:lvl5pPr>
            <a:lvl6pPr marL="2286000" indent="0" algn="l" defTabSz="914400" rtl="0" eaLnBrk="1" latinLnBrk="0" hangingPunct="1">
              <a:spcBef>
                <a:spcPct val="20000"/>
              </a:spcBef>
              <a:buClr>
                <a:schemeClr val="accent1">
                  <a:lumMod val="60000"/>
                  <a:lumOff val="40000"/>
                </a:schemeClr>
              </a:buClr>
              <a:buSzPct val="75000"/>
              <a:buFont typeface="Wingdings" pitchFamily="2" charset="2"/>
              <a:buNone/>
              <a:defRPr lang="en-US" sz="900" kern="1200">
                <a:solidFill>
                  <a:schemeClr val="tx1">
                    <a:lumMod val="65000"/>
                    <a:lumOff val="35000"/>
                  </a:schemeClr>
                </a:solidFill>
                <a:latin typeface="+mn-lt"/>
                <a:ea typeface="+mn-ea"/>
                <a:cs typeface="+mn-cs"/>
              </a:defRPr>
            </a:lvl6pPr>
            <a:lvl7pPr marL="2743200" indent="0" algn="l" defTabSz="914400" rtl="0" eaLnBrk="1" latinLnBrk="0" hangingPunct="1">
              <a:spcBef>
                <a:spcPct val="20000"/>
              </a:spcBef>
              <a:buClr>
                <a:schemeClr val="accent1"/>
              </a:buClr>
              <a:buSzPct val="75000"/>
              <a:buFont typeface="Wingdings" pitchFamily="2" charset="2"/>
              <a:buNone/>
              <a:defRPr lang="en-US" sz="900" kern="1200" baseline="0">
                <a:solidFill>
                  <a:schemeClr val="tx1">
                    <a:lumMod val="65000"/>
                    <a:lumOff val="35000"/>
                  </a:schemeClr>
                </a:solidFill>
                <a:latin typeface="+mn-lt"/>
                <a:ea typeface="+mn-ea"/>
                <a:cs typeface="+mn-cs"/>
              </a:defRPr>
            </a:lvl7pPr>
            <a:lvl8pPr marL="3200400" indent="0" algn="l" defTabSz="914400" rtl="0" eaLnBrk="1" latinLnBrk="0" hangingPunct="1">
              <a:spcBef>
                <a:spcPct val="20000"/>
              </a:spcBef>
              <a:buClr>
                <a:schemeClr val="accent1">
                  <a:lumMod val="60000"/>
                  <a:lumOff val="40000"/>
                </a:schemeClr>
              </a:buClr>
              <a:buSzPct val="75000"/>
              <a:buFont typeface="Wingdings" pitchFamily="2" charset="2"/>
              <a:buNone/>
              <a:defRPr lang="en-US" sz="900" kern="1200" baseline="0">
                <a:solidFill>
                  <a:schemeClr val="tx1">
                    <a:lumMod val="65000"/>
                    <a:lumOff val="35000"/>
                  </a:schemeClr>
                </a:solidFill>
                <a:latin typeface="+mn-lt"/>
                <a:ea typeface="+mn-ea"/>
                <a:cs typeface="+mn-cs"/>
              </a:defRPr>
            </a:lvl8pPr>
            <a:lvl9pPr marL="3657600" indent="0" algn="l" defTabSz="914400" rtl="0" eaLnBrk="1" latinLnBrk="0" hangingPunct="1">
              <a:spcBef>
                <a:spcPct val="20000"/>
              </a:spcBef>
              <a:buClr>
                <a:schemeClr val="accent1"/>
              </a:buClr>
              <a:buSzPct val="75000"/>
              <a:buFont typeface="Wingdings" pitchFamily="2" charset="2"/>
              <a:buNone/>
              <a:defRPr lang="en-US" sz="900" kern="1200" baseline="0">
                <a:solidFill>
                  <a:schemeClr val="tx1">
                    <a:lumMod val="65000"/>
                    <a:lumOff val="35000"/>
                  </a:schemeClr>
                </a:solidFill>
                <a:latin typeface="+mn-lt"/>
                <a:ea typeface="+mn-ea"/>
                <a:cs typeface="+mn-cs"/>
              </a:defRPr>
            </a:lvl9pPr>
          </a:lstStyle>
          <a:p>
            <a:endParaRPr lang="en-US" dirty="0"/>
          </a:p>
        </p:txBody>
      </p:sp>
      <p:sp>
        <p:nvSpPr>
          <p:cNvPr id="8" name="TextBox 7"/>
          <p:cNvSpPr txBox="1"/>
          <p:nvPr/>
        </p:nvSpPr>
        <p:spPr>
          <a:xfrm>
            <a:off x="0" y="6245483"/>
            <a:ext cx="9144000" cy="738664"/>
          </a:xfrm>
          <a:prstGeom prst="rect">
            <a:avLst/>
          </a:prstGeom>
          <a:noFill/>
        </p:spPr>
        <p:txBody>
          <a:bodyPr wrap="square" rtlCol="0">
            <a:spAutoFit/>
          </a:bodyPr>
          <a:lstStyle/>
          <a:p>
            <a:r>
              <a:rPr lang="en-US" sz="1200" dirty="0"/>
              <a:t>LO 4.9 The student is able to explain changes in reaction rates arising from the use of acid-base catalysts, surface catalysts, or enzyme catalysts, including selecting appropriate mechanisms with or without the catalyst present.</a:t>
            </a:r>
          </a:p>
          <a:p>
            <a:r>
              <a:rPr lang="en-US" dirty="0" smtClean="0"/>
              <a:t>																	</a:t>
            </a:r>
            <a:endParaRPr lang="en-US" dirty="0"/>
          </a:p>
        </p:txBody>
      </p:sp>
      <p:sp>
        <p:nvSpPr>
          <p:cNvPr id="9" name="TextBox 8"/>
          <p:cNvSpPr txBox="1"/>
          <p:nvPr/>
        </p:nvSpPr>
        <p:spPr>
          <a:xfrm>
            <a:off x="8097582" y="-32652"/>
            <a:ext cx="979575" cy="369332"/>
          </a:xfrm>
          <a:prstGeom prst="rect">
            <a:avLst/>
          </a:prstGeom>
          <a:noFill/>
        </p:spPr>
        <p:txBody>
          <a:bodyPr wrap="square" rtlCol="0">
            <a:spAutoFit/>
          </a:bodyPr>
          <a:lstStyle/>
          <a:p>
            <a:r>
              <a:rPr lang="en-US" dirty="0" smtClean="0">
                <a:hlinkClick r:id="rId2"/>
              </a:rPr>
              <a:t>Source</a:t>
            </a:r>
            <a:endParaRPr lang="en-US" dirty="0"/>
          </a:p>
        </p:txBody>
      </p:sp>
      <p:sp>
        <p:nvSpPr>
          <p:cNvPr id="10" name="Title 3"/>
          <p:cNvSpPr>
            <a:spLocks noGrp="1"/>
          </p:cNvSpPr>
          <p:nvPr>
            <p:ph type="title"/>
          </p:nvPr>
        </p:nvSpPr>
        <p:spPr>
          <a:xfrm>
            <a:off x="498475" y="163513"/>
            <a:ext cx="7556500" cy="658523"/>
          </a:xfrm>
        </p:spPr>
        <p:txBody>
          <a:bodyPr/>
          <a:lstStyle/>
          <a:p>
            <a:r>
              <a:rPr lang="en-US" dirty="0" smtClean="0"/>
              <a:t>Catalysts</a:t>
            </a:r>
            <a:endParaRPr lang="en-US" dirty="0"/>
          </a:p>
        </p:txBody>
      </p:sp>
      <p:sp>
        <p:nvSpPr>
          <p:cNvPr id="2" name="TextBox 1"/>
          <p:cNvSpPr txBox="1"/>
          <p:nvPr/>
        </p:nvSpPr>
        <p:spPr>
          <a:xfrm>
            <a:off x="330168" y="1054140"/>
            <a:ext cx="7640034" cy="646331"/>
          </a:xfrm>
          <a:prstGeom prst="rect">
            <a:avLst/>
          </a:prstGeom>
          <a:noFill/>
        </p:spPr>
        <p:txBody>
          <a:bodyPr wrap="square" rtlCol="0">
            <a:spAutoFit/>
          </a:bodyPr>
          <a:lstStyle/>
          <a:p>
            <a:pPr marL="342900" indent="-342900">
              <a:buAutoNum type="alphaLcPeriod"/>
            </a:pPr>
            <a:r>
              <a:rPr lang="en-US" dirty="0" smtClean="0"/>
              <a:t>In acid-base catalysis, a reactant either gains or loses a proton, </a:t>
            </a:r>
          </a:p>
          <a:p>
            <a:r>
              <a:rPr lang="en-US" dirty="0"/>
              <a:t>c</a:t>
            </a:r>
            <a:r>
              <a:rPr lang="en-US" dirty="0" smtClean="0"/>
              <a:t>hanging the rate of the reaction.</a:t>
            </a:r>
            <a:endParaRPr lang="en-US" dirty="0"/>
          </a:p>
        </p:txBody>
      </p:sp>
      <p:sp>
        <p:nvSpPr>
          <p:cNvPr id="12" name="TextBox 11"/>
          <p:cNvSpPr txBox="1"/>
          <p:nvPr/>
        </p:nvSpPr>
        <p:spPr>
          <a:xfrm>
            <a:off x="336101" y="1774405"/>
            <a:ext cx="7640034" cy="646331"/>
          </a:xfrm>
          <a:prstGeom prst="rect">
            <a:avLst/>
          </a:prstGeom>
          <a:noFill/>
        </p:spPr>
        <p:txBody>
          <a:bodyPr wrap="square" rtlCol="0">
            <a:spAutoFit/>
          </a:bodyPr>
          <a:lstStyle/>
          <a:p>
            <a:r>
              <a:rPr lang="en-US" dirty="0" smtClean="0"/>
              <a:t>b.  In surface catalysis, either a new reaction intermediate is formed or the probability of successful collisions is increased.</a:t>
            </a:r>
            <a:endParaRPr lang="en-US" dirty="0"/>
          </a:p>
        </p:txBody>
      </p:sp>
      <p:sp>
        <p:nvSpPr>
          <p:cNvPr id="13" name="TextBox 12"/>
          <p:cNvSpPr txBox="1"/>
          <p:nvPr/>
        </p:nvSpPr>
        <p:spPr>
          <a:xfrm>
            <a:off x="336101" y="2530764"/>
            <a:ext cx="8161354" cy="646331"/>
          </a:xfrm>
          <a:prstGeom prst="rect">
            <a:avLst/>
          </a:prstGeom>
          <a:noFill/>
        </p:spPr>
        <p:txBody>
          <a:bodyPr wrap="square" rtlCol="0">
            <a:spAutoFit/>
          </a:bodyPr>
          <a:lstStyle/>
          <a:p>
            <a:r>
              <a:rPr lang="en-US" dirty="0" smtClean="0"/>
              <a:t>c.  In Enzyme catalysis enzymes bind to reactants in a way that lowers the activation energy.  Other enzymes react to form new reaction intermediates.</a:t>
            </a:r>
            <a:endParaRPr lang="en-US" dirty="0"/>
          </a:p>
        </p:txBody>
      </p:sp>
      <p:pic>
        <p:nvPicPr>
          <p:cNvPr id="14" name="Picture 13" descr="14_20"/>
          <p:cNvPicPr>
            <a:picLocks noGrp="1" noChangeAspect="1" noChangeArrowheads="1"/>
          </p:cNvPicPr>
          <p:nvPr/>
        </p:nvPicPr>
        <p:blipFill>
          <a:blip r:embed="rId3">
            <a:extLst>
              <a:ext uri="{28A0092B-C50C-407E-A947-70E740481C1C}">
                <a14:useLocalDpi xmlns:a14="http://schemas.microsoft.com/office/drawing/2010/main" val="0"/>
              </a:ext>
            </a:extLst>
          </a:blip>
          <a:srcRect b="4861"/>
          <a:stretch>
            <a:fillRect/>
          </a:stretch>
        </p:blipFill>
        <p:spPr bwMode="auto">
          <a:xfrm>
            <a:off x="3278621" y="3430094"/>
            <a:ext cx="4267200" cy="2692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295564" y="4304144"/>
            <a:ext cx="2787943" cy="584775"/>
          </a:xfrm>
          <a:prstGeom prst="rect">
            <a:avLst/>
          </a:prstGeom>
          <a:noFill/>
        </p:spPr>
        <p:txBody>
          <a:bodyPr wrap="none" rtlCol="0">
            <a:spAutoFit/>
          </a:bodyPr>
          <a:lstStyle/>
          <a:p>
            <a:r>
              <a:rPr lang="en-US" sz="1600" dirty="0" smtClean="0"/>
              <a:t>Homogeneous catalysis</a:t>
            </a:r>
          </a:p>
          <a:p>
            <a:r>
              <a:rPr lang="en-US" sz="1600" dirty="0"/>
              <a:t>o</a:t>
            </a:r>
            <a:r>
              <a:rPr lang="en-US" sz="1600" dirty="0" smtClean="0"/>
              <a:t>f the decomposition of H</a:t>
            </a:r>
            <a:r>
              <a:rPr lang="en-US" sz="800" dirty="0" smtClean="0"/>
              <a:t>2</a:t>
            </a:r>
            <a:r>
              <a:rPr lang="en-US" sz="1600" dirty="0" smtClean="0"/>
              <a:t>O</a:t>
            </a:r>
            <a:r>
              <a:rPr lang="en-US" sz="800" dirty="0" smtClean="0"/>
              <a:t>2</a:t>
            </a:r>
            <a:endParaRPr lang="en-US" sz="800" dirty="0"/>
          </a:p>
        </p:txBody>
      </p:sp>
      <p:sp>
        <p:nvSpPr>
          <p:cNvPr id="11" name="TextBox 10"/>
          <p:cNvSpPr txBox="1"/>
          <p:nvPr/>
        </p:nvSpPr>
        <p:spPr>
          <a:xfrm>
            <a:off x="8139889" y="1816854"/>
            <a:ext cx="894959" cy="369332"/>
          </a:xfrm>
          <a:prstGeom prst="rect">
            <a:avLst/>
          </a:prstGeom>
          <a:noFill/>
        </p:spPr>
        <p:txBody>
          <a:bodyPr wrap="square" rtlCol="0">
            <a:spAutoFit/>
          </a:bodyPr>
          <a:lstStyle/>
          <a:p>
            <a:r>
              <a:rPr lang="en-US" dirty="0" smtClean="0">
                <a:hlinkClick r:id="rId4"/>
              </a:rPr>
              <a:t>Video</a:t>
            </a:r>
            <a:endParaRPr lang="en-US" dirty="0"/>
          </a:p>
        </p:txBody>
      </p:sp>
      <p:sp>
        <p:nvSpPr>
          <p:cNvPr id="15" name="Rectangle 14"/>
          <p:cNvSpPr/>
          <p:nvPr/>
        </p:nvSpPr>
        <p:spPr>
          <a:xfrm>
            <a:off x="2622839" y="179876"/>
            <a:ext cx="5126470" cy="646331"/>
          </a:xfrm>
          <a:prstGeom prst="rect">
            <a:avLst/>
          </a:prstGeom>
        </p:spPr>
        <p:txBody>
          <a:bodyPr wrap="square">
            <a:spAutoFit/>
          </a:bodyPr>
          <a:lstStyle/>
          <a:p>
            <a:r>
              <a:rPr lang="en-US" dirty="0"/>
              <a:t>catalysts provide alternative mechanisms with lower activation </a:t>
            </a:r>
            <a:r>
              <a:rPr lang="en-US" dirty="0" smtClean="0"/>
              <a:t>energy</a:t>
            </a:r>
            <a:endParaRPr lang="en-US" dirty="0"/>
          </a:p>
        </p:txBody>
      </p:sp>
    </p:spTree>
    <p:extLst>
      <p:ext uri="{BB962C8B-B14F-4D97-AF65-F5344CB8AC3E}">
        <p14:creationId xmlns:p14="http://schemas.microsoft.com/office/powerpoint/2010/main" val="35251734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98474" y="163262"/>
            <a:ext cx="7556313" cy="1116106"/>
          </a:xfrm>
        </p:spPr>
        <p:txBody>
          <a:bodyPr/>
          <a:lstStyle/>
          <a:p>
            <a:r>
              <a:rPr lang="en-US" dirty="0" smtClean="0"/>
              <a:t>Types of Chemical Reactions</a:t>
            </a:r>
            <a:endParaRPr lang="en-US" dirty="0"/>
          </a:p>
        </p:txBody>
      </p:sp>
      <p:sp>
        <p:nvSpPr>
          <p:cNvPr id="7" name="Text Placeholder 5"/>
          <p:cNvSpPr>
            <a:spLocks noGrp="1"/>
          </p:cNvSpPr>
          <p:nvPr/>
        </p:nvSpPr>
        <p:spPr>
          <a:xfrm>
            <a:off x="376638" y="1313123"/>
            <a:ext cx="7558960" cy="774700"/>
          </a:xfrm>
          <a:prstGeom prst="rect">
            <a:avLst/>
          </a:prstGeom>
        </p:spPr>
        <p:txBody>
          <a:bodyPr vert="horz" lIns="91440" tIns="45720" rIns="91440" bIns="45720" rtlCol="0" anchor="t" anchorCtr="0">
            <a:noAutofit/>
          </a:bodyPr>
          <a:lstStyle>
            <a:lvl1pPr marL="0" indent="0" algn="l" defTabSz="914400" rtl="0" eaLnBrk="1" latinLnBrk="0" hangingPunct="1">
              <a:spcBef>
                <a:spcPts val="2000"/>
              </a:spcBef>
              <a:buClr>
                <a:schemeClr val="accent1"/>
              </a:buClr>
              <a:buSzPct val="75000"/>
              <a:buFont typeface="Wingdings" pitchFamily="2" charset="2"/>
              <a:buNone/>
              <a:defRPr kumimoji="0" sz="2400" b="0" i="0" u="none" strike="noStrike" kern="1200" cap="none" spc="0" normalizeH="0" baseline="0">
                <a:ln>
                  <a:noFill/>
                </a:ln>
                <a:solidFill>
                  <a:schemeClr val="accent3"/>
                </a:solidFill>
                <a:effectLst/>
                <a:uLnTx/>
                <a:uFillTx/>
                <a:latin typeface="+mj-lt"/>
                <a:ea typeface="+mj-ea"/>
                <a:cs typeface="+mj-cs"/>
              </a:defRPr>
            </a:lvl1pPr>
            <a:lvl2pPr marL="457200" indent="0" algn="l" defTabSz="914400" rtl="0" eaLnBrk="1" latinLnBrk="0" hangingPunct="1">
              <a:spcBef>
                <a:spcPts val="600"/>
              </a:spcBef>
              <a:buClr>
                <a:schemeClr val="accent1">
                  <a:lumMod val="60000"/>
                  <a:lumOff val="40000"/>
                </a:schemeClr>
              </a:buClr>
              <a:buSzPct val="75000"/>
              <a:buFont typeface="Wingdings" pitchFamily="2" charset="2"/>
              <a:buNone/>
              <a:defRPr sz="1200" kern="1200">
                <a:solidFill>
                  <a:schemeClr val="tx1">
                    <a:lumMod val="65000"/>
                    <a:lumOff val="35000"/>
                  </a:schemeClr>
                </a:solidFill>
                <a:latin typeface="+mn-lt"/>
                <a:ea typeface="+mn-ea"/>
                <a:cs typeface="+mn-cs"/>
              </a:defRPr>
            </a:lvl2pPr>
            <a:lvl3pPr marL="914400" indent="0" algn="l" defTabSz="914400" rtl="0" eaLnBrk="1" latinLnBrk="0" hangingPunct="1">
              <a:spcBef>
                <a:spcPts val="600"/>
              </a:spcBef>
              <a:buClr>
                <a:schemeClr val="accent1"/>
              </a:buClr>
              <a:buSzPct val="75000"/>
              <a:buFont typeface="Wingdings" pitchFamily="2" charset="2"/>
              <a:buNone/>
              <a:defRPr sz="1000" kern="1200">
                <a:solidFill>
                  <a:schemeClr val="tx1">
                    <a:lumMod val="65000"/>
                    <a:lumOff val="35000"/>
                  </a:schemeClr>
                </a:solidFill>
                <a:latin typeface="+mn-lt"/>
                <a:ea typeface="+mn-ea"/>
                <a:cs typeface="+mn-cs"/>
              </a:defRPr>
            </a:lvl3pPr>
            <a:lvl4pPr marL="1371600" indent="0" algn="l" defTabSz="914400" rtl="0" eaLnBrk="1" latinLnBrk="0" hangingPunct="1">
              <a:spcBef>
                <a:spcPts val="600"/>
              </a:spcBef>
              <a:buClr>
                <a:schemeClr val="accent1">
                  <a:lumMod val="60000"/>
                  <a:lumOff val="40000"/>
                </a:schemeClr>
              </a:buClr>
              <a:buSzPct val="75000"/>
              <a:buFont typeface="Wingdings" pitchFamily="2" charset="2"/>
              <a:buNone/>
              <a:defRPr sz="900" kern="1200">
                <a:solidFill>
                  <a:schemeClr val="tx1">
                    <a:lumMod val="65000"/>
                    <a:lumOff val="35000"/>
                  </a:schemeClr>
                </a:solidFill>
                <a:latin typeface="+mn-lt"/>
                <a:ea typeface="+mn-ea"/>
                <a:cs typeface="+mn-cs"/>
              </a:defRPr>
            </a:lvl4pPr>
            <a:lvl5pPr marL="1828800" indent="0" algn="l" defTabSz="914400" rtl="0" eaLnBrk="1" latinLnBrk="0" hangingPunct="1">
              <a:spcBef>
                <a:spcPts val="600"/>
              </a:spcBef>
              <a:buClr>
                <a:schemeClr val="accent1"/>
              </a:buClr>
              <a:buSzPct val="75000"/>
              <a:buFont typeface="Wingdings" pitchFamily="2" charset="2"/>
              <a:buNone/>
              <a:defRPr sz="900" kern="1200">
                <a:solidFill>
                  <a:schemeClr val="tx1">
                    <a:lumMod val="65000"/>
                    <a:lumOff val="35000"/>
                  </a:schemeClr>
                </a:solidFill>
                <a:latin typeface="+mn-lt"/>
                <a:ea typeface="+mn-ea"/>
                <a:cs typeface="+mn-cs"/>
              </a:defRPr>
            </a:lvl5pPr>
            <a:lvl6pPr marL="2286000" indent="0" algn="l" defTabSz="914400" rtl="0" eaLnBrk="1" latinLnBrk="0" hangingPunct="1">
              <a:spcBef>
                <a:spcPct val="20000"/>
              </a:spcBef>
              <a:buClr>
                <a:schemeClr val="accent1">
                  <a:lumMod val="60000"/>
                  <a:lumOff val="40000"/>
                </a:schemeClr>
              </a:buClr>
              <a:buSzPct val="75000"/>
              <a:buFont typeface="Wingdings" pitchFamily="2" charset="2"/>
              <a:buNone/>
              <a:defRPr lang="en-US" sz="900" kern="1200">
                <a:solidFill>
                  <a:schemeClr val="tx1">
                    <a:lumMod val="65000"/>
                    <a:lumOff val="35000"/>
                  </a:schemeClr>
                </a:solidFill>
                <a:latin typeface="+mn-lt"/>
                <a:ea typeface="+mn-ea"/>
                <a:cs typeface="+mn-cs"/>
              </a:defRPr>
            </a:lvl6pPr>
            <a:lvl7pPr marL="2743200" indent="0" algn="l" defTabSz="914400" rtl="0" eaLnBrk="1" latinLnBrk="0" hangingPunct="1">
              <a:spcBef>
                <a:spcPct val="20000"/>
              </a:spcBef>
              <a:buClr>
                <a:schemeClr val="accent1"/>
              </a:buClr>
              <a:buSzPct val="75000"/>
              <a:buFont typeface="Wingdings" pitchFamily="2" charset="2"/>
              <a:buNone/>
              <a:defRPr lang="en-US" sz="900" kern="1200" baseline="0">
                <a:solidFill>
                  <a:schemeClr val="tx1">
                    <a:lumMod val="65000"/>
                    <a:lumOff val="35000"/>
                  </a:schemeClr>
                </a:solidFill>
                <a:latin typeface="+mn-lt"/>
                <a:ea typeface="+mn-ea"/>
                <a:cs typeface="+mn-cs"/>
              </a:defRPr>
            </a:lvl7pPr>
            <a:lvl8pPr marL="3200400" indent="0" algn="l" defTabSz="914400" rtl="0" eaLnBrk="1" latinLnBrk="0" hangingPunct="1">
              <a:spcBef>
                <a:spcPct val="20000"/>
              </a:spcBef>
              <a:buClr>
                <a:schemeClr val="accent1">
                  <a:lumMod val="60000"/>
                  <a:lumOff val="40000"/>
                </a:schemeClr>
              </a:buClr>
              <a:buSzPct val="75000"/>
              <a:buFont typeface="Wingdings" pitchFamily="2" charset="2"/>
              <a:buNone/>
              <a:defRPr lang="en-US" sz="900" kern="1200" baseline="0">
                <a:solidFill>
                  <a:schemeClr val="tx1">
                    <a:lumMod val="65000"/>
                    <a:lumOff val="35000"/>
                  </a:schemeClr>
                </a:solidFill>
                <a:latin typeface="+mn-lt"/>
                <a:ea typeface="+mn-ea"/>
                <a:cs typeface="+mn-cs"/>
              </a:defRPr>
            </a:lvl8pPr>
            <a:lvl9pPr marL="3657600" indent="0" algn="l" defTabSz="914400" rtl="0" eaLnBrk="1" latinLnBrk="0" hangingPunct="1">
              <a:spcBef>
                <a:spcPct val="20000"/>
              </a:spcBef>
              <a:buClr>
                <a:schemeClr val="accent1"/>
              </a:buClr>
              <a:buSzPct val="75000"/>
              <a:buFont typeface="Wingdings" pitchFamily="2" charset="2"/>
              <a:buNone/>
              <a:defRPr lang="en-US" sz="900" kern="1200" baseline="0">
                <a:solidFill>
                  <a:schemeClr val="tx1">
                    <a:lumMod val="65000"/>
                    <a:lumOff val="35000"/>
                  </a:schemeClr>
                </a:solidFill>
                <a:latin typeface="+mn-lt"/>
                <a:ea typeface="+mn-ea"/>
                <a:cs typeface="+mn-cs"/>
              </a:defRPr>
            </a:lvl9pPr>
          </a:lstStyle>
          <a:p>
            <a:endParaRPr lang="en-US" dirty="0"/>
          </a:p>
        </p:txBody>
      </p:sp>
      <p:sp>
        <p:nvSpPr>
          <p:cNvPr id="8" name="TextBox 7"/>
          <p:cNvSpPr txBox="1"/>
          <p:nvPr/>
        </p:nvSpPr>
        <p:spPr>
          <a:xfrm>
            <a:off x="0" y="6273199"/>
            <a:ext cx="9144000" cy="923330"/>
          </a:xfrm>
          <a:prstGeom prst="rect">
            <a:avLst/>
          </a:prstGeom>
          <a:noFill/>
        </p:spPr>
        <p:txBody>
          <a:bodyPr wrap="square" rtlCol="0">
            <a:spAutoFit/>
          </a:bodyPr>
          <a:lstStyle/>
          <a:p>
            <a:r>
              <a:rPr lang="en-US" dirty="0" smtClean="0"/>
              <a:t>LO 3.1: 	Students </a:t>
            </a:r>
            <a:r>
              <a:rPr lang="en-US" dirty="0"/>
              <a:t>can translate among macroscopic observations of change, chemical equations, and particle views.</a:t>
            </a:r>
            <a:r>
              <a:rPr lang="en-US" dirty="0" smtClean="0"/>
              <a:t>															</a:t>
            </a:r>
            <a:endParaRPr lang="en-US" dirty="0"/>
          </a:p>
        </p:txBody>
      </p:sp>
      <p:sp>
        <p:nvSpPr>
          <p:cNvPr id="9" name="TextBox 8"/>
          <p:cNvSpPr txBox="1"/>
          <p:nvPr/>
        </p:nvSpPr>
        <p:spPr>
          <a:xfrm>
            <a:off x="8097582" y="-32652"/>
            <a:ext cx="979575" cy="369332"/>
          </a:xfrm>
          <a:prstGeom prst="rect">
            <a:avLst/>
          </a:prstGeom>
          <a:noFill/>
        </p:spPr>
        <p:txBody>
          <a:bodyPr wrap="square" rtlCol="0">
            <a:spAutoFit/>
          </a:bodyPr>
          <a:lstStyle/>
          <a:p>
            <a:r>
              <a:rPr lang="en-US" dirty="0" smtClean="0"/>
              <a:t>Source</a:t>
            </a:r>
            <a:endParaRPr lang="en-US" dirty="0"/>
          </a:p>
        </p:txBody>
      </p:sp>
      <p:sp>
        <p:nvSpPr>
          <p:cNvPr id="11" name="TextBox 10"/>
          <p:cNvSpPr txBox="1"/>
          <p:nvPr/>
        </p:nvSpPr>
        <p:spPr>
          <a:xfrm>
            <a:off x="8157538" y="1816854"/>
            <a:ext cx="894959" cy="369332"/>
          </a:xfrm>
          <a:prstGeom prst="rect">
            <a:avLst/>
          </a:prstGeom>
          <a:noFill/>
        </p:spPr>
        <p:txBody>
          <a:bodyPr wrap="square" rtlCol="0">
            <a:spAutoFit/>
          </a:bodyPr>
          <a:lstStyle/>
          <a:p>
            <a:r>
              <a:rPr lang="en-US" dirty="0" smtClean="0">
                <a:hlinkClick r:id="rId2"/>
              </a:rPr>
              <a:t>Video</a:t>
            </a:r>
            <a:endParaRPr lang="en-US" dirty="0"/>
          </a:p>
        </p:txBody>
      </p:sp>
      <p:sp>
        <p:nvSpPr>
          <p:cNvPr id="12" name="TextBox 11"/>
          <p:cNvSpPr txBox="1"/>
          <p:nvPr/>
        </p:nvSpPr>
        <p:spPr>
          <a:xfrm>
            <a:off x="173438" y="893524"/>
            <a:ext cx="3576526" cy="923330"/>
          </a:xfrm>
          <a:prstGeom prst="rect">
            <a:avLst/>
          </a:prstGeom>
          <a:noFill/>
        </p:spPr>
        <p:txBody>
          <a:bodyPr wrap="square" rtlCol="0">
            <a:spAutoFit/>
          </a:bodyPr>
          <a:lstStyle/>
          <a:p>
            <a:pPr fontAlgn="t"/>
            <a:r>
              <a:rPr lang="en-US" b="1" dirty="0"/>
              <a:t>Combustion</a:t>
            </a:r>
            <a:endParaRPr lang="en-US" dirty="0"/>
          </a:p>
          <a:p>
            <a:r>
              <a:rPr lang="en-US" b="1" dirty="0" err="1"/>
              <a:t>C</a:t>
            </a:r>
            <a:r>
              <a:rPr lang="en-US" b="1" baseline="-25000" dirty="0" err="1"/>
              <a:t>x</a:t>
            </a:r>
            <a:r>
              <a:rPr lang="en-US" b="1" dirty="0" err="1"/>
              <a:t>H</a:t>
            </a:r>
            <a:r>
              <a:rPr lang="en-US" b="1" baseline="-25000" dirty="0" err="1"/>
              <a:t>x</a:t>
            </a:r>
            <a:r>
              <a:rPr lang="en-US" b="1" dirty="0"/>
              <a:t> + O</a:t>
            </a:r>
            <a:r>
              <a:rPr lang="en-US" b="1" baseline="-25000" dirty="0"/>
              <a:t>2</a:t>
            </a:r>
            <a:r>
              <a:rPr lang="en-US" b="1" dirty="0"/>
              <a:t> </a:t>
            </a:r>
            <a:r>
              <a:rPr lang="en-US" b="1" dirty="0">
                <a:sym typeface="Wingdings"/>
              </a:rPr>
              <a:t></a:t>
            </a:r>
            <a:r>
              <a:rPr lang="en-US" b="1" dirty="0"/>
              <a:t> CO</a:t>
            </a:r>
            <a:r>
              <a:rPr lang="en-US" b="1" baseline="-25000" dirty="0"/>
              <a:t>2</a:t>
            </a:r>
            <a:r>
              <a:rPr lang="en-US" b="1" dirty="0"/>
              <a:t> + H</a:t>
            </a:r>
            <a:r>
              <a:rPr lang="en-US" b="1" baseline="-25000" dirty="0"/>
              <a:t>2</a:t>
            </a:r>
            <a:r>
              <a:rPr lang="en-US" b="1" dirty="0"/>
              <a:t>O</a:t>
            </a:r>
            <a:endParaRPr lang="en-US" dirty="0"/>
          </a:p>
          <a:p>
            <a:endParaRPr lang="en-US" dirty="0"/>
          </a:p>
        </p:txBody>
      </p:sp>
      <p:sp>
        <p:nvSpPr>
          <p:cNvPr id="20" name="TextBox 19"/>
          <p:cNvSpPr txBox="1"/>
          <p:nvPr/>
        </p:nvSpPr>
        <p:spPr>
          <a:xfrm>
            <a:off x="4521056" y="853171"/>
            <a:ext cx="3576526" cy="923330"/>
          </a:xfrm>
          <a:prstGeom prst="rect">
            <a:avLst/>
          </a:prstGeom>
          <a:noFill/>
        </p:spPr>
        <p:txBody>
          <a:bodyPr wrap="square" rtlCol="0">
            <a:spAutoFit/>
          </a:bodyPr>
          <a:lstStyle/>
          <a:p>
            <a:pPr fontAlgn="t"/>
            <a:r>
              <a:rPr lang="en-US" b="1" dirty="0"/>
              <a:t>Acid-Base (Neutralization)</a:t>
            </a:r>
            <a:endParaRPr lang="en-US" dirty="0"/>
          </a:p>
          <a:p>
            <a:pPr fontAlgn="t"/>
            <a:r>
              <a:rPr lang="en-US" b="1" dirty="0"/>
              <a:t>HA + BOH </a:t>
            </a:r>
            <a:r>
              <a:rPr lang="en-US" b="1" dirty="0">
                <a:sym typeface="Wingdings"/>
              </a:rPr>
              <a:t></a:t>
            </a:r>
            <a:r>
              <a:rPr lang="en-US" b="1" dirty="0"/>
              <a:t> H</a:t>
            </a:r>
            <a:r>
              <a:rPr lang="en-US" b="1" baseline="-25000" dirty="0"/>
              <a:t>2</a:t>
            </a:r>
            <a:r>
              <a:rPr lang="en-US" b="1" dirty="0"/>
              <a:t>O + BA</a:t>
            </a:r>
            <a:endParaRPr lang="en-US" dirty="0"/>
          </a:p>
          <a:p>
            <a:endParaRPr lang="en-US" dirty="0"/>
          </a:p>
        </p:txBody>
      </p:sp>
      <p:sp>
        <p:nvSpPr>
          <p:cNvPr id="14" name="TextBox 13"/>
          <p:cNvSpPr txBox="1"/>
          <p:nvPr/>
        </p:nvSpPr>
        <p:spPr>
          <a:xfrm rot="16200000">
            <a:off x="2010623" y="2290937"/>
            <a:ext cx="1986258" cy="600164"/>
          </a:xfrm>
          <a:prstGeom prst="rect">
            <a:avLst/>
          </a:prstGeom>
          <a:noFill/>
        </p:spPr>
        <p:txBody>
          <a:bodyPr wrap="square" rtlCol="0">
            <a:spAutoFit/>
          </a:bodyPr>
          <a:lstStyle/>
          <a:p>
            <a:r>
              <a:rPr lang="en-US" sz="1100" dirty="0" smtClean="0">
                <a:latin typeface="Albertus Medium" pitchFamily="34" charset="0"/>
              </a:rPr>
              <a:t>C</a:t>
            </a:r>
            <a:r>
              <a:rPr lang="en-US" sz="1100" dirty="0">
                <a:latin typeface="Albertus Medium" pitchFamily="34" charset="0"/>
              </a:rPr>
              <a:t>. </a:t>
            </a:r>
            <a:r>
              <a:rPr lang="en-US" sz="1100" i="1" dirty="0">
                <a:latin typeface="Albertus Medium" pitchFamily="34" charset="0"/>
              </a:rPr>
              <a:t>Pearson Chemistry</a:t>
            </a:r>
            <a:r>
              <a:rPr lang="en-US" sz="1100" dirty="0">
                <a:latin typeface="Albertus Medium" pitchFamily="34" charset="0"/>
              </a:rPr>
              <a:t>. Boston, MA: Pearson, 2012. Print.</a:t>
            </a:r>
          </a:p>
        </p:txBody>
      </p:sp>
      <p:sp>
        <p:nvSpPr>
          <p:cNvPr id="22" name="TextBox 21"/>
          <p:cNvSpPr txBox="1"/>
          <p:nvPr/>
        </p:nvSpPr>
        <p:spPr>
          <a:xfrm>
            <a:off x="173438" y="3584149"/>
            <a:ext cx="3576526" cy="1200329"/>
          </a:xfrm>
          <a:prstGeom prst="rect">
            <a:avLst/>
          </a:prstGeom>
          <a:noFill/>
        </p:spPr>
        <p:txBody>
          <a:bodyPr wrap="square" rtlCol="0">
            <a:spAutoFit/>
          </a:bodyPr>
          <a:lstStyle/>
          <a:p>
            <a:pPr fontAlgn="t"/>
            <a:r>
              <a:rPr lang="en-US" b="1" dirty="0"/>
              <a:t>Oxidation-Reduction</a:t>
            </a:r>
            <a:endParaRPr lang="en-US" dirty="0"/>
          </a:p>
          <a:p>
            <a:pPr fontAlgn="t"/>
            <a:r>
              <a:rPr lang="en-US" b="1" dirty="0"/>
              <a:t>A </a:t>
            </a:r>
            <a:r>
              <a:rPr lang="en-US" b="1" baseline="30000" dirty="0" smtClean="0"/>
              <a:t>+ </a:t>
            </a:r>
            <a:r>
              <a:rPr lang="en-US" b="1" dirty="0"/>
              <a:t>+ </a:t>
            </a:r>
            <a:r>
              <a:rPr lang="en-US" b="1" dirty="0" smtClean="0"/>
              <a:t>e</a:t>
            </a:r>
            <a:r>
              <a:rPr lang="en-US" b="1" baseline="30000" dirty="0" smtClean="0"/>
              <a:t>-</a:t>
            </a:r>
            <a:r>
              <a:rPr lang="en-US" b="1" dirty="0" smtClean="0"/>
              <a:t>  </a:t>
            </a:r>
            <a:r>
              <a:rPr lang="en-US" b="1" dirty="0">
                <a:sym typeface="Wingdings"/>
              </a:rPr>
              <a:t></a:t>
            </a:r>
            <a:r>
              <a:rPr lang="en-US" b="1" dirty="0"/>
              <a:t> </a:t>
            </a:r>
            <a:r>
              <a:rPr lang="en-US" b="1" dirty="0" smtClean="0"/>
              <a:t> A</a:t>
            </a:r>
          </a:p>
          <a:p>
            <a:pPr fontAlgn="t"/>
            <a:r>
              <a:rPr lang="en-US" b="1" dirty="0" smtClean="0"/>
              <a:t>B  </a:t>
            </a:r>
            <a:r>
              <a:rPr lang="en-US" b="1" dirty="0" smtClean="0">
                <a:sym typeface="Wingdings" panose="05000000000000000000" pitchFamily="2" charset="2"/>
              </a:rPr>
              <a:t>  B + </a:t>
            </a:r>
            <a:r>
              <a:rPr lang="en-US" b="1" dirty="0"/>
              <a:t>e</a:t>
            </a:r>
            <a:r>
              <a:rPr lang="en-US" b="1" baseline="30000" dirty="0"/>
              <a:t>-</a:t>
            </a:r>
            <a:endParaRPr lang="en-US" dirty="0"/>
          </a:p>
          <a:p>
            <a:endParaRPr lang="en-US" dirty="0"/>
          </a:p>
        </p:txBody>
      </p:sp>
      <p:sp>
        <p:nvSpPr>
          <p:cNvPr id="23" name="TextBox 22"/>
          <p:cNvSpPr txBox="1"/>
          <p:nvPr/>
        </p:nvSpPr>
        <p:spPr>
          <a:xfrm>
            <a:off x="4521055" y="3488148"/>
            <a:ext cx="4198071" cy="923330"/>
          </a:xfrm>
          <a:prstGeom prst="rect">
            <a:avLst/>
          </a:prstGeom>
          <a:noFill/>
        </p:spPr>
        <p:txBody>
          <a:bodyPr wrap="square" rtlCol="0">
            <a:spAutoFit/>
          </a:bodyPr>
          <a:lstStyle/>
          <a:p>
            <a:pPr fontAlgn="t"/>
            <a:r>
              <a:rPr lang="en-US" b="1" dirty="0"/>
              <a:t>Precipitation</a:t>
            </a:r>
            <a:endParaRPr lang="en-US" dirty="0"/>
          </a:p>
          <a:p>
            <a:r>
              <a:rPr lang="en-US" b="1" dirty="0"/>
              <a:t>AB (</a:t>
            </a:r>
            <a:r>
              <a:rPr lang="en-US" b="1" dirty="0" err="1"/>
              <a:t>aq</a:t>
            </a:r>
            <a:r>
              <a:rPr lang="en-US" b="1" dirty="0"/>
              <a:t>) + CD (</a:t>
            </a:r>
            <a:r>
              <a:rPr lang="en-US" b="1" dirty="0" err="1"/>
              <a:t>aq</a:t>
            </a:r>
            <a:r>
              <a:rPr lang="en-US" b="1" dirty="0"/>
              <a:t>)</a:t>
            </a:r>
            <a:r>
              <a:rPr lang="en-US" b="1" dirty="0">
                <a:sym typeface="Wingdings"/>
              </a:rPr>
              <a:t></a:t>
            </a:r>
            <a:r>
              <a:rPr lang="en-US" b="1" dirty="0"/>
              <a:t> AD (</a:t>
            </a:r>
            <a:r>
              <a:rPr lang="en-US" b="1" dirty="0" err="1"/>
              <a:t>aq</a:t>
            </a:r>
            <a:r>
              <a:rPr lang="en-US" b="1" dirty="0"/>
              <a:t>) + CB (s)</a:t>
            </a:r>
            <a:endParaRPr lang="en-US" dirty="0"/>
          </a:p>
          <a:p>
            <a:endParaRPr lang="en-US" dirty="0"/>
          </a:p>
        </p:txBody>
      </p:sp>
      <p:pic>
        <p:nvPicPr>
          <p:cNvPr id="2050" name="Picture 2" descr="D:\data\files\CHEM12_C11_figure_11.8.png"/>
          <p:cNvPicPr>
            <a:picLocks noChangeAspect="1" noChangeArrowheads="1"/>
          </p:cNvPicPr>
          <p:nvPr/>
        </p:nvPicPr>
        <p:blipFill rotWithShape="1">
          <a:blip r:embed="rId3">
            <a:extLst>
              <a:ext uri="{28A0092B-C50C-407E-A947-70E740481C1C}">
                <a14:useLocalDpi xmlns:a14="http://schemas.microsoft.com/office/drawing/2010/main" val="0"/>
              </a:ext>
            </a:extLst>
          </a:blip>
          <a:srcRect b="10434"/>
          <a:stretch/>
        </p:blipFill>
        <p:spPr bwMode="auto">
          <a:xfrm>
            <a:off x="173438" y="1242131"/>
            <a:ext cx="2614870" cy="2342018"/>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https://s-media-cache-ak0.pinimg.com/736x/f7/23/93/f723936cc7d58c4a4b114bb2f39a420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08033" y="4205399"/>
            <a:ext cx="2424113" cy="1809750"/>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3437" y="4491148"/>
            <a:ext cx="3171331" cy="15240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6" name="Picture 8"/>
          <p:cNvPicPr>
            <a:picLocks noChangeAspect="1" noChangeArrowheads="1"/>
          </p:cNvPicPr>
          <p:nvPr/>
        </p:nvPicPr>
        <p:blipFill>
          <a:blip r:embed="rId7">
            <a:extLst>
              <a:ext uri="{28A0092B-C50C-407E-A947-70E740481C1C}">
                <a14:useLocalDpi xmlns:a14="http://schemas.microsoft.com/office/drawing/2010/main" val="0"/>
              </a:ext>
            </a:extLst>
          </a:blip>
          <a:srcRect t="17477"/>
          <a:stretch>
            <a:fillRect/>
          </a:stretch>
        </p:blipFill>
        <p:spPr bwMode="auto">
          <a:xfrm>
            <a:off x="4991966" y="1493594"/>
            <a:ext cx="2152650" cy="18471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600104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98474" y="163262"/>
            <a:ext cx="7556313" cy="1116106"/>
          </a:xfrm>
        </p:spPr>
        <p:txBody>
          <a:bodyPr/>
          <a:lstStyle/>
          <a:p>
            <a:r>
              <a:rPr lang="en-US" dirty="0" smtClean="0"/>
              <a:t>Balanced Equations</a:t>
            </a:r>
            <a:endParaRPr lang="en-US" dirty="0"/>
          </a:p>
        </p:txBody>
      </p:sp>
      <p:sp>
        <p:nvSpPr>
          <p:cNvPr id="7" name="Text Placeholder 5"/>
          <p:cNvSpPr>
            <a:spLocks noGrp="1"/>
          </p:cNvSpPr>
          <p:nvPr/>
        </p:nvSpPr>
        <p:spPr>
          <a:xfrm>
            <a:off x="365349" y="1313123"/>
            <a:ext cx="7558960" cy="774700"/>
          </a:xfrm>
          <a:prstGeom prst="rect">
            <a:avLst/>
          </a:prstGeom>
        </p:spPr>
        <p:txBody>
          <a:bodyPr vert="horz" lIns="91440" tIns="45720" rIns="91440" bIns="45720" rtlCol="0" anchor="t" anchorCtr="0">
            <a:noAutofit/>
          </a:bodyPr>
          <a:lstStyle>
            <a:lvl1pPr marL="0" indent="0" algn="l" defTabSz="914400" rtl="0" eaLnBrk="1" latinLnBrk="0" hangingPunct="1">
              <a:spcBef>
                <a:spcPts val="2000"/>
              </a:spcBef>
              <a:buClr>
                <a:schemeClr val="accent1"/>
              </a:buClr>
              <a:buSzPct val="75000"/>
              <a:buFont typeface="Wingdings" pitchFamily="2" charset="2"/>
              <a:buNone/>
              <a:defRPr kumimoji="0" sz="2400" b="0" i="0" u="none" strike="noStrike" kern="1200" cap="none" spc="0" normalizeH="0" baseline="0">
                <a:ln>
                  <a:noFill/>
                </a:ln>
                <a:solidFill>
                  <a:schemeClr val="accent3"/>
                </a:solidFill>
                <a:effectLst/>
                <a:uLnTx/>
                <a:uFillTx/>
                <a:latin typeface="+mj-lt"/>
                <a:ea typeface="+mj-ea"/>
                <a:cs typeface="+mj-cs"/>
              </a:defRPr>
            </a:lvl1pPr>
            <a:lvl2pPr marL="457200" indent="0" algn="l" defTabSz="914400" rtl="0" eaLnBrk="1" latinLnBrk="0" hangingPunct="1">
              <a:spcBef>
                <a:spcPts val="600"/>
              </a:spcBef>
              <a:buClr>
                <a:schemeClr val="accent1">
                  <a:lumMod val="60000"/>
                  <a:lumOff val="40000"/>
                </a:schemeClr>
              </a:buClr>
              <a:buSzPct val="75000"/>
              <a:buFont typeface="Wingdings" pitchFamily="2" charset="2"/>
              <a:buNone/>
              <a:defRPr sz="1200" kern="1200">
                <a:solidFill>
                  <a:schemeClr val="tx1">
                    <a:lumMod val="65000"/>
                    <a:lumOff val="35000"/>
                  </a:schemeClr>
                </a:solidFill>
                <a:latin typeface="+mn-lt"/>
                <a:ea typeface="+mn-ea"/>
                <a:cs typeface="+mn-cs"/>
              </a:defRPr>
            </a:lvl2pPr>
            <a:lvl3pPr marL="914400" indent="0" algn="l" defTabSz="914400" rtl="0" eaLnBrk="1" latinLnBrk="0" hangingPunct="1">
              <a:spcBef>
                <a:spcPts val="600"/>
              </a:spcBef>
              <a:buClr>
                <a:schemeClr val="accent1"/>
              </a:buClr>
              <a:buSzPct val="75000"/>
              <a:buFont typeface="Wingdings" pitchFamily="2" charset="2"/>
              <a:buNone/>
              <a:defRPr sz="1000" kern="1200">
                <a:solidFill>
                  <a:schemeClr val="tx1">
                    <a:lumMod val="65000"/>
                    <a:lumOff val="35000"/>
                  </a:schemeClr>
                </a:solidFill>
                <a:latin typeface="+mn-lt"/>
                <a:ea typeface="+mn-ea"/>
                <a:cs typeface="+mn-cs"/>
              </a:defRPr>
            </a:lvl3pPr>
            <a:lvl4pPr marL="1371600" indent="0" algn="l" defTabSz="914400" rtl="0" eaLnBrk="1" latinLnBrk="0" hangingPunct="1">
              <a:spcBef>
                <a:spcPts val="600"/>
              </a:spcBef>
              <a:buClr>
                <a:schemeClr val="accent1">
                  <a:lumMod val="60000"/>
                  <a:lumOff val="40000"/>
                </a:schemeClr>
              </a:buClr>
              <a:buSzPct val="75000"/>
              <a:buFont typeface="Wingdings" pitchFamily="2" charset="2"/>
              <a:buNone/>
              <a:defRPr sz="900" kern="1200">
                <a:solidFill>
                  <a:schemeClr val="tx1">
                    <a:lumMod val="65000"/>
                    <a:lumOff val="35000"/>
                  </a:schemeClr>
                </a:solidFill>
                <a:latin typeface="+mn-lt"/>
                <a:ea typeface="+mn-ea"/>
                <a:cs typeface="+mn-cs"/>
              </a:defRPr>
            </a:lvl4pPr>
            <a:lvl5pPr marL="1828800" indent="0" algn="l" defTabSz="914400" rtl="0" eaLnBrk="1" latinLnBrk="0" hangingPunct="1">
              <a:spcBef>
                <a:spcPts val="600"/>
              </a:spcBef>
              <a:buClr>
                <a:schemeClr val="accent1"/>
              </a:buClr>
              <a:buSzPct val="75000"/>
              <a:buFont typeface="Wingdings" pitchFamily="2" charset="2"/>
              <a:buNone/>
              <a:defRPr sz="900" kern="1200">
                <a:solidFill>
                  <a:schemeClr val="tx1">
                    <a:lumMod val="65000"/>
                    <a:lumOff val="35000"/>
                  </a:schemeClr>
                </a:solidFill>
                <a:latin typeface="+mn-lt"/>
                <a:ea typeface="+mn-ea"/>
                <a:cs typeface="+mn-cs"/>
              </a:defRPr>
            </a:lvl5pPr>
            <a:lvl6pPr marL="2286000" indent="0" algn="l" defTabSz="914400" rtl="0" eaLnBrk="1" latinLnBrk="0" hangingPunct="1">
              <a:spcBef>
                <a:spcPct val="20000"/>
              </a:spcBef>
              <a:buClr>
                <a:schemeClr val="accent1">
                  <a:lumMod val="60000"/>
                  <a:lumOff val="40000"/>
                </a:schemeClr>
              </a:buClr>
              <a:buSzPct val="75000"/>
              <a:buFont typeface="Wingdings" pitchFamily="2" charset="2"/>
              <a:buNone/>
              <a:defRPr lang="en-US" sz="900" kern="1200">
                <a:solidFill>
                  <a:schemeClr val="tx1">
                    <a:lumMod val="65000"/>
                    <a:lumOff val="35000"/>
                  </a:schemeClr>
                </a:solidFill>
                <a:latin typeface="+mn-lt"/>
                <a:ea typeface="+mn-ea"/>
                <a:cs typeface="+mn-cs"/>
              </a:defRPr>
            </a:lvl6pPr>
            <a:lvl7pPr marL="2743200" indent="0" algn="l" defTabSz="914400" rtl="0" eaLnBrk="1" latinLnBrk="0" hangingPunct="1">
              <a:spcBef>
                <a:spcPct val="20000"/>
              </a:spcBef>
              <a:buClr>
                <a:schemeClr val="accent1"/>
              </a:buClr>
              <a:buSzPct val="75000"/>
              <a:buFont typeface="Wingdings" pitchFamily="2" charset="2"/>
              <a:buNone/>
              <a:defRPr lang="en-US" sz="900" kern="1200" baseline="0">
                <a:solidFill>
                  <a:schemeClr val="tx1">
                    <a:lumMod val="65000"/>
                    <a:lumOff val="35000"/>
                  </a:schemeClr>
                </a:solidFill>
                <a:latin typeface="+mn-lt"/>
                <a:ea typeface="+mn-ea"/>
                <a:cs typeface="+mn-cs"/>
              </a:defRPr>
            </a:lvl7pPr>
            <a:lvl8pPr marL="3200400" indent="0" algn="l" defTabSz="914400" rtl="0" eaLnBrk="1" latinLnBrk="0" hangingPunct="1">
              <a:spcBef>
                <a:spcPct val="20000"/>
              </a:spcBef>
              <a:buClr>
                <a:schemeClr val="accent1">
                  <a:lumMod val="60000"/>
                  <a:lumOff val="40000"/>
                </a:schemeClr>
              </a:buClr>
              <a:buSzPct val="75000"/>
              <a:buFont typeface="Wingdings" pitchFamily="2" charset="2"/>
              <a:buNone/>
              <a:defRPr lang="en-US" sz="900" kern="1200" baseline="0">
                <a:solidFill>
                  <a:schemeClr val="tx1">
                    <a:lumMod val="65000"/>
                    <a:lumOff val="35000"/>
                  </a:schemeClr>
                </a:solidFill>
                <a:latin typeface="+mn-lt"/>
                <a:ea typeface="+mn-ea"/>
                <a:cs typeface="+mn-cs"/>
              </a:defRPr>
            </a:lvl8pPr>
            <a:lvl9pPr marL="3657600" indent="0" algn="l" defTabSz="914400" rtl="0" eaLnBrk="1" latinLnBrk="0" hangingPunct="1">
              <a:spcBef>
                <a:spcPct val="20000"/>
              </a:spcBef>
              <a:buClr>
                <a:schemeClr val="accent1"/>
              </a:buClr>
              <a:buSzPct val="75000"/>
              <a:buFont typeface="Wingdings" pitchFamily="2" charset="2"/>
              <a:buNone/>
              <a:defRPr lang="en-US" sz="900" kern="1200" baseline="0">
                <a:solidFill>
                  <a:schemeClr val="tx1">
                    <a:lumMod val="65000"/>
                    <a:lumOff val="35000"/>
                  </a:schemeClr>
                </a:solidFill>
                <a:latin typeface="+mn-lt"/>
                <a:ea typeface="+mn-ea"/>
                <a:cs typeface="+mn-cs"/>
              </a:defRPr>
            </a:lvl9pPr>
          </a:lstStyle>
          <a:p>
            <a:endParaRPr lang="en-US" dirty="0"/>
          </a:p>
        </p:txBody>
      </p:sp>
      <p:sp>
        <p:nvSpPr>
          <p:cNvPr id="8" name="TextBox 7"/>
          <p:cNvSpPr txBox="1"/>
          <p:nvPr/>
        </p:nvSpPr>
        <p:spPr>
          <a:xfrm>
            <a:off x="0" y="5986883"/>
            <a:ext cx="9144000" cy="1200329"/>
          </a:xfrm>
          <a:prstGeom prst="rect">
            <a:avLst/>
          </a:prstGeom>
          <a:noFill/>
        </p:spPr>
        <p:txBody>
          <a:bodyPr wrap="square" rtlCol="0">
            <a:spAutoFit/>
          </a:bodyPr>
          <a:lstStyle/>
          <a:p>
            <a:r>
              <a:rPr lang="en-US" dirty="0" smtClean="0"/>
              <a:t>LO 3.2: 	</a:t>
            </a:r>
            <a:r>
              <a:rPr lang="en-US" dirty="0"/>
              <a:t>The student can translate an observed chemical change into a balanced chemical equation and justify the choice of equation type (molecular, ionic, or net ionic) in terms of utility for the given circumstances.</a:t>
            </a:r>
            <a:r>
              <a:rPr lang="en-US" dirty="0" smtClean="0"/>
              <a:t>																</a:t>
            </a:r>
            <a:endParaRPr lang="en-US" dirty="0"/>
          </a:p>
        </p:txBody>
      </p:sp>
      <p:sp>
        <p:nvSpPr>
          <p:cNvPr id="9" name="TextBox 8"/>
          <p:cNvSpPr txBox="1"/>
          <p:nvPr/>
        </p:nvSpPr>
        <p:spPr>
          <a:xfrm>
            <a:off x="8097582" y="-32652"/>
            <a:ext cx="979575" cy="369332"/>
          </a:xfrm>
          <a:prstGeom prst="rect">
            <a:avLst/>
          </a:prstGeom>
          <a:noFill/>
        </p:spPr>
        <p:txBody>
          <a:bodyPr wrap="square" rtlCol="0">
            <a:spAutoFit/>
          </a:bodyPr>
          <a:lstStyle/>
          <a:p>
            <a:r>
              <a:rPr lang="en-US" dirty="0" smtClean="0">
                <a:hlinkClick r:id="rId2"/>
              </a:rPr>
              <a:t>Source</a:t>
            </a:r>
            <a:endParaRPr lang="en-US" dirty="0"/>
          </a:p>
        </p:txBody>
      </p:sp>
      <p:sp>
        <p:nvSpPr>
          <p:cNvPr id="11" name="TextBox 10"/>
          <p:cNvSpPr txBox="1"/>
          <p:nvPr/>
        </p:nvSpPr>
        <p:spPr>
          <a:xfrm>
            <a:off x="8157538" y="1816854"/>
            <a:ext cx="986462" cy="646331"/>
          </a:xfrm>
          <a:prstGeom prst="rect">
            <a:avLst/>
          </a:prstGeom>
          <a:noFill/>
        </p:spPr>
        <p:txBody>
          <a:bodyPr wrap="square" rtlCol="0">
            <a:spAutoFit/>
          </a:bodyPr>
          <a:lstStyle/>
          <a:p>
            <a:r>
              <a:rPr lang="en-US" dirty="0" smtClean="0">
                <a:hlinkClick r:id="rId3"/>
              </a:rPr>
              <a:t>Video</a:t>
            </a:r>
            <a:endParaRPr lang="en-US" dirty="0" smtClean="0"/>
          </a:p>
          <a:p>
            <a:r>
              <a:rPr lang="en-US" dirty="0" smtClean="0">
                <a:hlinkClick r:id="rId4"/>
              </a:rPr>
              <a:t>Quizlet</a:t>
            </a:r>
            <a:endParaRPr lang="en-US" dirty="0"/>
          </a:p>
        </p:txBody>
      </p:sp>
      <p:pic>
        <p:nvPicPr>
          <p:cNvPr id="307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2221" y="2311230"/>
            <a:ext cx="4705350" cy="33671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10" name="Table 9"/>
          <p:cNvGraphicFramePr>
            <a:graphicFrameLocks noGrp="1"/>
          </p:cNvGraphicFramePr>
          <p:nvPr>
            <p:extLst>
              <p:ext uri="{D42A27DB-BD31-4B8C-83A1-F6EECF244321}">
                <p14:modId xmlns:p14="http://schemas.microsoft.com/office/powerpoint/2010/main" val="2678279340"/>
              </p:ext>
            </p:extLst>
          </p:nvPr>
        </p:nvGraphicFramePr>
        <p:xfrm>
          <a:off x="498474" y="975303"/>
          <a:ext cx="7185892" cy="1112520"/>
        </p:xfrm>
        <a:graphic>
          <a:graphicData uri="http://schemas.openxmlformats.org/drawingml/2006/table">
            <a:tbl>
              <a:tblPr firstRow="1" bandRow="1">
                <a:tableStyleId>{5C22544A-7EE6-4342-B048-85BDC9FD1C3A}</a:tableStyleId>
              </a:tblPr>
              <a:tblGrid>
                <a:gridCol w="1838038"/>
                <a:gridCol w="5347854"/>
              </a:tblGrid>
              <a:tr h="370840">
                <a:tc>
                  <a:txBody>
                    <a:bodyPr/>
                    <a:lstStyle/>
                    <a:p>
                      <a:pPr algn="r"/>
                      <a:r>
                        <a:rPr lang="en-US" altLang="en-US" sz="1200" b="1" dirty="0" smtClean="0">
                          <a:solidFill>
                            <a:schemeClr val="tx1"/>
                          </a:solidFill>
                        </a:rPr>
                        <a:t>Complete  Molecular: </a:t>
                      </a:r>
                      <a:endParaRPr lang="en-US" sz="12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200" b="0" dirty="0" smtClean="0">
                          <a:solidFill>
                            <a:schemeClr val="tx1"/>
                          </a:solidFill>
                        </a:rPr>
                        <a:t>AgNO</a:t>
                      </a:r>
                      <a:r>
                        <a:rPr lang="en-US" altLang="en-US" sz="1200" b="0" baseline="-25000" dirty="0" smtClean="0">
                          <a:solidFill>
                            <a:schemeClr val="tx1"/>
                          </a:solidFill>
                        </a:rPr>
                        <a:t>3 </a:t>
                      </a:r>
                      <a:r>
                        <a:rPr lang="en-US" altLang="en-US" sz="1200" b="0" dirty="0" smtClean="0">
                          <a:solidFill>
                            <a:schemeClr val="tx1"/>
                          </a:solidFill>
                        </a:rPr>
                        <a:t>(</a:t>
                      </a:r>
                      <a:r>
                        <a:rPr lang="en-US" altLang="en-US" sz="1200" b="0" i="1" dirty="0" err="1" smtClean="0">
                          <a:solidFill>
                            <a:schemeClr val="tx1"/>
                          </a:solidFill>
                        </a:rPr>
                        <a:t>aq</a:t>
                      </a:r>
                      <a:r>
                        <a:rPr lang="en-US" altLang="en-US" sz="1200" b="0" dirty="0" smtClean="0">
                          <a:solidFill>
                            <a:schemeClr val="tx1"/>
                          </a:solidFill>
                        </a:rPr>
                        <a:t>) + </a:t>
                      </a:r>
                      <a:r>
                        <a:rPr lang="en-US" altLang="en-US" sz="1200" b="0" dirty="0" err="1" smtClean="0">
                          <a:solidFill>
                            <a:schemeClr val="tx1"/>
                          </a:solidFill>
                        </a:rPr>
                        <a:t>KCl</a:t>
                      </a:r>
                      <a:r>
                        <a:rPr lang="en-US" altLang="en-US" sz="1200" b="0" baseline="-25000" dirty="0" smtClean="0">
                          <a:solidFill>
                            <a:schemeClr val="tx1"/>
                          </a:solidFill>
                        </a:rPr>
                        <a:t> </a:t>
                      </a:r>
                      <a:r>
                        <a:rPr lang="en-US" altLang="en-US" sz="1200" b="0" dirty="0" smtClean="0">
                          <a:solidFill>
                            <a:schemeClr val="tx1"/>
                          </a:solidFill>
                        </a:rPr>
                        <a:t>(</a:t>
                      </a:r>
                      <a:r>
                        <a:rPr lang="en-US" altLang="en-US" sz="1200" b="0" i="1" dirty="0" err="1" smtClean="0">
                          <a:solidFill>
                            <a:schemeClr val="tx1"/>
                          </a:solidFill>
                        </a:rPr>
                        <a:t>aq</a:t>
                      </a:r>
                      <a:r>
                        <a:rPr lang="en-US" altLang="en-US" sz="1200" b="0" dirty="0" smtClean="0">
                          <a:solidFill>
                            <a:schemeClr val="tx1"/>
                          </a:solidFill>
                        </a:rPr>
                        <a:t>)</a:t>
                      </a:r>
                      <a:r>
                        <a:rPr lang="en-US" altLang="en-US" sz="1200" b="0" baseline="-25000" dirty="0" smtClean="0">
                          <a:solidFill>
                            <a:schemeClr val="tx1"/>
                          </a:solidFill>
                        </a:rPr>
                        <a:t> </a:t>
                      </a:r>
                      <a:r>
                        <a:rPr lang="en-US" altLang="en-US" sz="1200" b="0" dirty="0" smtClean="0">
                          <a:solidFill>
                            <a:schemeClr val="tx1"/>
                          </a:solidFill>
                          <a:sym typeface="Symbol" pitchFamily="18" charset="2"/>
                        </a:rPr>
                        <a:t> </a:t>
                      </a:r>
                      <a:r>
                        <a:rPr lang="en-US" altLang="en-US" sz="1200" b="0" dirty="0" err="1" smtClean="0">
                          <a:solidFill>
                            <a:schemeClr val="tx1"/>
                          </a:solidFill>
                          <a:sym typeface="Symbol" pitchFamily="18" charset="2"/>
                        </a:rPr>
                        <a:t>AgCl</a:t>
                      </a:r>
                      <a:r>
                        <a:rPr lang="en-US" altLang="en-US" sz="1200" b="0" baseline="-25000" dirty="0" smtClean="0">
                          <a:solidFill>
                            <a:schemeClr val="tx1"/>
                          </a:solidFill>
                          <a:sym typeface="Symbol" pitchFamily="18" charset="2"/>
                        </a:rPr>
                        <a:t> </a:t>
                      </a:r>
                      <a:r>
                        <a:rPr lang="en-US" altLang="en-US" sz="1200" b="0" dirty="0" smtClean="0">
                          <a:solidFill>
                            <a:schemeClr val="tx1"/>
                          </a:solidFill>
                          <a:sym typeface="Symbol" pitchFamily="18" charset="2"/>
                        </a:rPr>
                        <a:t>(</a:t>
                      </a:r>
                      <a:r>
                        <a:rPr lang="en-US" altLang="en-US" sz="1200" b="0" i="1" dirty="0" smtClean="0">
                          <a:solidFill>
                            <a:schemeClr val="tx1"/>
                          </a:solidFill>
                          <a:sym typeface="Symbol" pitchFamily="18" charset="2"/>
                        </a:rPr>
                        <a:t>s</a:t>
                      </a:r>
                      <a:r>
                        <a:rPr lang="en-US" altLang="en-US" sz="1200" b="0" dirty="0" smtClean="0">
                          <a:solidFill>
                            <a:schemeClr val="tx1"/>
                          </a:solidFill>
                          <a:sym typeface="Symbol" pitchFamily="18" charset="2"/>
                        </a:rPr>
                        <a:t>) + KNO</a:t>
                      </a:r>
                      <a:r>
                        <a:rPr lang="en-US" altLang="en-US" sz="1200" b="0" baseline="-25000" dirty="0" smtClean="0">
                          <a:solidFill>
                            <a:schemeClr val="tx1"/>
                          </a:solidFill>
                          <a:sym typeface="Symbol" pitchFamily="18" charset="2"/>
                        </a:rPr>
                        <a:t>3 </a:t>
                      </a:r>
                      <a:r>
                        <a:rPr lang="en-US" altLang="en-US" sz="1200" b="0" dirty="0" smtClean="0">
                          <a:solidFill>
                            <a:schemeClr val="tx1"/>
                          </a:solidFill>
                          <a:sym typeface="Symbol" pitchFamily="18" charset="2"/>
                        </a:rPr>
                        <a:t>(</a:t>
                      </a:r>
                      <a:r>
                        <a:rPr lang="en-US" altLang="en-US" sz="1200" b="0" i="1" dirty="0" err="1" smtClean="0">
                          <a:solidFill>
                            <a:schemeClr val="tx1"/>
                          </a:solidFill>
                          <a:sym typeface="Symbol" pitchFamily="18" charset="2"/>
                        </a:rPr>
                        <a:t>aq</a:t>
                      </a:r>
                      <a:r>
                        <a:rPr lang="en-US" altLang="en-US" sz="1200" b="0" dirty="0" smtClean="0">
                          <a:solidFill>
                            <a:schemeClr val="tx1"/>
                          </a:solidFill>
                          <a:sym typeface="Symbol" pitchFamily="18" charset="2"/>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pPr algn="r"/>
                      <a:r>
                        <a:rPr lang="en-US" altLang="en-US" sz="1200" b="1" dirty="0" smtClean="0"/>
                        <a:t>Complete Ionic : </a:t>
                      </a:r>
                      <a:endParaRPr lang="en-US" sz="12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200" dirty="0" smtClean="0"/>
                        <a:t>Ag</a:t>
                      </a:r>
                      <a:r>
                        <a:rPr lang="en-US" altLang="en-US" sz="1200" baseline="30000" dirty="0" smtClean="0"/>
                        <a:t>+</a:t>
                      </a:r>
                      <a:r>
                        <a:rPr lang="en-US" altLang="en-US" sz="1200" dirty="0" smtClean="0"/>
                        <a:t>(</a:t>
                      </a:r>
                      <a:r>
                        <a:rPr lang="en-US" altLang="en-US" sz="1200" dirty="0" err="1" smtClean="0"/>
                        <a:t>aq</a:t>
                      </a:r>
                      <a:r>
                        <a:rPr lang="en-US" altLang="en-US" sz="1200" dirty="0" smtClean="0"/>
                        <a:t>) + NO</a:t>
                      </a:r>
                      <a:r>
                        <a:rPr lang="en-US" altLang="en-US" sz="1200" baseline="-25000" dirty="0" smtClean="0"/>
                        <a:t>3</a:t>
                      </a:r>
                      <a:r>
                        <a:rPr lang="en-US" altLang="en-US" sz="1200" baseline="30000" dirty="0" smtClean="0"/>
                        <a:t>-</a:t>
                      </a:r>
                      <a:r>
                        <a:rPr lang="en-US" altLang="en-US" sz="1200" dirty="0" smtClean="0"/>
                        <a:t>(</a:t>
                      </a:r>
                      <a:r>
                        <a:rPr lang="en-US" altLang="en-US" sz="1200" i="1" dirty="0" err="1" smtClean="0"/>
                        <a:t>aq</a:t>
                      </a:r>
                      <a:r>
                        <a:rPr lang="en-US" altLang="en-US" sz="1200" dirty="0" smtClean="0"/>
                        <a:t>) + K</a:t>
                      </a:r>
                      <a:r>
                        <a:rPr lang="en-US" altLang="en-US" sz="1200" baseline="30000" dirty="0" smtClean="0"/>
                        <a:t>+</a:t>
                      </a:r>
                      <a:r>
                        <a:rPr lang="en-US" altLang="en-US" sz="1200" dirty="0" smtClean="0"/>
                        <a:t>(</a:t>
                      </a:r>
                      <a:r>
                        <a:rPr lang="en-US" altLang="en-US" sz="1200" dirty="0" err="1" smtClean="0"/>
                        <a:t>aq</a:t>
                      </a:r>
                      <a:r>
                        <a:rPr lang="en-US" altLang="en-US" sz="1200" dirty="0" smtClean="0"/>
                        <a:t>) + Cl</a:t>
                      </a:r>
                      <a:r>
                        <a:rPr lang="en-US" altLang="en-US" sz="1200" baseline="30000" dirty="0" smtClean="0"/>
                        <a:t>-</a:t>
                      </a:r>
                      <a:r>
                        <a:rPr lang="en-US" altLang="en-US" sz="1200" dirty="0" smtClean="0"/>
                        <a:t>(</a:t>
                      </a:r>
                      <a:r>
                        <a:rPr lang="en-US" altLang="en-US" sz="1200" i="1" dirty="0" err="1" smtClean="0"/>
                        <a:t>aq</a:t>
                      </a:r>
                      <a:r>
                        <a:rPr lang="en-US" altLang="en-US" sz="1200" dirty="0" smtClean="0"/>
                        <a:t>)</a:t>
                      </a:r>
                      <a:r>
                        <a:rPr lang="en-US" altLang="en-US" sz="1200" baseline="-25000" dirty="0" smtClean="0"/>
                        <a:t> </a:t>
                      </a:r>
                      <a:r>
                        <a:rPr lang="en-US" altLang="en-US" sz="1200" dirty="0" smtClean="0">
                          <a:sym typeface="Symbol" pitchFamily="18" charset="2"/>
                        </a:rPr>
                        <a:t>  </a:t>
                      </a:r>
                      <a:r>
                        <a:rPr lang="en-US" altLang="en-US" sz="1200" dirty="0" err="1" smtClean="0">
                          <a:sym typeface="Symbol" pitchFamily="18" charset="2"/>
                        </a:rPr>
                        <a:t>AgCl</a:t>
                      </a:r>
                      <a:r>
                        <a:rPr lang="en-US" altLang="en-US" sz="1200" baseline="-25000" dirty="0" smtClean="0">
                          <a:sym typeface="Symbol" pitchFamily="18" charset="2"/>
                        </a:rPr>
                        <a:t> </a:t>
                      </a:r>
                      <a:r>
                        <a:rPr lang="en-US" altLang="en-US" sz="1200" dirty="0" smtClean="0">
                          <a:sym typeface="Symbol" pitchFamily="18" charset="2"/>
                        </a:rPr>
                        <a:t>(</a:t>
                      </a:r>
                      <a:r>
                        <a:rPr lang="en-US" altLang="en-US" sz="1200" i="1" dirty="0" smtClean="0">
                          <a:sym typeface="Symbol" pitchFamily="18" charset="2"/>
                        </a:rPr>
                        <a:t>s</a:t>
                      </a:r>
                      <a:r>
                        <a:rPr lang="en-US" altLang="en-US" sz="1200" dirty="0" smtClean="0">
                          <a:sym typeface="Symbol" pitchFamily="18" charset="2"/>
                        </a:rPr>
                        <a:t>) + K</a:t>
                      </a:r>
                      <a:r>
                        <a:rPr lang="en-US" altLang="en-US" sz="1200" baseline="30000" dirty="0" smtClean="0">
                          <a:sym typeface="Symbol" pitchFamily="18" charset="2"/>
                        </a:rPr>
                        <a:t>+</a:t>
                      </a:r>
                      <a:r>
                        <a:rPr lang="en-US" altLang="en-US" sz="1200" dirty="0" smtClean="0">
                          <a:sym typeface="Symbol" pitchFamily="18" charset="2"/>
                        </a:rPr>
                        <a:t>(</a:t>
                      </a:r>
                      <a:r>
                        <a:rPr lang="en-US" altLang="en-US" sz="1200" dirty="0" err="1" smtClean="0">
                          <a:sym typeface="Symbol" pitchFamily="18" charset="2"/>
                        </a:rPr>
                        <a:t>aq</a:t>
                      </a:r>
                      <a:r>
                        <a:rPr lang="en-US" altLang="en-US" sz="1200" dirty="0" smtClean="0">
                          <a:sym typeface="Symbol" pitchFamily="18" charset="2"/>
                        </a:rPr>
                        <a:t>) + NO</a:t>
                      </a:r>
                      <a:r>
                        <a:rPr lang="en-US" altLang="en-US" sz="1200" baseline="-25000" dirty="0" smtClean="0">
                          <a:sym typeface="Symbol" pitchFamily="18" charset="2"/>
                        </a:rPr>
                        <a:t>3</a:t>
                      </a:r>
                      <a:r>
                        <a:rPr lang="en-US" altLang="en-US" sz="1200" baseline="30000" dirty="0" smtClean="0">
                          <a:sym typeface="Symbol" pitchFamily="18" charset="2"/>
                        </a:rPr>
                        <a:t>-</a:t>
                      </a:r>
                      <a:r>
                        <a:rPr lang="en-US" altLang="en-US" sz="1200" dirty="0" smtClean="0">
                          <a:sym typeface="Symbol" pitchFamily="18" charset="2"/>
                        </a:rPr>
                        <a:t>(</a:t>
                      </a:r>
                      <a:r>
                        <a:rPr lang="en-US" altLang="en-US" sz="1200" i="1" dirty="0" err="1" smtClean="0">
                          <a:sym typeface="Symbol" pitchFamily="18" charset="2"/>
                        </a:rPr>
                        <a:t>aq</a:t>
                      </a:r>
                      <a:r>
                        <a:rPr lang="en-US" altLang="en-US" sz="1200" dirty="0" smtClean="0">
                          <a:sym typeface="Symbol" pitchFamily="18" charset="2"/>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pPr algn="r"/>
                      <a:r>
                        <a:rPr lang="en-US" altLang="en-US" sz="1200" b="1" dirty="0" smtClean="0">
                          <a:sym typeface="Symbol" pitchFamily="18" charset="2"/>
                        </a:rPr>
                        <a:t>Net Ionic : </a:t>
                      </a:r>
                      <a:endParaRPr lang="en-US" sz="12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200" dirty="0" smtClean="0"/>
                        <a:t>Ag</a:t>
                      </a:r>
                      <a:r>
                        <a:rPr lang="en-US" altLang="en-US" sz="1200" baseline="30000" dirty="0" smtClean="0"/>
                        <a:t>+</a:t>
                      </a:r>
                      <a:r>
                        <a:rPr lang="en-US" altLang="en-US" sz="1200" dirty="0" smtClean="0"/>
                        <a:t>(</a:t>
                      </a:r>
                      <a:r>
                        <a:rPr lang="en-US" altLang="en-US" sz="1200" dirty="0" err="1" smtClean="0"/>
                        <a:t>aq</a:t>
                      </a:r>
                      <a:r>
                        <a:rPr lang="en-US" altLang="en-US" sz="1200" dirty="0" smtClean="0"/>
                        <a:t>) + Cl</a:t>
                      </a:r>
                      <a:r>
                        <a:rPr lang="en-US" altLang="en-US" sz="1200" baseline="30000" dirty="0" smtClean="0"/>
                        <a:t>-</a:t>
                      </a:r>
                      <a:r>
                        <a:rPr lang="en-US" altLang="en-US" sz="1200" dirty="0" smtClean="0"/>
                        <a:t>(</a:t>
                      </a:r>
                      <a:r>
                        <a:rPr lang="en-US" altLang="en-US" sz="1200" i="1" dirty="0" err="1" smtClean="0"/>
                        <a:t>aq</a:t>
                      </a:r>
                      <a:r>
                        <a:rPr lang="en-US" altLang="en-US" sz="1200" dirty="0" smtClean="0"/>
                        <a:t>)</a:t>
                      </a:r>
                      <a:r>
                        <a:rPr lang="en-US" altLang="en-US" sz="1200" baseline="-25000" dirty="0" smtClean="0"/>
                        <a:t> </a:t>
                      </a:r>
                      <a:r>
                        <a:rPr lang="en-US" altLang="en-US" sz="1200" dirty="0" smtClean="0">
                          <a:sym typeface="Symbol" pitchFamily="18" charset="2"/>
                        </a:rPr>
                        <a:t>  </a:t>
                      </a:r>
                      <a:r>
                        <a:rPr lang="en-US" altLang="en-US" sz="1200" dirty="0" err="1" smtClean="0">
                          <a:sym typeface="Symbol" pitchFamily="18" charset="2"/>
                        </a:rPr>
                        <a:t>AgCl</a:t>
                      </a:r>
                      <a:r>
                        <a:rPr lang="en-US" altLang="en-US" sz="1200" baseline="-25000" dirty="0" smtClean="0">
                          <a:sym typeface="Symbol" pitchFamily="18" charset="2"/>
                        </a:rPr>
                        <a:t> </a:t>
                      </a:r>
                      <a:r>
                        <a:rPr lang="en-US" altLang="en-US" sz="1200" dirty="0" smtClean="0">
                          <a:sym typeface="Symbol" pitchFamily="18" charset="2"/>
                        </a:rPr>
                        <a:t>(</a:t>
                      </a:r>
                      <a:r>
                        <a:rPr lang="en-US" altLang="en-US" sz="1200" i="1" dirty="0" smtClean="0">
                          <a:sym typeface="Symbol" pitchFamily="18" charset="2"/>
                        </a:rPr>
                        <a:t>s</a:t>
                      </a:r>
                      <a:r>
                        <a:rPr lang="en-US" altLang="en-US" sz="1200" dirty="0" smtClean="0">
                          <a:sym typeface="Symbol" pitchFamily="18" charset="2"/>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3" name="TextBox 2"/>
          <p:cNvSpPr txBox="1"/>
          <p:nvPr/>
        </p:nvSpPr>
        <p:spPr>
          <a:xfrm>
            <a:off x="5052291" y="2410780"/>
            <a:ext cx="3805382" cy="3477875"/>
          </a:xfrm>
          <a:prstGeom prst="rect">
            <a:avLst/>
          </a:prstGeom>
          <a:noFill/>
        </p:spPr>
        <p:txBody>
          <a:bodyPr wrap="square" rtlCol="0">
            <a:spAutoFit/>
          </a:bodyPr>
          <a:lstStyle/>
          <a:p>
            <a:r>
              <a:rPr lang="en-US" sz="1600" dirty="0" smtClean="0"/>
              <a:t>Spectator ions should not be included in your balanced equations. </a:t>
            </a:r>
          </a:p>
          <a:p>
            <a:endParaRPr lang="en-US" sz="1600" dirty="0"/>
          </a:p>
          <a:p>
            <a:r>
              <a:rPr lang="en-US" sz="1600" dirty="0" smtClean="0"/>
              <a:t>Remember, the point of a Net Ionic Reaction is to show only those ions that are involved in the reaction.  Chemists are able to substitute reactants containing the same species to create the intended product.</a:t>
            </a:r>
          </a:p>
          <a:p>
            <a:endParaRPr lang="en-US" sz="1600" dirty="0" smtClean="0"/>
          </a:p>
          <a:p>
            <a:r>
              <a:rPr lang="en-US" sz="1600" i="1" dirty="0" smtClean="0">
                <a:solidFill>
                  <a:schemeClr val="tx2">
                    <a:lumMod val="50000"/>
                    <a:lumOff val="50000"/>
                  </a:schemeClr>
                </a:solidFill>
              </a:rPr>
              <a:t>You only need to memorize that compounds with nitrate, ammonium, halides and alkali metals are soluble.  </a:t>
            </a:r>
          </a:p>
          <a:p>
            <a:endParaRPr lang="en-US" sz="1200" dirty="0"/>
          </a:p>
        </p:txBody>
      </p:sp>
    </p:spTree>
    <p:extLst>
      <p:ext uri="{BB962C8B-B14F-4D97-AF65-F5344CB8AC3E}">
        <p14:creationId xmlns:p14="http://schemas.microsoft.com/office/powerpoint/2010/main" val="37140456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98474" y="189998"/>
            <a:ext cx="7556313" cy="1116106"/>
          </a:xfrm>
        </p:spPr>
        <p:txBody>
          <a:bodyPr/>
          <a:lstStyle/>
          <a:p>
            <a:r>
              <a:rPr lang="en-US" dirty="0" smtClean="0"/>
              <a:t>Making Predictions</a:t>
            </a:r>
            <a:endParaRPr lang="en-US" dirty="0"/>
          </a:p>
        </p:txBody>
      </p:sp>
      <p:sp>
        <p:nvSpPr>
          <p:cNvPr id="10" name="TextBox 9"/>
          <p:cNvSpPr txBox="1"/>
          <p:nvPr/>
        </p:nvSpPr>
        <p:spPr>
          <a:xfrm>
            <a:off x="8097582" y="-32652"/>
            <a:ext cx="979575" cy="369332"/>
          </a:xfrm>
          <a:prstGeom prst="rect">
            <a:avLst/>
          </a:prstGeom>
          <a:noFill/>
        </p:spPr>
        <p:txBody>
          <a:bodyPr wrap="square" rtlCol="0">
            <a:spAutoFit/>
          </a:bodyPr>
          <a:lstStyle/>
          <a:p>
            <a:r>
              <a:rPr lang="en-US" dirty="0" smtClean="0"/>
              <a:t>Source</a:t>
            </a:r>
            <a:endParaRPr lang="en-US" dirty="0"/>
          </a:p>
        </p:txBody>
      </p:sp>
      <p:sp>
        <p:nvSpPr>
          <p:cNvPr id="12" name="TextBox 11"/>
          <p:cNvSpPr txBox="1"/>
          <p:nvPr/>
        </p:nvSpPr>
        <p:spPr>
          <a:xfrm>
            <a:off x="8157538" y="1816854"/>
            <a:ext cx="894959" cy="369332"/>
          </a:xfrm>
          <a:prstGeom prst="rect">
            <a:avLst/>
          </a:prstGeom>
          <a:noFill/>
        </p:spPr>
        <p:txBody>
          <a:bodyPr wrap="square" rtlCol="0">
            <a:spAutoFit/>
          </a:bodyPr>
          <a:lstStyle/>
          <a:p>
            <a:r>
              <a:rPr lang="en-US" dirty="0" smtClean="0">
                <a:hlinkClick r:id="rId2"/>
              </a:rPr>
              <a:t>Video</a:t>
            </a:r>
            <a:endParaRPr lang="en-US" dirty="0" smtClean="0"/>
          </a:p>
        </p:txBody>
      </p:sp>
      <p:sp>
        <p:nvSpPr>
          <p:cNvPr id="13" name="TextBox 12"/>
          <p:cNvSpPr txBox="1"/>
          <p:nvPr/>
        </p:nvSpPr>
        <p:spPr>
          <a:xfrm>
            <a:off x="0" y="5968411"/>
            <a:ext cx="9144000" cy="1200329"/>
          </a:xfrm>
          <a:prstGeom prst="rect">
            <a:avLst/>
          </a:prstGeom>
          <a:noFill/>
        </p:spPr>
        <p:txBody>
          <a:bodyPr wrap="square" rtlCol="0">
            <a:spAutoFit/>
          </a:bodyPr>
          <a:lstStyle/>
          <a:p>
            <a:r>
              <a:rPr lang="en-US" dirty="0" smtClean="0"/>
              <a:t>LO 3.3: </a:t>
            </a:r>
            <a:r>
              <a:rPr lang="en-US" dirty="0"/>
              <a:t>The student is able to use stoichiometric calculations to predict the results of performing a reaction in the laboratory and/or to analyze deviations from the expected results.</a:t>
            </a:r>
            <a:r>
              <a:rPr lang="en-US" dirty="0" smtClean="0"/>
              <a:t> 																	</a:t>
            </a:r>
            <a:endParaRPr lang="en-US" dirty="0"/>
          </a:p>
        </p:txBody>
      </p:sp>
      <p:sp>
        <p:nvSpPr>
          <p:cNvPr id="2" name="TextBox 1"/>
          <p:cNvSpPr txBox="1"/>
          <p:nvPr/>
        </p:nvSpPr>
        <p:spPr>
          <a:xfrm>
            <a:off x="193674" y="948354"/>
            <a:ext cx="7903908" cy="4473019"/>
          </a:xfrm>
          <a:prstGeom prst="rect">
            <a:avLst/>
          </a:prstGeom>
          <a:noFill/>
        </p:spPr>
        <p:txBody>
          <a:bodyPr wrap="square" rtlCol="0">
            <a:spAutoFit/>
          </a:bodyPr>
          <a:lstStyle/>
          <a:p>
            <a:r>
              <a:rPr lang="en-US" sz="1400" dirty="0" smtClean="0">
                <a:solidFill>
                  <a:schemeClr val="accent1">
                    <a:lumMod val="75000"/>
                  </a:schemeClr>
                </a:solidFill>
              </a:rPr>
              <a:t>Solid copper carbonate is heated strongly</a:t>
            </a:r>
            <a:r>
              <a:rPr lang="en-US" sz="1400" dirty="0" smtClean="0"/>
              <a:t>:</a:t>
            </a:r>
          </a:p>
          <a:p>
            <a:endParaRPr lang="en-US" sz="1400" dirty="0"/>
          </a:p>
          <a:p>
            <a:r>
              <a:rPr lang="en-US" sz="1400" dirty="0" smtClean="0"/>
              <a:t>CuCO</a:t>
            </a:r>
            <a:r>
              <a:rPr lang="en-US" sz="1400" baseline="-25000" dirty="0" smtClean="0"/>
              <a:t>3</a:t>
            </a:r>
            <a:r>
              <a:rPr lang="en-US" sz="1400" dirty="0" smtClean="0"/>
              <a:t> (s) </a:t>
            </a:r>
            <a:r>
              <a:rPr lang="en-US" sz="1400" dirty="0" smtClean="0">
                <a:sym typeface="Wingdings" panose="05000000000000000000" pitchFamily="2" charset="2"/>
              </a:rPr>
              <a:t> </a:t>
            </a:r>
            <a:r>
              <a:rPr lang="en-US" sz="1400" dirty="0" err="1" smtClean="0">
                <a:sym typeface="Wingdings" panose="05000000000000000000" pitchFamily="2" charset="2"/>
              </a:rPr>
              <a:t>CuO</a:t>
            </a:r>
            <a:r>
              <a:rPr lang="en-US" sz="1400" dirty="0" smtClean="0">
                <a:sym typeface="Wingdings" panose="05000000000000000000" pitchFamily="2" charset="2"/>
              </a:rPr>
              <a:t> (s)  + CO</a:t>
            </a:r>
            <a:r>
              <a:rPr lang="en-US" sz="1400" baseline="-25000" dirty="0" smtClean="0">
                <a:sym typeface="Wingdings" panose="05000000000000000000" pitchFamily="2" charset="2"/>
              </a:rPr>
              <a:t>2 </a:t>
            </a:r>
            <a:r>
              <a:rPr lang="en-US" sz="1400" dirty="0" smtClean="0">
                <a:sym typeface="Wingdings" panose="05000000000000000000" pitchFamily="2" charset="2"/>
              </a:rPr>
              <a:t>(g)</a:t>
            </a:r>
          </a:p>
          <a:p>
            <a:endParaRPr lang="en-US" sz="1400" dirty="0">
              <a:sym typeface="Wingdings" panose="05000000000000000000" pitchFamily="2" charset="2"/>
            </a:endParaRPr>
          </a:p>
          <a:p>
            <a:r>
              <a:rPr lang="en-US" sz="1400" dirty="0" smtClean="0">
                <a:solidFill>
                  <a:schemeClr val="accent1">
                    <a:lumMod val="75000"/>
                  </a:schemeClr>
                </a:solidFill>
                <a:sym typeface="Wingdings" panose="05000000000000000000" pitchFamily="2" charset="2"/>
              </a:rPr>
              <a:t>What evidence of a chemical change would be observed with this reaction?</a:t>
            </a:r>
          </a:p>
          <a:p>
            <a:endParaRPr lang="en-US" sz="1400" dirty="0">
              <a:sym typeface="Wingdings" panose="05000000000000000000" pitchFamily="2" charset="2"/>
            </a:endParaRPr>
          </a:p>
          <a:p>
            <a:r>
              <a:rPr lang="en-US" sz="1400" dirty="0" smtClean="0">
                <a:sym typeface="Wingdings" panose="05000000000000000000" pitchFamily="2" charset="2"/>
              </a:rPr>
              <a:t>One would observe a color change and evolution of a gas</a:t>
            </a:r>
          </a:p>
          <a:p>
            <a:endParaRPr lang="en-US" sz="1400" dirty="0">
              <a:sym typeface="Wingdings" panose="05000000000000000000" pitchFamily="2" charset="2"/>
            </a:endParaRPr>
          </a:p>
          <a:p>
            <a:r>
              <a:rPr lang="en-US" sz="1400" dirty="0" smtClean="0">
                <a:solidFill>
                  <a:schemeClr val="accent1">
                    <a:lumMod val="75000"/>
                  </a:schemeClr>
                </a:solidFill>
                <a:sym typeface="Wingdings" panose="05000000000000000000" pitchFamily="2" charset="2"/>
              </a:rPr>
              <a:t>What is the percent yield of CO</a:t>
            </a:r>
            <a:r>
              <a:rPr lang="en-US" sz="1400" baseline="-25000" dirty="0" smtClean="0">
                <a:solidFill>
                  <a:schemeClr val="accent1">
                    <a:lumMod val="75000"/>
                  </a:schemeClr>
                </a:solidFill>
                <a:sym typeface="Wingdings" panose="05000000000000000000" pitchFamily="2" charset="2"/>
              </a:rPr>
              <a:t>2 </a:t>
            </a:r>
            <a:r>
              <a:rPr lang="en-US" sz="1400" dirty="0" smtClean="0">
                <a:solidFill>
                  <a:schemeClr val="accent1">
                    <a:lumMod val="75000"/>
                  </a:schemeClr>
                </a:solidFill>
                <a:sym typeface="Wingdings" panose="05000000000000000000" pitchFamily="2" charset="2"/>
              </a:rPr>
              <a:t>if you had originally heated 10.0g </a:t>
            </a:r>
            <a:r>
              <a:rPr lang="en-US" sz="1400" dirty="0" smtClean="0">
                <a:solidFill>
                  <a:schemeClr val="accent1">
                    <a:lumMod val="75000"/>
                  </a:schemeClr>
                </a:solidFill>
              </a:rPr>
              <a:t>CuCO</a:t>
            </a:r>
            <a:r>
              <a:rPr lang="en-US" sz="1400" baseline="-25000" dirty="0" smtClean="0">
                <a:solidFill>
                  <a:schemeClr val="accent1">
                    <a:lumMod val="75000"/>
                  </a:schemeClr>
                </a:solidFill>
              </a:rPr>
              <a:t>3 </a:t>
            </a:r>
            <a:r>
              <a:rPr lang="en-US" sz="1400" dirty="0" smtClean="0">
                <a:solidFill>
                  <a:schemeClr val="accent1">
                    <a:lumMod val="75000"/>
                  </a:schemeClr>
                </a:solidFill>
              </a:rPr>
              <a:t> and captured 3.2g CO</a:t>
            </a:r>
            <a:r>
              <a:rPr lang="en-US" sz="1400" baseline="-25000" dirty="0" smtClean="0">
                <a:solidFill>
                  <a:schemeClr val="accent1">
                    <a:lumMod val="75000"/>
                  </a:schemeClr>
                </a:solidFill>
              </a:rPr>
              <a:t>2</a:t>
            </a:r>
            <a:r>
              <a:rPr lang="en-US" sz="1400" dirty="0" smtClean="0">
                <a:solidFill>
                  <a:schemeClr val="accent1">
                    <a:lumMod val="75000"/>
                  </a:schemeClr>
                </a:solidFill>
              </a:rPr>
              <a:t> ?</a:t>
            </a:r>
          </a:p>
          <a:p>
            <a:endParaRPr lang="en-US" sz="1400" baseline="-25000" dirty="0">
              <a:sym typeface="Wingdings" panose="05000000000000000000" pitchFamily="2" charset="2"/>
            </a:endParaRPr>
          </a:p>
          <a:p>
            <a:r>
              <a:rPr lang="en-US" sz="1400" dirty="0" smtClean="0">
                <a:sym typeface="Wingdings" panose="05000000000000000000" pitchFamily="2" charset="2"/>
              </a:rPr>
              <a:t>Step 1: Find the Theoretical </a:t>
            </a:r>
            <a:r>
              <a:rPr lang="en-US" sz="1400" dirty="0" err="1" smtClean="0">
                <a:sym typeface="Wingdings" panose="05000000000000000000" pitchFamily="2" charset="2"/>
              </a:rPr>
              <a:t>Yeild</a:t>
            </a:r>
            <a:endParaRPr lang="en-US" sz="1400" dirty="0" smtClean="0">
              <a:sym typeface="Wingdings" panose="05000000000000000000" pitchFamily="2" charset="2"/>
            </a:endParaRPr>
          </a:p>
          <a:p>
            <a:r>
              <a:rPr lang="en-US" sz="1400" dirty="0" smtClean="0">
                <a:sym typeface="Wingdings" panose="05000000000000000000" pitchFamily="2" charset="2"/>
              </a:rPr>
              <a:t>10.0g </a:t>
            </a:r>
            <a:r>
              <a:rPr lang="en-US" sz="1400" dirty="0" smtClean="0"/>
              <a:t>CuCO</a:t>
            </a:r>
            <a:r>
              <a:rPr lang="en-US" sz="1400" baseline="-25000" dirty="0" smtClean="0"/>
              <a:t>3 </a:t>
            </a:r>
            <a:r>
              <a:rPr lang="en-US" sz="1400" dirty="0" smtClean="0"/>
              <a:t>x(1mol/123.555g) x (1mol CO</a:t>
            </a:r>
            <a:r>
              <a:rPr lang="en-US" sz="1400" baseline="-25000" dirty="0" smtClean="0"/>
              <a:t>2</a:t>
            </a:r>
            <a:r>
              <a:rPr lang="en-US" sz="1400" dirty="0" smtClean="0"/>
              <a:t> /1 molCuCO</a:t>
            </a:r>
            <a:r>
              <a:rPr lang="en-US" sz="1400" baseline="-25000" dirty="0" smtClean="0"/>
              <a:t>3</a:t>
            </a:r>
            <a:r>
              <a:rPr lang="en-US" sz="1400" dirty="0" smtClean="0"/>
              <a:t> ) X 44.01gCO</a:t>
            </a:r>
            <a:r>
              <a:rPr lang="en-US" sz="1400" baseline="-25000" dirty="0" smtClean="0"/>
              <a:t>2</a:t>
            </a:r>
            <a:r>
              <a:rPr lang="en-US" sz="1400" dirty="0" smtClean="0"/>
              <a:t>/mol = 3.562 gCO</a:t>
            </a:r>
            <a:r>
              <a:rPr lang="en-US" sz="1400" baseline="-25000" dirty="0" smtClean="0"/>
              <a:t>2</a:t>
            </a:r>
          </a:p>
          <a:p>
            <a:endParaRPr lang="en-US" sz="1400" baseline="-25000" dirty="0">
              <a:sym typeface="Wingdings" panose="05000000000000000000" pitchFamily="2" charset="2"/>
            </a:endParaRPr>
          </a:p>
          <a:p>
            <a:r>
              <a:rPr lang="en-US" sz="1400" dirty="0" smtClean="0">
                <a:sym typeface="Wingdings" panose="05000000000000000000" pitchFamily="2" charset="2"/>
              </a:rPr>
              <a:t>Step 2: Find Percent Yield</a:t>
            </a:r>
          </a:p>
          <a:p>
            <a:r>
              <a:rPr lang="en-US" sz="1400" dirty="0" smtClean="0">
                <a:sym typeface="Wingdings" panose="05000000000000000000" pitchFamily="2" charset="2"/>
              </a:rPr>
              <a:t>(3.2 g / 3.562 g) * 100 = 89.8 %  90% with correct sig figs</a:t>
            </a:r>
          </a:p>
          <a:p>
            <a:endParaRPr lang="en-US" sz="1400" dirty="0">
              <a:sym typeface="Wingdings" panose="05000000000000000000" pitchFamily="2" charset="2"/>
            </a:endParaRPr>
          </a:p>
          <a:p>
            <a:r>
              <a:rPr lang="en-US" sz="1400" dirty="0" smtClean="0">
                <a:solidFill>
                  <a:schemeClr val="accent1">
                    <a:lumMod val="75000"/>
                  </a:schemeClr>
                </a:solidFill>
                <a:sym typeface="Wingdings" panose="05000000000000000000" pitchFamily="2" charset="2"/>
              </a:rPr>
              <a:t>How could you improve your percent yield?</a:t>
            </a:r>
          </a:p>
          <a:p>
            <a:r>
              <a:rPr lang="en-US" sz="1400" dirty="0" smtClean="0">
                <a:sym typeface="Wingdings" panose="05000000000000000000" pitchFamily="2" charset="2"/>
              </a:rPr>
              <a:t>-reheat the solid, to see if there is any further mass loss</a:t>
            </a:r>
          </a:p>
          <a:p>
            <a:r>
              <a:rPr lang="en-US" sz="1400" dirty="0" smtClean="0">
                <a:sym typeface="Wingdings" panose="05000000000000000000" pitchFamily="2" charset="2"/>
              </a:rPr>
              <a:t>-make sure you have pure </a:t>
            </a:r>
            <a:r>
              <a:rPr lang="en-US" sz="1400" dirty="0"/>
              <a:t>CuCO</a:t>
            </a:r>
            <a:r>
              <a:rPr lang="en-US" sz="1400" baseline="-25000" dirty="0"/>
              <a:t>3</a:t>
            </a:r>
            <a:endParaRPr lang="en-US" sz="1400" dirty="0">
              <a:sym typeface="Wingdings" panose="05000000000000000000" pitchFamily="2" charset="2"/>
            </a:endParaRPr>
          </a:p>
          <a:p>
            <a:endParaRPr lang="en-US" sz="1400" dirty="0" smtClean="0">
              <a:sym typeface="Wingdings" panose="05000000000000000000" pitchFamily="2" charset="2"/>
            </a:endParaRPr>
          </a:p>
        </p:txBody>
      </p:sp>
      <p:sp>
        <p:nvSpPr>
          <p:cNvPr id="14" name="Rounded Rectangle 13"/>
          <p:cNvSpPr/>
          <p:nvPr/>
        </p:nvSpPr>
        <p:spPr>
          <a:xfrm>
            <a:off x="193672" y="1321070"/>
            <a:ext cx="7407853" cy="495784"/>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US" dirty="0"/>
              <a:t>C</a:t>
            </a:r>
            <a:r>
              <a:rPr lang="en-US" dirty="0" smtClean="0"/>
              <a:t>lick reveals answer and explanation.</a:t>
            </a:r>
            <a:endParaRPr lang="en-US" dirty="0"/>
          </a:p>
        </p:txBody>
      </p:sp>
      <p:sp>
        <p:nvSpPr>
          <p:cNvPr id="15" name="Rounded Rectangle 14"/>
          <p:cNvSpPr/>
          <p:nvPr/>
        </p:nvSpPr>
        <p:spPr>
          <a:xfrm>
            <a:off x="193672" y="2186186"/>
            <a:ext cx="7500217" cy="495784"/>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US" dirty="0"/>
              <a:t>C</a:t>
            </a:r>
            <a:r>
              <a:rPr lang="en-US" dirty="0" smtClean="0"/>
              <a:t>lick reveals answer and explanation.</a:t>
            </a:r>
            <a:endParaRPr lang="en-US" dirty="0"/>
          </a:p>
        </p:txBody>
      </p:sp>
      <p:sp>
        <p:nvSpPr>
          <p:cNvPr id="16" name="Rounded Rectangle 15"/>
          <p:cNvSpPr/>
          <p:nvPr/>
        </p:nvSpPr>
        <p:spPr>
          <a:xfrm>
            <a:off x="193674" y="4710173"/>
            <a:ext cx="7629528" cy="120241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US" dirty="0"/>
              <a:t>C</a:t>
            </a:r>
            <a:r>
              <a:rPr lang="en-US" dirty="0" smtClean="0"/>
              <a:t>lick reveals answer and explanation.</a:t>
            </a:r>
            <a:endParaRPr lang="en-US" dirty="0"/>
          </a:p>
        </p:txBody>
      </p:sp>
      <p:sp>
        <p:nvSpPr>
          <p:cNvPr id="17" name="Rounded Rectangle 16"/>
          <p:cNvSpPr/>
          <p:nvPr/>
        </p:nvSpPr>
        <p:spPr>
          <a:xfrm>
            <a:off x="193672" y="3139094"/>
            <a:ext cx="7620437" cy="1212956"/>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US" dirty="0"/>
              <a:t>C</a:t>
            </a:r>
            <a:r>
              <a:rPr lang="en-US" dirty="0" smtClean="0"/>
              <a:t>lick reveals answer and explanation.</a:t>
            </a:r>
            <a:endParaRPr lang="en-US" dirty="0"/>
          </a:p>
        </p:txBody>
      </p:sp>
    </p:spTree>
    <p:extLst>
      <p:ext uri="{BB962C8B-B14F-4D97-AF65-F5344CB8AC3E}">
        <p14:creationId xmlns:p14="http://schemas.microsoft.com/office/powerpoint/2010/main" val="237101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xit" presetSubtype="32" fill="hold" grpId="0" nodeType="clickEffect">
                                  <p:stCondLst>
                                    <p:cond delay="0"/>
                                  </p:stCondLst>
                                  <p:childTnLst>
                                    <p:animEffect transition="out" filter="circle(out)">
                                      <p:cBhvr>
                                        <p:cTn id="6" dur="2000"/>
                                        <p:tgtEl>
                                          <p:spTgt spid="14"/>
                                        </p:tgtEl>
                                      </p:cBhvr>
                                    </p:animEffect>
                                    <p:set>
                                      <p:cBhvr>
                                        <p:cTn id="7" dur="1" fill="hold">
                                          <p:stCondLst>
                                            <p:cond delay="1999"/>
                                          </p:stCondLst>
                                        </p:cTn>
                                        <p:tgtEl>
                                          <p:spTgt spid="14"/>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6" presetClass="exit" presetSubtype="32" fill="hold" grpId="0" nodeType="clickEffect">
                                  <p:stCondLst>
                                    <p:cond delay="0"/>
                                  </p:stCondLst>
                                  <p:childTnLst>
                                    <p:animEffect transition="out" filter="circle(out)">
                                      <p:cBhvr>
                                        <p:cTn id="11" dur="2000"/>
                                        <p:tgtEl>
                                          <p:spTgt spid="15"/>
                                        </p:tgtEl>
                                      </p:cBhvr>
                                    </p:animEffect>
                                    <p:set>
                                      <p:cBhvr>
                                        <p:cTn id="12" dur="1" fill="hold">
                                          <p:stCondLst>
                                            <p:cond delay="1999"/>
                                          </p:stCondLst>
                                        </p:cTn>
                                        <p:tgtEl>
                                          <p:spTgt spid="15"/>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6" presetClass="exit" presetSubtype="32" fill="hold" grpId="0" nodeType="clickEffect">
                                  <p:stCondLst>
                                    <p:cond delay="0"/>
                                  </p:stCondLst>
                                  <p:childTnLst>
                                    <p:animEffect transition="out" filter="circle(out)">
                                      <p:cBhvr>
                                        <p:cTn id="16" dur="2000"/>
                                        <p:tgtEl>
                                          <p:spTgt spid="17"/>
                                        </p:tgtEl>
                                      </p:cBhvr>
                                    </p:animEffect>
                                    <p:set>
                                      <p:cBhvr>
                                        <p:cTn id="17" dur="1" fill="hold">
                                          <p:stCondLst>
                                            <p:cond delay="1999"/>
                                          </p:stCondLst>
                                        </p:cTn>
                                        <p:tgtEl>
                                          <p:spTgt spid="17"/>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6" presetClass="exit" presetSubtype="32" fill="hold" grpId="0" nodeType="clickEffect">
                                  <p:stCondLst>
                                    <p:cond delay="0"/>
                                  </p:stCondLst>
                                  <p:childTnLst>
                                    <p:animEffect transition="out" filter="circle(out)">
                                      <p:cBhvr>
                                        <p:cTn id="21" dur="2000"/>
                                        <p:tgtEl>
                                          <p:spTgt spid="16"/>
                                        </p:tgtEl>
                                      </p:cBhvr>
                                    </p:animEffect>
                                    <p:set>
                                      <p:cBhvr>
                                        <p:cTn id="22" dur="1" fill="hold">
                                          <p:stCondLst>
                                            <p:cond delay="19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98474" y="163262"/>
            <a:ext cx="7556313" cy="1116106"/>
          </a:xfrm>
        </p:spPr>
        <p:txBody>
          <a:bodyPr/>
          <a:lstStyle/>
          <a:p>
            <a:r>
              <a:rPr lang="en-US" dirty="0" smtClean="0"/>
              <a:t>Limiting Reactants – D.A.</a:t>
            </a:r>
            <a:endParaRPr lang="en-US" dirty="0"/>
          </a:p>
        </p:txBody>
      </p:sp>
      <p:sp>
        <p:nvSpPr>
          <p:cNvPr id="5" name="Content Placeholder 4"/>
          <p:cNvSpPr>
            <a:spLocks noGrp="1"/>
          </p:cNvSpPr>
          <p:nvPr>
            <p:ph sz="half" idx="1"/>
          </p:nvPr>
        </p:nvSpPr>
        <p:spPr>
          <a:xfrm>
            <a:off x="280737" y="905164"/>
            <a:ext cx="7514754" cy="2854036"/>
          </a:xfrm>
        </p:spPr>
        <p:txBody>
          <a:bodyPr>
            <a:normAutofit/>
          </a:bodyPr>
          <a:lstStyle/>
          <a:p>
            <a:pPr marL="0" indent="0">
              <a:buNone/>
            </a:pPr>
            <a:r>
              <a:rPr lang="pt-BR" sz="1400" dirty="0">
                <a:solidFill>
                  <a:schemeClr val="accent2">
                    <a:lumMod val="75000"/>
                    <a:lumOff val="25000"/>
                  </a:schemeClr>
                </a:solidFill>
              </a:rPr>
              <a:t>Al</a:t>
            </a:r>
            <a:r>
              <a:rPr lang="pt-BR" sz="1400" baseline="-25000" dirty="0">
                <a:solidFill>
                  <a:schemeClr val="accent2">
                    <a:lumMod val="75000"/>
                    <a:lumOff val="25000"/>
                  </a:schemeClr>
                </a:solidFill>
              </a:rPr>
              <a:t>2</a:t>
            </a:r>
            <a:r>
              <a:rPr lang="pt-BR" sz="1400" dirty="0">
                <a:solidFill>
                  <a:schemeClr val="accent2">
                    <a:lumMod val="75000"/>
                    <a:lumOff val="25000"/>
                  </a:schemeClr>
                </a:solidFill>
              </a:rPr>
              <a:t>S</a:t>
            </a:r>
            <a:r>
              <a:rPr lang="pt-BR" sz="1400" baseline="-25000" dirty="0">
                <a:solidFill>
                  <a:schemeClr val="accent2">
                    <a:lumMod val="75000"/>
                    <a:lumOff val="25000"/>
                  </a:schemeClr>
                </a:solidFill>
              </a:rPr>
              <a:t>3</a:t>
            </a:r>
            <a:r>
              <a:rPr lang="pt-BR" sz="1400" dirty="0">
                <a:solidFill>
                  <a:schemeClr val="accent2">
                    <a:lumMod val="75000"/>
                    <a:lumOff val="25000"/>
                  </a:schemeClr>
                </a:solidFill>
              </a:rPr>
              <a:t> + 6 H</a:t>
            </a:r>
            <a:r>
              <a:rPr lang="pt-BR" sz="1400" baseline="-25000" dirty="0">
                <a:solidFill>
                  <a:schemeClr val="accent2">
                    <a:lumMod val="75000"/>
                    <a:lumOff val="25000"/>
                  </a:schemeClr>
                </a:solidFill>
              </a:rPr>
              <a:t>2</a:t>
            </a:r>
            <a:r>
              <a:rPr lang="pt-BR" sz="1400" dirty="0">
                <a:solidFill>
                  <a:schemeClr val="accent2">
                    <a:lumMod val="75000"/>
                    <a:lumOff val="25000"/>
                  </a:schemeClr>
                </a:solidFill>
              </a:rPr>
              <a:t>O ---&gt; 2Al(OH)</a:t>
            </a:r>
            <a:r>
              <a:rPr lang="pt-BR" sz="1400" baseline="-25000" dirty="0">
                <a:solidFill>
                  <a:schemeClr val="accent2">
                    <a:lumMod val="75000"/>
                    <a:lumOff val="25000"/>
                  </a:schemeClr>
                </a:solidFill>
              </a:rPr>
              <a:t>3</a:t>
            </a:r>
            <a:r>
              <a:rPr lang="pt-BR" sz="1400" dirty="0">
                <a:solidFill>
                  <a:schemeClr val="accent2">
                    <a:lumMod val="75000"/>
                    <a:lumOff val="25000"/>
                  </a:schemeClr>
                </a:solidFill>
              </a:rPr>
              <a:t> + 3 </a:t>
            </a:r>
            <a:r>
              <a:rPr lang="pt-BR" sz="1400" dirty="0" smtClean="0">
                <a:solidFill>
                  <a:schemeClr val="accent2">
                    <a:lumMod val="75000"/>
                    <a:lumOff val="25000"/>
                  </a:schemeClr>
                </a:solidFill>
              </a:rPr>
              <a:t>H</a:t>
            </a:r>
            <a:r>
              <a:rPr lang="pt-BR" sz="1400" baseline="-25000" dirty="0" smtClean="0">
                <a:solidFill>
                  <a:schemeClr val="accent2">
                    <a:lumMod val="75000"/>
                    <a:lumOff val="25000"/>
                  </a:schemeClr>
                </a:solidFill>
              </a:rPr>
              <a:t>2</a:t>
            </a:r>
            <a:r>
              <a:rPr lang="pt-BR" sz="1400" dirty="0" smtClean="0">
                <a:solidFill>
                  <a:schemeClr val="accent2">
                    <a:lumMod val="75000"/>
                    <a:lumOff val="25000"/>
                  </a:schemeClr>
                </a:solidFill>
              </a:rPr>
              <a:t>S</a:t>
            </a:r>
          </a:p>
          <a:p>
            <a:pPr marL="0" indent="0">
              <a:buNone/>
            </a:pPr>
            <a:r>
              <a:rPr lang="en-US" sz="1400" dirty="0" smtClean="0">
                <a:solidFill>
                  <a:schemeClr val="accent2">
                    <a:lumMod val="75000"/>
                    <a:lumOff val="25000"/>
                  </a:schemeClr>
                </a:solidFill>
              </a:rPr>
              <a:t>15.00 </a:t>
            </a:r>
            <a:r>
              <a:rPr lang="en-US" sz="1400" dirty="0">
                <a:solidFill>
                  <a:schemeClr val="accent2">
                    <a:lumMod val="75000"/>
                    <a:lumOff val="25000"/>
                  </a:schemeClr>
                </a:solidFill>
              </a:rPr>
              <a:t>g aluminum sulfide and 10.00 g </a:t>
            </a:r>
            <a:r>
              <a:rPr lang="en-US" sz="1400" dirty="0" smtClean="0">
                <a:solidFill>
                  <a:schemeClr val="accent2">
                    <a:lumMod val="75000"/>
                    <a:lumOff val="25000"/>
                  </a:schemeClr>
                </a:solidFill>
              </a:rPr>
              <a:t>water react</a:t>
            </a:r>
            <a:r>
              <a:rPr lang="en-US" sz="1400" dirty="0">
                <a:solidFill>
                  <a:schemeClr val="accent2">
                    <a:lumMod val="75000"/>
                    <a:lumOff val="25000"/>
                  </a:schemeClr>
                </a:solidFill>
              </a:rPr>
              <a:t> </a:t>
            </a:r>
            <a:endParaRPr lang="en-US" sz="1400" dirty="0" smtClean="0">
              <a:solidFill>
                <a:schemeClr val="accent2">
                  <a:lumMod val="75000"/>
                  <a:lumOff val="25000"/>
                </a:schemeClr>
              </a:solidFill>
            </a:endParaRPr>
          </a:p>
          <a:p>
            <a:pPr marL="342900" indent="-342900">
              <a:buAutoNum type="alphaLcParenR"/>
            </a:pPr>
            <a:r>
              <a:rPr lang="en-US" sz="1400" dirty="0" smtClean="0">
                <a:solidFill>
                  <a:schemeClr val="accent2">
                    <a:lumMod val="75000"/>
                    <a:lumOff val="25000"/>
                  </a:schemeClr>
                </a:solidFill>
              </a:rPr>
              <a:t>Identify the Limiting Reactant</a:t>
            </a:r>
          </a:p>
          <a:p>
            <a:pPr marL="342900" indent="-342900">
              <a:buAutoNum type="alphaLcParenR"/>
            </a:pPr>
            <a:endParaRPr lang="en-US" dirty="0"/>
          </a:p>
          <a:p>
            <a:pPr marL="342900" indent="-342900">
              <a:buAutoNum type="alphaLcParenR"/>
            </a:pPr>
            <a:endParaRPr lang="en-US" dirty="0" smtClean="0"/>
          </a:p>
          <a:p>
            <a:pPr marL="0" indent="0">
              <a:buNone/>
            </a:pPr>
            <a:endParaRPr lang="en-US" dirty="0"/>
          </a:p>
        </p:txBody>
      </p:sp>
      <p:sp>
        <p:nvSpPr>
          <p:cNvPr id="7" name="Text Placeholder 5"/>
          <p:cNvSpPr>
            <a:spLocks noGrp="1"/>
          </p:cNvSpPr>
          <p:nvPr/>
        </p:nvSpPr>
        <p:spPr>
          <a:xfrm>
            <a:off x="376638" y="1313123"/>
            <a:ext cx="7558960" cy="774700"/>
          </a:xfrm>
          <a:prstGeom prst="rect">
            <a:avLst/>
          </a:prstGeom>
        </p:spPr>
        <p:txBody>
          <a:bodyPr vert="horz" lIns="91440" tIns="45720" rIns="91440" bIns="45720" rtlCol="0" anchor="t" anchorCtr="0">
            <a:noAutofit/>
          </a:bodyPr>
          <a:lstStyle>
            <a:lvl1pPr marL="0" indent="0" algn="l" defTabSz="914400" rtl="0" eaLnBrk="1" latinLnBrk="0" hangingPunct="1">
              <a:spcBef>
                <a:spcPts val="2000"/>
              </a:spcBef>
              <a:buClr>
                <a:schemeClr val="accent1"/>
              </a:buClr>
              <a:buSzPct val="75000"/>
              <a:buFont typeface="Wingdings" pitchFamily="2" charset="2"/>
              <a:buNone/>
              <a:defRPr kumimoji="0" sz="2400" b="0" i="0" u="none" strike="noStrike" kern="1200" cap="none" spc="0" normalizeH="0" baseline="0">
                <a:ln>
                  <a:noFill/>
                </a:ln>
                <a:solidFill>
                  <a:schemeClr val="accent3"/>
                </a:solidFill>
                <a:effectLst/>
                <a:uLnTx/>
                <a:uFillTx/>
                <a:latin typeface="+mj-lt"/>
                <a:ea typeface="+mj-ea"/>
                <a:cs typeface="+mj-cs"/>
              </a:defRPr>
            </a:lvl1pPr>
            <a:lvl2pPr marL="457200" indent="0" algn="l" defTabSz="914400" rtl="0" eaLnBrk="1" latinLnBrk="0" hangingPunct="1">
              <a:spcBef>
                <a:spcPts val="600"/>
              </a:spcBef>
              <a:buClr>
                <a:schemeClr val="accent1">
                  <a:lumMod val="60000"/>
                  <a:lumOff val="40000"/>
                </a:schemeClr>
              </a:buClr>
              <a:buSzPct val="75000"/>
              <a:buFont typeface="Wingdings" pitchFamily="2" charset="2"/>
              <a:buNone/>
              <a:defRPr sz="1200" kern="1200">
                <a:solidFill>
                  <a:schemeClr val="tx1">
                    <a:lumMod val="65000"/>
                    <a:lumOff val="35000"/>
                  </a:schemeClr>
                </a:solidFill>
                <a:latin typeface="+mn-lt"/>
                <a:ea typeface="+mn-ea"/>
                <a:cs typeface="+mn-cs"/>
              </a:defRPr>
            </a:lvl2pPr>
            <a:lvl3pPr marL="914400" indent="0" algn="l" defTabSz="914400" rtl="0" eaLnBrk="1" latinLnBrk="0" hangingPunct="1">
              <a:spcBef>
                <a:spcPts val="600"/>
              </a:spcBef>
              <a:buClr>
                <a:schemeClr val="accent1"/>
              </a:buClr>
              <a:buSzPct val="75000"/>
              <a:buFont typeface="Wingdings" pitchFamily="2" charset="2"/>
              <a:buNone/>
              <a:defRPr sz="1000" kern="1200">
                <a:solidFill>
                  <a:schemeClr val="tx1">
                    <a:lumMod val="65000"/>
                    <a:lumOff val="35000"/>
                  </a:schemeClr>
                </a:solidFill>
                <a:latin typeface="+mn-lt"/>
                <a:ea typeface="+mn-ea"/>
                <a:cs typeface="+mn-cs"/>
              </a:defRPr>
            </a:lvl3pPr>
            <a:lvl4pPr marL="1371600" indent="0" algn="l" defTabSz="914400" rtl="0" eaLnBrk="1" latinLnBrk="0" hangingPunct="1">
              <a:spcBef>
                <a:spcPts val="600"/>
              </a:spcBef>
              <a:buClr>
                <a:schemeClr val="accent1">
                  <a:lumMod val="60000"/>
                  <a:lumOff val="40000"/>
                </a:schemeClr>
              </a:buClr>
              <a:buSzPct val="75000"/>
              <a:buFont typeface="Wingdings" pitchFamily="2" charset="2"/>
              <a:buNone/>
              <a:defRPr sz="900" kern="1200">
                <a:solidFill>
                  <a:schemeClr val="tx1">
                    <a:lumMod val="65000"/>
                    <a:lumOff val="35000"/>
                  </a:schemeClr>
                </a:solidFill>
                <a:latin typeface="+mn-lt"/>
                <a:ea typeface="+mn-ea"/>
                <a:cs typeface="+mn-cs"/>
              </a:defRPr>
            </a:lvl4pPr>
            <a:lvl5pPr marL="1828800" indent="0" algn="l" defTabSz="914400" rtl="0" eaLnBrk="1" latinLnBrk="0" hangingPunct="1">
              <a:spcBef>
                <a:spcPts val="600"/>
              </a:spcBef>
              <a:buClr>
                <a:schemeClr val="accent1"/>
              </a:buClr>
              <a:buSzPct val="75000"/>
              <a:buFont typeface="Wingdings" pitchFamily="2" charset="2"/>
              <a:buNone/>
              <a:defRPr sz="900" kern="1200">
                <a:solidFill>
                  <a:schemeClr val="tx1">
                    <a:lumMod val="65000"/>
                    <a:lumOff val="35000"/>
                  </a:schemeClr>
                </a:solidFill>
                <a:latin typeface="+mn-lt"/>
                <a:ea typeface="+mn-ea"/>
                <a:cs typeface="+mn-cs"/>
              </a:defRPr>
            </a:lvl5pPr>
            <a:lvl6pPr marL="2286000" indent="0" algn="l" defTabSz="914400" rtl="0" eaLnBrk="1" latinLnBrk="0" hangingPunct="1">
              <a:spcBef>
                <a:spcPct val="20000"/>
              </a:spcBef>
              <a:buClr>
                <a:schemeClr val="accent1">
                  <a:lumMod val="60000"/>
                  <a:lumOff val="40000"/>
                </a:schemeClr>
              </a:buClr>
              <a:buSzPct val="75000"/>
              <a:buFont typeface="Wingdings" pitchFamily="2" charset="2"/>
              <a:buNone/>
              <a:defRPr lang="en-US" sz="900" kern="1200">
                <a:solidFill>
                  <a:schemeClr val="tx1">
                    <a:lumMod val="65000"/>
                    <a:lumOff val="35000"/>
                  </a:schemeClr>
                </a:solidFill>
                <a:latin typeface="+mn-lt"/>
                <a:ea typeface="+mn-ea"/>
                <a:cs typeface="+mn-cs"/>
              </a:defRPr>
            </a:lvl6pPr>
            <a:lvl7pPr marL="2743200" indent="0" algn="l" defTabSz="914400" rtl="0" eaLnBrk="1" latinLnBrk="0" hangingPunct="1">
              <a:spcBef>
                <a:spcPct val="20000"/>
              </a:spcBef>
              <a:buClr>
                <a:schemeClr val="accent1"/>
              </a:buClr>
              <a:buSzPct val="75000"/>
              <a:buFont typeface="Wingdings" pitchFamily="2" charset="2"/>
              <a:buNone/>
              <a:defRPr lang="en-US" sz="900" kern="1200" baseline="0">
                <a:solidFill>
                  <a:schemeClr val="tx1">
                    <a:lumMod val="65000"/>
                    <a:lumOff val="35000"/>
                  </a:schemeClr>
                </a:solidFill>
                <a:latin typeface="+mn-lt"/>
                <a:ea typeface="+mn-ea"/>
                <a:cs typeface="+mn-cs"/>
              </a:defRPr>
            </a:lvl7pPr>
            <a:lvl8pPr marL="3200400" indent="0" algn="l" defTabSz="914400" rtl="0" eaLnBrk="1" latinLnBrk="0" hangingPunct="1">
              <a:spcBef>
                <a:spcPct val="20000"/>
              </a:spcBef>
              <a:buClr>
                <a:schemeClr val="accent1">
                  <a:lumMod val="60000"/>
                  <a:lumOff val="40000"/>
                </a:schemeClr>
              </a:buClr>
              <a:buSzPct val="75000"/>
              <a:buFont typeface="Wingdings" pitchFamily="2" charset="2"/>
              <a:buNone/>
              <a:defRPr lang="en-US" sz="900" kern="1200" baseline="0">
                <a:solidFill>
                  <a:schemeClr val="tx1">
                    <a:lumMod val="65000"/>
                    <a:lumOff val="35000"/>
                  </a:schemeClr>
                </a:solidFill>
                <a:latin typeface="+mn-lt"/>
                <a:ea typeface="+mn-ea"/>
                <a:cs typeface="+mn-cs"/>
              </a:defRPr>
            </a:lvl8pPr>
            <a:lvl9pPr marL="3657600" indent="0" algn="l" defTabSz="914400" rtl="0" eaLnBrk="1" latinLnBrk="0" hangingPunct="1">
              <a:spcBef>
                <a:spcPct val="20000"/>
              </a:spcBef>
              <a:buClr>
                <a:schemeClr val="accent1"/>
              </a:buClr>
              <a:buSzPct val="75000"/>
              <a:buFont typeface="Wingdings" pitchFamily="2" charset="2"/>
              <a:buNone/>
              <a:defRPr lang="en-US" sz="900" kern="1200" baseline="0">
                <a:solidFill>
                  <a:schemeClr val="tx1">
                    <a:lumMod val="65000"/>
                    <a:lumOff val="35000"/>
                  </a:schemeClr>
                </a:solidFill>
                <a:latin typeface="+mn-lt"/>
                <a:ea typeface="+mn-ea"/>
                <a:cs typeface="+mn-cs"/>
              </a:defRPr>
            </a:lvl9pPr>
          </a:lstStyle>
          <a:p>
            <a:endParaRPr lang="en-US" dirty="0"/>
          </a:p>
        </p:txBody>
      </p:sp>
      <p:sp>
        <p:nvSpPr>
          <p:cNvPr id="9" name="TextBox 8"/>
          <p:cNvSpPr txBox="1"/>
          <p:nvPr/>
        </p:nvSpPr>
        <p:spPr>
          <a:xfrm>
            <a:off x="8097582" y="-32652"/>
            <a:ext cx="979575" cy="369332"/>
          </a:xfrm>
          <a:prstGeom prst="rect">
            <a:avLst/>
          </a:prstGeom>
          <a:noFill/>
        </p:spPr>
        <p:txBody>
          <a:bodyPr wrap="square" rtlCol="0">
            <a:spAutoFit/>
          </a:bodyPr>
          <a:lstStyle/>
          <a:p>
            <a:r>
              <a:rPr lang="en-US" dirty="0" smtClean="0">
                <a:hlinkClick r:id="rId2"/>
              </a:rPr>
              <a:t>Source</a:t>
            </a:r>
            <a:endParaRPr lang="en-US" dirty="0"/>
          </a:p>
        </p:txBody>
      </p:sp>
      <p:sp>
        <p:nvSpPr>
          <p:cNvPr id="11" name="TextBox 10"/>
          <p:cNvSpPr txBox="1"/>
          <p:nvPr/>
        </p:nvSpPr>
        <p:spPr>
          <a:xfrm>
            <a:off x="8157538" y="1816854"/>
            <a:ext cx="894959" cy="923330"/>
          </a:xfrm>
          <a:prstGeom prst="rect">
            <a:avLst/>
          </a:prstGeom>
          <a:noFill/>
        </p:spPr>
        <p:txBody>
          <a:bodyPr wrap="square" rtlCol="0">
            <a:spAutoFit/>
          </a:bodyPr>
          <a:lstStyle/>
          <a:p>
            <a:r>
              <a:rPr lang="en-US" dirty="0" smtClean="0">
                <a:hlinkClick r:id="rId3"/>
              </a:rPr>
              <a:t>Video</a:t>
            </a:r>
            <a:endParaRPr lang="en-US" dirty="0" smtClean="0"/>
          </a:p>
          <a:p>
            <a:r>
              <a:rPr lang="en-US" dirty="0" smtClean="0">
                <a:hlinkClick r:id="rId4"/>
              </a:rPr>
              <a:t>Sim</a:t>
            </a:r>
            <a:endParaRPr lang="en-US" dirty="0" smtClean="0"/>
          </a:p>
          <a:p>
            <a:r>
              <a:rPr lang="en-US" dirty="0" err="1" smtClean="0">
                <a:hlinkClick r:id="rId5"/>
              </a:rPr>
              <a:t>pHet</a:t>
            </a:r>
            <a:endParaRPr lang="en-US" dirty="0"/>
          </a:p>
        </p:txBody>
      </p:sp>
      <p:sp>
        <p:nvSpPr>
          <p:cNvPr id="12" name="TextBox 11"/>
          <p:cNvSpPr txBox="1"/>
          <p:nvPr/>
        </p:nvSpPr>
        <p:spPr>
          <a:xfrm>
            <a:off x="0" y="6199527"/>
            <a:ext cx="9144000" cy="830997"/>
          </a:xfrm>
          <a:prstGeom prst="rect">
            <a:avLst/>
          </a:prstGeom>
          <a:noFill/>
        </p:spPr>
        <p:txBody>
          <a:bodyPr wrap="square" rtlCol="0">
            <a:spAutoFit/>
          </a:bodyPr>
          <a:lstStyle/>
          <a:p>
            <a:r>
              <a:rPr lang="en-US" sz="1200" dirty="0" smtClean="0"/>
              <a:t>LO 3.4:  </a:t>
            </a:r>
            <a:r>
              <a:rPr lang="en-US" sz="1200" dirty="0"/>
              <a:t>The student is able to relate quantities (measured mass of substances, volumes of solutions, or volumes and pressures of gases) to identify stoichiometric relationships for a reaction, including situations involving limiting reactants and situations in which the reaction has not gone to completion.</a:t>
            </a:r>
            <a:r>
              <a:rPr lang="en-US" sz="1200" dirty="0" smtClean="0"/>
              <a:t>																	</a:t>
            </a:r>
            <a:endParaRPr lang="en-US" sz="1200" dirty="0"/>
          </a:p>
        </p:txBody>
      </p:sp>
      <p:sp>
        <p:nvSpPr>
          <p:cNvPr id="2" name="TextBox 1"/>
          <p:cNvSpPr txBox="1"/>
          <p:nvPr/>
        </p:nvSpPr>
        <p:spPr>
          <a:xfrm>
            <a:off x="622222" y="2276316"/>
            <a:ext cx="7432565" cy="1138773"/>
          </a:xfrm>
          <a:prstGeom prst="rect">
            <a:avLst/>
          </a:prstGeom>
          <a:noFill/>
        </p:spPr>
        <p:txBody>
          <a:bodyPr wrap="square" rtlCol="0">
            <a:spAutoFit/>
          </a:bodyPr>
          <a:lstStyle/>
          <a:p>
            <a:r>
              <a:rPr lang="en-US" sz="1200" dirty="0" smtClean="0"/>
              <a:t>15.00g </a:t>
            </a:r>
            <a:r>
              <a:rPr lang="pt-BR" sz="1200" dirty="0" smtClean="0"/>
              <a:t>Al</a:t>
            </a:r>
            <a:r>
              <a:rPr lang="pt-BR" sz="1200" baseline="-25000" dirty="0" smtClean="0"/>
              <a:t>2</a:t>
            </a:r>
            <a:r>
              <a:rPr lang="pt-BR" sz="1200" dirty="0" smtClean="0"/>
              <a:t>S</a:t>
            </a:r>
            <a:r>
              <a:rPr lang="pt-BR" sz="1200" baseline="-25000" dirty="0" smtClean="0"/>
              <a:t>3  </a:t>
            </a:r>
            <a:r>
              <a:rPr lang="pt-BR" sz="1200" dirty="0" smtClean="0"/>
              <a:t>x (1mol/ </a:t>
            </a:r>
            <a:r>
              <a:rPr lang="en-US" sz="1200" dirty="0" smtClean="0"/>
              <a:t>150.158 g) x (6mol H</a:t>
            </a:r>
            <a:r>
              <a:rPr lang="en-US" sz="1200" baseline="-25000" dirty="0" smtClean="0"/>
              <a:t>2</a:t>
            </a:r>
            <a:r>
              <a:rPr lang="en-US" sz="1200" dirty="0" smtClean="0"/>
              <a:t>O/1mol</a:t>
            </a:r>
            <a:r>
              <a:rPr lang="pt-BR" sz="1200" dirty="0"/>
              <a:t> </a:t>
            </a:r>
            <a:r>
              <a:rPr lang="pt-BR" sz="1200" dirty="0" smtClean="0"/>
              <a:t>Al</a:t>
            </a:r>
            <a:r>
              <a:rPr lang="pt-BR" sz="1200" baseline="-25000" dirty="0" smtClean="0"/>
              <a:t>2</a:t>
            </a:r>
            <a:r>
              <a:rPr lang="pt-BR" sz="1200" dirty="0" smtClean="0"/>
              <a:t>S</a:t>
            </a:r>
            <a:r>
              <a:rPr lang="pt-BR" sz="1200" baseline="-25000" dirty="0" smtClean="0"/>
              <a:t>3</a:t>
            </a:r>
            <a:r>
              <a:rPr lang="pt-BR" sz="1200" dirty="0" smtClean="0"/>
              <a:t>) x (18g/mol </a:t>
            </a:r>
            <a:r>
              <a:rPr lang="pt-BR" sz="1200" dirty="0"/>
              <a:t>H</a:t>
            </a:r>
            <a:r>
              <a:rPr lang="pt-BR" sz="1200" baseline="-25000" dirty="0"/>
              <a:t>2</a:t>
            </a:r>
            <a:r>
              <a:rPr lang="pt-BR" sz="1200" dirty="0"/>
              <a:t>0 </a:t>
            </a:r>
            <a:r>
              <a:rPr lang="pt-BR" sz="1200" dirty="0" smtClean="0"/>
              <a:t>) = 10.782 g </a:t>
            </a:r>
            <a:r>
              <a:rPr lang="pt-BR" sz="1200" dirty="0"/>
              <a:t>H</a:t>
            </a:r>
            <a:r>
              <a:rPr lang="pt-BR" sz="1200" baseline="-25000" dirty="0"/>
              <a:t>2</a:t>
            </a:r>
            <a:r>
              <a:rPr lang="pt-BR" sz="1200" dirty="0"/>
              <a:t>0 </a:t>
            </a:r>
            <a:r>
              <a:rPr lang="pt-BR" sz="1200" dirty="0" smtClean="0"/>
              <a:t>needed</a:t>
            </a:r>
            <a:endParaRPr lang="pt-BR" sz="1200" dirty="0"/>
          </a:p>
          <a:p>
            <a:endParaRPr lang="pt-BR" sz="1200" baseline="-25000" dirty="0" smtClean="0"/>
          </a:p>
          <a:p>
            <a:r>
              <a:rPr lang="pt-BR" sz="1200" dirty="0" smtClean="0"/>
              <a:t>10g H</a:t>
            </a:r>
            <a:r>
              <a:rPr lang="pt-BR" sz="1200" baseline="-25000" dirty="0" smtClean="0"/>
              <a:t>2</a:t>
            </a:r>
            <a:r>
              <a:rPr lang="pt-BR" sz="1200" dirty="0" smtClean="0"/>
              <a:t>0 x (1mol/</a:t>
            </a:r>
            <a:r>
              <a:rPr lang="en-US" sz="1200" dirty="0"/>
              <a:t> </a:t>
            </a:r>
            <a:r>
              <a:rPr lang="en-US" sz="1200" dirty="0" smtClean="0"/>
              <a:t>18.015 g) x (1 </a:t>
            </a:r>
            <a:r>
              <a:rPr lang="en-US" sz="1200" dirty="0" err="1" smtClean="0"/>
              <a:t>mol</a:t>
            </a:r>
            <a:r>
              <a:rPr lang="en-US" sz="1200" dirty="0" smtClean="0"/>
              <a:t> </a:t>
            </a:r>
            <a:r>
              <a:rPr lang="pt-BR" sz="1200" dirty="0" smtClean="0"/>
              <a:t>Al</a:t>
            </a:r>
            <a:r>
              <a:rPr lang="pt-BR" sz="1200" baseline="-25000" dirty="0" smtClean="0"/>
              <a:t>2</a:t>
            </a:r>
            <a:r>
              <a:rPr lang="pt-BR" sz="1200" dirty="0" smtClean="0"/>
              <a:t>S</a:t>
            </a:r>
            <a:r>
              <a:rPr lang="pt-BR" sz="1200" baseline="-25000" dirty="0" smtClean="0"/>
              <a:t>3 </a:t>
            </a:r>
            <a:r>
              <a:rPr lang="en-US" sz="1200" dirty="0" smtClean="0"/>
              <a:t>/</a:t>
            </a:r>
            <a:r>
              <a:rPr lang="en-US" sz="1200" dirty="0"/>
              <a:t> 6mol </a:t>
            </a:r>
            <a:r>
              <a:rPr lang="en-US" sz="1200" dirty="0" smtClean="0"/>
              <a:t>H</a:t>
            </a:r>
            <a:r>
              <a:rPr lang="en-US" sz="1200" baseline="-25000" dirty="0" smtClean="0"/>
              <a:t>2</a:t>
            </a:r>
            <a:r>
              <a:rPr lang="en-US" sz="1200" dirty="0" smtClean="0"/>
              <a:t>O)  x (150.158 g/</a:t>
            </a:r>
            <a:r>
              <a:rPr lang="en-US" sz="1200" dirty="0" err="1" smtClean="0"/>
              <a:t>mol</a:t>
            </a:r>
            <a:r>
              <a:rPr lang="en-US" sz="1200" dirty="0" smtClean="0"/>
              <a:t>) = 13.892g </a:t>
            </a:r>
            <a:r>
              <a:rPr lang="pt-BR" sz="1200" dirty="0" smtClean="0"/>
              <a:t>Al</a:t>
            </a:r>
            <a:r>
              <a:rPr lang="pt-BR" sz="1200" baseline="-25000" dirty="0" smtClean="0"/>
              <a:t>2</a:t>
            </a:r>
            <a:r>
              <a:rPr lang="pt-BR" sz="1200" dirty="0" smtClean="0"/>
              <a:t>S</a:t>
            </a:r>
            <a:r>
              <a:rPr lang="pt-BR" sz="1200" baseline="-25000" dirty="0" smtClean="0"/>
              <a:t>3 </a:t>
            </a:r>
            <a:r>
              <a:rPr lang="pt-BR" sz="1200" dirty="0" smtClean="0"/>
              <a:t> needed</a:t>
            </a:r>
          </a:p>
          <a:p>
            <a:endParaRPr lang="pt-BR" sz="1200" dirty="0"/>
          </a:p>
          <a:p>
            <a:r>
              <a:rPr lang="pt-BR" sz="1200" dirty="0" smtClean="0"/>
              <a:t>H</a:t>
            </a:r>
            <a:r>
              <a:rPr lang="pt-BR" sz="1200" baseline="-25000" dirty="0" smtClean="0"/>
              <a:t>2</a:t>
            </a:r>
            <a:r>
              <a:rPr lang="pt-BR" sz="1200" dirty="0" smtClean="0"/>
              <a:t>0 is limiting, because we need more than we were given</a:t>
            </a:r>
            <a:endParaRPr lang="en-US" sz="1200" dirty="0" smtClean="0"/>
          </a:p>
          <a:p>
            <a:r>
              <a:rPr lang="en-US" sz="1200" dirty="0" smtClean="0"/>
              <a:t> </a:t>
            </a:r>
            <a:endParaRPr lang="en-US" sz="1200" dirty="0"/>
          </a:p>
        </p:txBody>
      </p:sp>
      <p:sp>
        <p:nvSpPr>
          <p:cNvPr id="13" name="Content Placeholder 4"/>
          <p:cNvSpPr>
            <a:spLocks noGrp="1"/>
          </p:cNvSpPr>
          <p:nvPr>
            <p:ph sz="half" idx="1"/>
          </p:nvPr>
        </p:nvSpPr>
        <p:spPr>
          <a:xfrm>
            <a:off x="226407" y="3415089"/>
            <a:ext cx="8360962" cy="411017"/>
          </a:xfrm>
        </p:spPr>
        <p:txBody>
          <a:bodyPr>
            <a:normAutofit/>
          </a:bodyPr>
          <a:lstStyle/>
          <a:p>
            <a:pPr marL="0" indent="0">
              <a:buNone/>
            </a:pPr>
            <a:r>
              <a:rPr lang="en-US" sz="1400" dirty="0" smtClean="0">
                <a:solidFill>
                  <a:schemeClr val="accent2">
                    <a:lumMod val="75000"/>
                    <a:lumOff val="25000"/>
                  </a:schemeClr>
                </a:solidFill>
              </a:rPr>
              <a:t>b)</a:t>
            </a:r>
            <a:r>
              <a:rPr lang="en-US" sz="1400" dirty="0">
                <a:solidFill>
                  <a:schemeClr val="accent2">
                    <a:lumMod val="75000"/>
                    <a:lumOff val="25000"/>
                  </a:schemeClr>
                </a:solidFill>
              </a:rPr>
              <a:t> What is the maximum mass of H</a:t>
            </a:r>
            <a:r>
              <a:rPr lang="en-US" sz="1400" baseline="-25000" dirty="0">
                <a:solidFill>
                  <a:schemeClr val="accent2">
                    <a:lumMod val="75000"/>
                    <a:lumOff val="25000"/>
                  </a:schemeClr>
                </a:solidFill>
              </a:rPr>
              <a:t>2</a:t>
            </a:r>
            <a:r>
              <a:rPr lang="en-US" sz="1400" dirty="0">
                <a:solidFill>
                  <a:schemeClr val="accent2">
                    <a:lumMod val="75000"/>
                    <a:lumOff val="25000"/>
                  </a:schemeClr>
                </a:solidFill>
              </a:rPr>
              <a:t>S which can be formed from these reagents?</a:t>
            </a:r>
          </a:p>
          <a:p>
            <a:pPr marL="0" indent="0">
              <a:buNone/>
            </a:pPr>
            <a:endParaRPr lang="en-US" dirty="0" smtClean="0"/>
          </a:p>
          <a:p>
            <a:pPr marL="0" indent="0">
              <a:buNone/>
            </a:pPr>
            <a:endParaRPr lang="en-US" dirty="0"/>
          </a:p>
        </p:txBody>
      </p:sp>
      <p:sp>
        <p:nvSpPr>
          <p:cNvPr id="14" name="TextBox 13"/>
          <p:cNvSpPr txBox="1"/>
          <p:nvPr/>
        </p:nvSpPr>
        <p:spPr>
          <a:xfrm>
            <a:off x="622222" y="3759200"/>
            <a:ext cx="7432565" cy="646331"/>
          </a:xfrm>
          <a:prstGeom prst="rect">
            <a:avLst/>
          </a:prstGeom>
          <a:noFill/>
        </p:spPr>
        <p:txBody>
          <a:bodyPr wrap="square" rtlCol="0">
            <a:spAutoFit/>
          </a:bodyPr>
          <a:lstStyle/>
          <a:p>
            <a:r>
              <a:rPr lang="pt-BR" sz="1200" dirty="0" smtClean="0"/>
              <a:t>Theoretical Yield</a:t>
            </a:r>
          </a:p>
          <a:p>
            <a:r>
              <a:rPr lang="pt-BR" sz="1200" dirty="0" smtClean="0"/>
              <a:t>10.00 g H</a:t>
            </a:r>
            <a:r>
              <a:rPr lang="pt-BR" sz="1200" baseline="-25000" dirty="0" smtClean="0"/>
              <a:t>2</a:t>
            </a:r>
            <a:r>
              <a:rPr lang="pt-BR" sz="1200" dirty="0" smtClean="0"/>
              <a:t>0 x (1mol</a:t>
            </a:r>
            <a:r>
              <a:rPr lang="pt-BR" sz="1200" dirty="0"/>
              <a:t>/</a:t>
            </a:r>
            <a:r>
              <a:rPr lang="en-US" sz="1200" dirty="0"/>
              <a:t> 18.015 g</a:t>
            </a:r>
            <a:r>
              <a:rPr lang="en-US" sz="1200" dirty="0" smtClean="0"/>
              <a:t>) x (3/6) x (</a:t>
            </a:r>
            <a:r>
              <a:rPr lang="en-US" sz="1200" dirty="0"/>
              <a:t>34.0809 </a:t>
            </a:r>
            <a:r>
              <a:rPr lang="en-US" sz="1200" dirty="0" smtClean="0"/>
              <a:t>g/</a:t>
            </a:r>
            <a:r>
              <a:rPr lang="en-US" sz="1200" dirty="0" err="1" smtClean="0"/>
              <a:t>mol</a:t>
            </a:r>
            <a:r>
              <a:rPr lang="en-US" sz="1200" dirty="0" smtClean="0"/>
              <a:t> ) = </a:t>
            </a:r>
            <a:r>
              <a:rPr lang="en-US" sz="1200" dirty="0"/>
              <a:t>9.459 </a:t>
            </a:r>
            <a:r>
              <a:rPr lang="en-US" sz="1200" dirty="0" smtClean="0"/>
              <a:t>g H</a:t>
            </a:r>
            <a:r>
              <a:rPr lang="en-US" sz="1200" baseline="-25000" dirty="0" smtClean="0"/>
              <a:t>2</a:t>
            </a:r>
            <a:r>
              <a:rPr lang="en-US" sz="1200" dirty="0" smtClean="0"/>
              <a:t>S produced</a:t>
            </a:r>
            <a:endParaRPr lang="pt-BR" sz="1200" dirty="0"/>
          </a:p>
          <a:p>
            <a:r>
              <a:rPr lang="en-US" sz="1200" dirty="0" smtClean="0"/>
              <a:t> </a:t>
            </a:r>
            <a:endParaRPr lang="en-US" sz="1200" dirty="0"/>
          </a:p>
        </p:txBody>
      </p:sp>
      <p:sp>
        <p:nvSpPr>
          <p:cNvPr id="15" name="Content Placeholder 4"/>
          <p:cNvSpPr>
            <a:spLocks noGrp="1"/>
          </p:cNvSpPr>
          <p:nvPr>
            <p:ph sz="half" idx="1"/>
          </p:nvPr>
        </p:nvSpPr>
        <p:spPr>
          <a:xfrm>
            <a:off x="280737" y="4507346"/>
            <a:ext cx="8360962" cy="411017"/>
          </a:xfrm>
        </p:spPr>
        <p:txBody>
          <a:bodyPr>
            <a:normAutofit/>
          </a:bodyPr>
          <a:lstStyle/>
          <a:p>
            <a:pPr marL="0" indent="0">
              <a:buNone/>
            </a:pPr>
            <a:r>
              <a:rPr lang="en-US" sz="1400" dirty="0">
                <a:solidFill>
                  <a:schemeClr val="accent2">
                    <a:lumMod val="75000"/>
                    <a:lumOff val="25000"/>
                  </a:schemeClr>
                </a:solidFill>
              </a:rPr>
              <a:t>c</a:t>
            </a:r>
            <a:r>
              <a:rPr lang="en-US" sz="1400" dirty="0" smtClean="0">
                <a:solidFill>
                  <a:schemeClr val="accent2">
                    <a:lumMod val="75000"/>
                    <a:lumOff val="25000"/>
                  </a:schemeClr>
                </a:solidFill>
              </a:rPr>
              <a:t>) How much excess reactant is left in the container?</a:t>
            </a:r>
            <a:endParaRPr lang="en-US" sz="1400" dirty="0">
              <a:solidFill>
                <a:schemeClr val="accent2">
                  <a:lumMod val="75000"/>
                  <a:lumOff val="25000"/>
                </a:schemeClr>
              </a:solidFill>
            </a:endParaRPr>
          </a:p>
          <a:p>
            <a:pPr marL="0" indent="0">
              <a:buNone/>
            </a:pPr>
            <a:endParaRPr lang="en-US" dirty="0" smtClean="0"/>
          </a:p>
          <a:p>
            <a:pPr marL="0" indent="0">
              <a:buNone/>
            </a:pPr>
            <a:endParaRPr lang="en-US" dirty="0"/>
          </a:p>
        </p:txBody>
      </p:sp>
      <p:sp>
        <p:nvSpPr>
          <p:cNvPr id="16" name="TextBox 15"/>
          <p:cNvSpPr txBox="1"/>
          <p:nvPr/>
        </p:nvSpPr>
        <p:spPr>
          <a:xfrm>
            <a:off x="622219" y="4904507"/>
            <a:ext cx="7432565" cy="461665"/>
          </a:xfrm>
          <a:prstGeom prst="rect">
            <a:avLst/>
          </a:prstGeom>
          <a:noFill/>
        </p:spPr>
        <p:txBody>
          <a:bodyPr wrap="square" rtlCol="0">
            <a:spAutoFit/>
          </a:bodyPr>
          <a:lstStyle/>
          <a:p>
            <a:r>
              <a:rPr lang="en-US" sz="1200" dirty="0" smtClean="0"/>
              <a:t>15.00 g – 13.892 g = 1.11g </a:t>
            </a:r>
            <a:r>
              <a:rPr lang="pt-BR" sz="1200" dirty="0"/>
              <a:t>Al</a:t>
            </a:r>
            <a:r>
              <a:rPr lang="pt-BR" sz="1200" baseline="-25000" dirty="0"/>
              <a:t>2</a:t>
            </a:r>
            <a:r>
              <a:rPr lang="pt-BR" sz="1200" dirty="0"/>
              <a:t>S</a:t>
            </a:r>
            <a:r>
              <a:rPr lang="pt-BR" sz="1200" baseline="-25000" dirty="0"/>
              <a:t>3</a:t>
            </a:r>
            <a:endParaRPr lang="pt-BR" sz="1200" dirty="0"/>
          </a:p>
          <a:p>
            <a:r>
              <a:rPr lang="en-US" sz="1200" dirty="0" smtClean="0"/>
              <a:t> </a:t>
            </a:r>
            <a:endParaRPr lang="en-US" sz="1200" dirty="0"/>
          </a:p>
        </p:txBody>
      </p:sp>
      <p:sp>
        <p:nvSpPr>
          <p:cNvPr id="18" name="TextBox 17"/>
          <p:cNvSpPr txBox="1"/>
          <p:nvPr/>
        </p:nvSpPr>
        <p:spPr>
          <a:xfrm>
            <a:off x="4369660" y="5553196"/>
            <a:ext cx="4682837" cy="646331"/>
          </a:xfrm>
          <a:prstGeom prst="rect">
            <a:avLst/>
          </a:prstGeom>
          <a:noFill/>
        </p:spPr>
        <p:txBody>
          <a:bodyPr wrap="square" rtlCol="0">
            <a:spAutoFit/>
          </a:bodyPr>
          <a:lstStyle/>
          <a:p>
            <a:r>
              <a:rPr lang="en-US" sz="1200" i="1" dirty="0" smtClean="0">
                <a:solidFill>
                  <a:srgbClr val="00B0F0"/>
                </a:solidFill>
              </a:rPr>
              <a:t>**Dimensional Analysis is not the only way to solve these problems.  You can also use BCA tables (modified ICE charts), which may save time on the exam </a:t>
            </a:r>
            <a:r>
              <a:rPr lang="en-US" sz="1200" i="1" dirty="0" smtClean="0">
                <a:solidFill>
                  <a:srgbClr val="00B0F0"/>
                </a:solidFill>
                <a:sym typeface="Wingdings" panose="05000000000000000000" pitchFamily="2" charset="2"/>
              </a:rPr>
              <a:t></a:t>
            </a:r>
            <a:endParaRPr lang="en-US" sz="1200" i="1" dirty="0">
              <a:solidFill>
                <a:srgbClr val="00B0F0"/>
              </a:solidFill>
            </a:endParaRPr>
          </a:p>
        </p:txBody>
      </p:sp>
      <p:sp>
        <p:nvSpPr>
          <p:cNvPr id="19" name="Rounded Rectangle 18"/>
          <p:cNvSpPr/>
          <p:nvPr/>
        </p:nvSpPr>
        <p:spPr>
          <a:xfrm>
            <a:off x="376638" y="2244399"/>
            <a:ext cx="7407853" cy="1016037"/>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US" dirty="0"/>
              <a:t>C</a:t>
            </a:r>
            <a:r>
              <a:rPr lang="en-US" dirty="0" smtClean="0"/>
              <a:t>lick reveals answer and explanation.</a:t>
            </a:r>
            <a:endParaRPr lang="en-US" dirty="0"/>
          </a:p>
        </p:txBody>
      </p:sp>
      <p:sp>
        <p:nvSpPr>
          <p:cNvPr id="20" name="Rounded Rectangle 19"/>
          <p:cNvSpPr/>
          <p:nvPr/>
        </p:nvSpPr>
        <p:spPr>
          <a:xfrm>
            <a:off x="376638" y="3819126"/>
            <a:ext cx="7407853" cy="674291"/>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US" dirty="0"/>
              <a:t>C</a:t>
            </a:r>
            <a:r>
              <a:rPr lang="en-US" dirty="0" smtClean="0"/>
              <a:t>lick reveals answer and explanation.</a:t>
            </a:r>
            <a:endParaRPr lang="en-US" dirty="0"/>
          </a:p>
        </p:txBody>
      </p:sp>
      <p:sp>
        <p:nvSpPr>
          <p:cNvPr id="21" name="Rounded Rectangle 20"/>
          <p:cNvSpPr/>
          <p:nvPr/>
        </p:nvSpPr>
        <p:spPr>
          <a:xfrm>
            <a:off x="376638" y="4878905"/>
            <a:ext cx="7407853" cy="674291"/>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US" dirty="0"/>
              <a:t>C</a:t>
            </a:r>
            <a:r>
              <a:rPr lang="en-US" dirty="0" smtClean="0"/>
              <a:t>lick reveals answer and explanation.</a:t>
            </a:r>
            <a:endParaRPr lang="en-US" dirty="0"/>
          </a:p>
        </p:txBody>
      </p:sp>
    </p:spTree>
    <p:extLst>
      <p:ext uri="{BB962C8B-B14F-4D97-AF65-F5344CB8AC3E}">
        <p14:creationId xmlns:p14="http://schemas.microsoft.com/office/powerpoint/2010/main" val="1984054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xit" presetSubtype="32" fill="hold" grpId="0" nodeType="clickEffect">
                                  <p:stCondLst>
                                    <p:cond delay="0"/>
                                  </p:stCondLst>
                                  <p:childTnLst>
                                    <p:animEffect transition="out" filter="circle(out)">
                                      <p:cBhvr>
                                        <p:cTn id="6" dur="2000"/>
                                        <p:tgtEl>
                                          <p:spTgt spid="19"/>
                                        </p:tgtEl>
                                      </p:cBhvr>
                                    </p:animEffect>
                                    <p:set>
                                      <p:cBhvr>
                                        <p:cTn id="7" dur="1" fill="hold">
                                          <p:stCondLst>
                                            <p:cond delay="1999"/>
                                          </p:stCondLst>
                                        </p:cTn>
                                        <p:tgtEl>
                                          <p:spTgt spid="19"/>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6" presetClass="exit" presetSubtype="32" fill="hold" grpId="0" nodeType="clickEffect">
                                  <p:stCondLst>
                                    <p:cond delay="0"/>
                                  </p:stCondLst>
                                  <p:childTnLst>
                                    <p:animEffect transition="out" filter="circle(out)">
                                      <p:cBhvr>
                                        <p:cTn id="11" dur="2000"/>
                                        <p:tgtEl>
                                          <p:spTgt spid="20"/>
                                        </p:tgtEl>
                                      </p:cBhvr>
                                    </p:animEffect>
                                    <p:set>
                                      <p:cBhvr>
                                        <p:cTn id="12" dur="1" fill="hold">
                                          <p:stCondLst>
                                            <p:cond delay="1999"/>
                                          </p:stCondLst>
                                        </p:cTn>
                                        <p:tgtEl>
                                          <p:spTgt spid="20"/>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6" presetClass="exit" presetSubtype="32" fill="hold" grpId="0" nodeType="clickEffect">
                                  <p:stCondLst>
                                    <p:cond delay="0"/>
                                  </p:stCondLst>
                                  <p:childTnLst>
                                    <p:animEffect transition="out" filter="circle(out)">
                                      <p:cBhvr>
                                        <p:cTn id="16" dur="2000"/>
                                        <p:tgtEl>
                                          <p:spTgt spid="21"/>
                                        </p:tgtEl>
                                      </p:cBhvr>
                                    </p:animEffect>
                                    <p:set>
                                      <p:cBhvr>
                                        <p:cTn id="17" dur="1" fill="hold">
                                          <p:stCondLst>
                                            <p:cond delay="1999"/>
                                          </p:stCondLst>
                                        </p:cTn>
                                        <p:tgtEl>
                                          <p:spTgt spid="2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98474" y="163262"/>
            <a:ext cx="7556313" cy="1116106"/>
          </a:xfrm>
        </p:spPr>
        <p:txBody>
          <a:bodyPr/>
          <a:lstStyle/>
          <a:p>
            <a:r>
              <a:rPr lang="en-US" dirty="0" smtClean="0"/>
              <a:t>Limiting Reactants – BCA Table</a:t>
            </a:r>
            <a:endParaRPr lang="en-US" dirty="0"/>
          </a:p>
        </p:txBody>
      </p:sp>
      <p:sp>
        <p:nvSpPr>
          <p:cNvPr id="5" name="Content Placeholder 4"/>
          <p:cNvSpPr>
            <a:spLocks noGrp="1"/>
          </p:cNvSpPr>
          <p:nvPr>
            <p:ph sz="half" idx="1"/>
          </p:nvPr>
        </p:nvSpPr>
        <p:spPr>
          <a:xfrm>
            <a:off x="280736" y="905164"/>
            <a:ext cx="7654861" cy="2854036"/>
          </a:xfrm>
        </p:spPr>
        <p:txBody>
          <a:bodyPr>
            <a:normAutofit/>
          </a:bodyPr>
          <a:lstStyle/>
          <a:p>
            <a:pPr marL="0" indent="0">
              <a:buNone/>
            </a:pPr>
            <a:r>
              <a:rPr lang="en-US" sz="1400" dirty="0" smtClean="0">
                <a:solidFill>
                  <a:schemeClr val="accent2">
                    <a:lumMod val="75000"/>
                    <a:lumOff val="25000"/>
                  </a:schemeClr>
                </a:solidFill>
              </a:rPr>
              <a:t>15.00 </a:t>
            </a:r>
            <a:r>
              <a:rPr lang="en-US" sz="1400" dirty="0">
                <a:solidFill>
                  <a:schemeClr val="accent2">
                    <a:lumMod val="75000"/>
                    <a:lumOff val="25000"/>
                  </a:schemeClr>
                </a:solidFill>
              </a:rPr>
              <a:t>g aluminum sulfide and 10.00 g water react </a:t>
            </a:r>
            <a:r>
              <a:rPr lang="en-US" sz="1400" dirty="0" smtClean="0">
                <a:solidFill>
                  <a:schemeClr val="accent2">
                    <a:lumMod val="75000"/>
                    <a:lumOff val="25000"/>
                  </a:schemeClr>
                </a:solidFill>
              </a:rPr>
              <a:t>according to the following equation: </a:t>
            </a:r>
          </a:p>
          <a:p>
            <a:pPr marL="0" indent="0" algn="ctr">
              <a:buNone/>
            </a:pPr>
            <a:r>
              <a:rPr lang="pt-BR" sz="1400" dirty="0">
                <a:solidFill>
                  <a:schemeClr val="accent2">
                    <a:lumMod val="75000"/>
                    <a:lumOff val="25000"/>
                  </a:schemeClr>
                </a:solidFill>
              </a:rPr>
              <a:t>Al</a:t>
            </a:r>
            <a:r>
              <a:rPr lang="pt-BR" sz="1400" baseline="-25000" dirty="0">
                <a:solidFill>
                  <a:schemeClr val="accent2">
                    <a:lumMod val="75000"/>
                    <a:lumOff val="25000"/>
                  </a:schemeClr>
                </a:solidFill>
              </a:rPr>
              <a:t>2</a:t>
            </a:r>
            <a:r>
              <a:rPr lang="pt-BR" sz="1400" dirty="0">
                <a:solidFill>
                  <a:schemeClr val="accent2">
                    <a:lumMod val="75000"/>
                    <a:lumOff val="25000"/>
                  </a:schemeClr>
                </a:solidFill>
              </a:rPr>
              <a:t>S</a:t>
            </a:r>
            <a:r>
              <a:rPr lang="pt-BR" sz="1400" baseline="-25000" dirty="0">
                <a:solidFill>
                  <a:schemeClr val="accent2">
                    <a:lumMod val="75000"/>
                    <a:lumOff val="25000"/>
                  </a:schemeClr>
                </a:solidFill>
              </a:rPr>
              <a:t>3</a:t>
            </a:r>
            <a:r>
              <a:rPr lang="pt-BR" sz="1400" dirty="0">
                <a:solidFill>
                  <a:schemeClr val="accent2">
                    <a:lumMod val="75000"/>
                    <a:lumOff val="25000"/>
                  </a:schemeClr>
                </a:solidFill>
              </a:rPr>
              <a:t> + 6 H</a:t>
            </a:r>
            <a:r>
              <a:rPr lang="pt-BR" sz="1400" baseline="-25000" dirty="0">
                <a:solidFill>
                  <a:schemeClr val="accent2">
                    <a:lumMod val="75000"/>
                    <a:lumOff val="25000"/>
                  </a:schemeClr>
                </a:solidFill>
              </a:rPr>
              <a:t>2</a:t>
            </a:r>
            <a:r>
              <a:rPr lang="pt-BR" sz="1400" dirty="0">
                <a:solidFill>
                  <a:schemeClr val="accent2">
                    <a:lumMod val="75000"/>
                    <a:lumOff val="25000"/>
                  </a:schemeClr>
                </a:solidFill>
              </a:rPr>
              <a:t>O ---&gt; 2Al(OH)</a:t>
            </a:r>
            <a:r>
              <a:rPr lang="pt-BR" sz="1400" baseline="-25000" dirty="0">
                <a:solidFill>
                  <a:schemeClr val="accent2">
                    <a:lumMod val="75000"/>
                    <a:lumOff val="25000"/>
                  </a:schemeClr>
                </a:solidFill>
              </a:rPr>
              <a:t>3</a:t>
            </a:r>
            <a:r>
              <a:rPr lang="pt-BR" sz="1400" dirty="0">
                <a:solidFill>
                  <a:schemeClr val="accent2">
                    <a:lumMod val="75000"/>
                    <a:lumOff val="25000"/>
                  </a:schemeClr>
                </a:solidFill>
              </a:rPr>
              <a:t> + 3 H</a:t>
            </a:r>
            <a:r>
              <a:rPr lang="pt-BR" sz="1400" baseline="-25000" dirty="0">
                <a:solidFill>
                  <a:schemeClr val="accent2">
                    <a:lumMod val="75000"/>
                    <a:lumOff val="25000"/>
                  </a:schemeClr>
                </a:solidFill>
              </a:rPr>
              <a:t>2</a:t>
            </a:r>
            <a:r>
              <a:rPr lang="pt-BR" sz="1400" dirty="0">
                <a:solidFill>
                  <a:schemeClr val="accent2">
                    <a:lumMod val="75000"/>
                    <a:lumOff val="25000"/>
                  </a:schemeClr>
                </a:solidFill>
              </a:rPr>
              <a:t>S</a:t>
            </a:r>
            <a:endParaRPr lang="en-US" sz="1400" dirty="0" smtClean="0">
              <a:solidFill>
                <a:schemeClr val="accent2">
                  <a:lumMod val="75000"/>
                  <a:lumOff val="25000"/>
                </a:schemeClr>
              </a:solidFill>
            </a:endParaRPr>
          </a:p>
          <a:p>
            <a:pPr marL="342900" indent="-342900">
              <a:buAutoNum type="alphaLcParenR"/>
            </a:pPr>
            <a:r>
              <a:rPr lang="en-US" sz="1400" dirty="0" smtClean="0">
                <a:solidFill>
                  <a:schemeClr val="accent2">
                    <a:lumMod val="75000"/>
                    <a:lumOff val="25000"/>
                  </a:schemeClr>
                </a:solidFill>
              </a:rPr>
              <a:t>Identify the Limiting Reactant</a:t>
            </a:r>
          </a:p>
          <a:p>
            <a:pPr marL="342900" indent="-342900">
              <a:buAutoNum type="alphaLcParenR"/>
            </a:pPr>
            <a:endParaRPr lang="en-US" dirty="0"/>
          </a:p>
          <a:p>
            <a:pPr marL="342900" indent="-342900">
              <a:buAutoNum type="alphaLcParenR"/>
            </a:pPr>
            <a:endParaRPr lang="en-US" dirty="0" smtClean="0"/>
          </a:p>
          <a:p>
            <a:pPr marL="0" indent="0">
              <a:buNone/>
            </a:pPr>
            <a:endParaRPr lang="en-US" dirty="0"/>
          </a:p>
        </p:txBody>
      </p:sp>
      <p:sp>
        <p:nvSpPr>
          <p:cNvPr id="7" name="Text Placeholder 5"/>
          <p:cNvSpPr>
            <a:spLocks noGrp="1"/>
          </p:cNvSpPr>
          <p:nvPr/>
        </p:nvSpPr>
        <p:spPr>
          <a:xfrm>
            <a:off x="376638" y="1313123"/>
            <a:ext cx="7558960" cy="774700"/>
          </a:xfrm>
          <a:prstGeom prst="rect">
            <a:avLst/>
          </a:prstGeom>
        </p:spPr>
        <p:txBody>
          <a:bodyPr vert="horz" lIns="91440" tIns="45720" rIns="91440" bIns="45720" rtlCol="0" anchor="t" anchorCtr="0">
            <a:noAutofit/>
          </a:bodyPr>
          <a:lstStyle>
            <a:lvl1pPr marL="0" indent="0" algn="l" defTabSz="914400" rtl="0" eaLnBrk="1" latinLnBrk="0" hangingPunct="1">
              <a:spcBef>
                <a:spcPts val="2000"/>
              </a:spcBef>
              <a:buClr>
                <a:schemeClr val="accent1"/>
              </a:buClr>
              <a:buSzPct val="75000"/>
              <a:buFont typeface="Wingdings" pitchFamily="2" charset="2"/>
              <a:buNone/>
              <a:defRPr kumimoji="0" sz="2400" b="0" i="0" u="none" strike="noStrike" kern="1200" cap="none" spc="0" normalizeH="0" baseline="0">
                <a:ln>
                  <a:noFill/>
                </a:ln>
                <a:solidFill>
                  <a:schemeClr val="accent3"/>
                </a:solidFill>
                <a:effectLst/>
                <a:uLnTx/>
                <a:uFillTx/>
                <a:latin typeface="+mj-lt"/>
                <a:ea typeface="+mj-ea"/>
                <a:cs typeface="+mj-cs"/>
              </a:defRPr>
            </a:lvl1pPr>
            <a:lvl2pPr marL="457200" indent="0" algn="l" defTabSz="914400" rtl="0" eaLnBrk="1" latinLnBrk="0" hangingPunct="1">
              <a:spcBef>
                <a:spcPts val="600"/>
              </a:spcBef>
              <a:buClr>
                <a:schemeClr val="accent1">
                  <a:lumMod val="60000"/>
                  <a:lumOff val="40000"/>
                </a:schemeClr>
              </a:buClr>
              <a:buSzPct val="75000"/>
              <a:buFont typeface="Wingdings" pitchFamily="2" charset="2"/>
              <a:buNone/>
              <a:defRPr sz="1200" kern="1200">
                <a:solidFill>
                  <a:schemeClr val="tx1">
                    <a:lumMod val="65000"/>
                    <a:lumOff val="35000"/>
                  </a:schemeClr>
                </a:solidFill>
                <a:latin typeface="+mn-lt"/>
                <a:ea typeface="+mn-ea"/>
                <a:cs typeface="+mn-cs"/>
              </a:defRPr>
            </a:lvl2pPr>
            <a:lvl3pPr marL="914400" indent="0" algn="l" defTabSz="914400" rtl="0" eaLnBrk="1" latinLnBrk="0" hangingPunct="1">
              <a:spcBef>
                <a:spcPts val="600"/>
              </a:spcBef>
              <a:buClr>
                <a:schemeClr val="accent1"/>
              </a:buClr>
              <a:buSzPct val="75000"/>
              <a:buFont typeface="Wingdings" pitchFamily="2" charset="2"/>
              <a:buNone/>
              <a:defRPr sz="1000" kern="1200">
                <a:solidFill>
                  <a:schemeClr val="tx1">
                    <a:lumMod val="65000"/>
                    <a:lumOff val="35000"/>
                  </a:schemeClr>
                </a:solidFill>
                <a:latin typeface="+mn-lt"/>
                <a:ea typeface="+mn-ea"/>
                <a:cs typeface="+mn-cs"/>
              </a:defRPr>
            </a:lvl3pPr>
            <a:lvl4pPr marL="1371600" indent="0" algn="l" defTabSz="914400" rtl="0" eaLnBrk="1" latinLnBrk="0" hangingPunct="1">
              <a:spcBef>
                <a:spcPts val="600"/>
              </a:spcBef>
              <a:buClr>
                <a:schemeClr val="accent1">
                  <a:lumMod val="60000"/>
                  <a:lumOff val="40000"/>
                </a:schemeClr>
              </a:buClr>
              <a:buSzPct val="75000"/>
              <a:buFont typeface="Wingdings" pitchFamily="2" charset="2"/>
              <a:buNone/>
              <a:defRPr sz="900" kern="1200">
                <a:solidFill>
                  <a:schemeClr val="tx1">
                    <a:lumMod val="65000"/>
                    <a:lumOff val="35000"/>
                  </a:schemeClr>
                </a:solidFill>
                <a:latin typeface="+mn-lt"/>
                <a:ea typeface="+mn-ea"/>
                <a:cs typeface="+mn-cs"/>
              </a:defRPr>
            </a:lvl4pPr>
            <a:lvl5pPr marL="1828800" indent="0" algn="l" defTabSz="914400" rtl="0" eaLnBrk="1" latinLnBrk="0" hangingPunct="1">
              <a:spcBef>
                <a:spcPts val="600"/>
              </a:spcBef>
              <a:buClr>
                <a:schemeClr val="accent1"/>
              </a:buClr>
              <a:buSzPct val="75000"/>
              <a:buFont typeface="Wingdings" pitchFamily="2" charset="2"/>
              <a:buNone/>
              <a:defRPr sz="900" kern="1200">
                <a:solidFill>
                  <a:schemeClr val="tx1">
                    <a:lumMod val="65000"/>
                    <a:lumOff val="35000"/>
                  </a:schemeClr>
                </a:solidFill>
                <a:latin typeface="+mn-lt"/>
                <a:ea typeface="+mn-ea"/>
                <a:cs typeface="+mn-cs"/>
              </a:defRPr>
            </a:lvl5pPr>
            <a:lvl6pPr marL="2286000" indent="0" algn="l" defTabSz="914400" rtl="0" eaLnBrk="1" latinLnBrk="0" hangingPunct="1">
              <a:spcBef>
                <a:spcPct val="20000"/>
              </a:spcBef>
              <a:buClr>
                <a:schemeClr val="accent1">
                  <a:lumMod val="60000"/>
                  <a:lumOff val="40000"/>
                </a:schemeClr>
              </a:buClr>
              <a:buSzPct val="75000"/>
              <a:buFont typeface="Wingdings" pitchFamily="2" charset="2"/>
              <a:buNone/>
              <a:defRPr lang="en-US" sz="900" kern="1200">
                <a:solidFill>
                  <a:schemeClr val="tx1">
                    <a:lumMod val="65000"/>
                    <a:lumOff val="35000"/>
                  </a:schemeClr>
                </a:solidFill>
                <a:latin typeface="+mn-lt"/>
                <a:ea typeface="+mn-ea"/>
                <a:cs typeface="+mn-cs"/>
              </a:defRPr>
            </a:lvl6pPr>
            <a:lvl7pPr marL="2743200" indent="0" algn="l" defTabSz="914400" rtl="0" eaLnBrk="1" latinLnBrk="0" hangingPunct="1">
              <a:spcBef>
                <a:spcPct val="20000"/>
              </a:spcBef>
              <a:buClr>
                <a:schemeClr val="accent1"/>
              </a:buClr>
              <a:buSzPct val="75000"/>
              <a:buFont typeface="Wingdings" pitchFamily="2" charset="2"/>
              <a:buNone/>
              <a:defRPr lang="en-US" sz="900" kern="1200" baseline="0">
                <a:solidFill>
                  <a:schemeClr val="tx1">
                    <a:lumMod val="65000"/>
                    <a:lumOff val="35000"/>
                  </a:schemeClr>
                </a:solidFill>
                <a:latin typeface="+mn-lt"/>
                <a:ea typeface="+mn-ea"/>
                <a:cs typeface="+mn-cs"/>
              </a:defRPr>
            </a:lvl7pPr>
            <a:lvl8pPr marL="3200400" indent="0" algn="l" defTabSz="914400" rtl="0" eaLnBrk="1" latinLnBrk="0" hangingPunct="1">
              <a:spcBef>
                <a:spcPct val="20000"/>
              </a:spcBef>
              <a:buClr>
                <a:schemeClr val="accent1">
                  <a:lumMod val="60000"/>
                  <a:lumOff val="40000"/>
                </a:schemeClr>
              </a:buClr>
              <a:buSzPct val="75000"/>
              <a:buFont typeface="Wingdings" pitchFamily="2" charset="2"/>
              <a:buNone/>
              <a:defRPr lang="en-US" sz="900" kern="1200" baseline="0">
                <a:solidFill>
                  <a:schemeClr val="tx1">
                    <a:lumMod val="65000"/>
                    <a:lumOff val="35000"/>
                  </a:schemeClr>
                </a:solidFill>
                <a:latin typeface="+mn-lt"/>
                <a:ea typeface="+mn-ea"/>
                <a:cs typeface="+mn-cs"/>
              </a:defRPr>
            </a:lvl8pPr>
            <a:lvl9pPr marL="3657600" indent="0" algn="l" defTabSz="914400" rtl="0" eaLnBrk="1" latinLnBrk="0" hangingPunct="1">
              <a:spcBef>
                <a:spcPct val="20000"/>
              </a:spcBef>
              <a:buClr>
                <a:schemeClr val="accent1"/>
              </a:buClr>
              <a:buSzPct val="75000"/>
              <a:buFont typeface="Wingdings" pitchFamily="2" charset="2"/>
              <a:buNone/>
              <a:defRPr lang="en-US" sz="900" kern="1200" baseline="0">
                <a:solidFill>
                  <a:schemeClr val="tx1">
                    <a:lumMod val="65000"/>
                    <a:lumOff val="35000"/>
                  </a:schemeClr>
                </a:solidFill>
                <a:latin typeface="+mn-lt"/>
                <a:ea typeface="+mn-ea"/>
                <a:cs typeface="+mn-cs"/>
              </a:defRPr>
            </a:lvl9pPr>
          </a:lstStyle>
          <a:p>
            <a:endParaRPr lang="en-US" dirty="0"/>
          </a:p>
        </p:txBody>
      </p:sp>
      <p:sp>
        <p:nvSpPr>
          <p:cNvPr id="9" name="TextBox 8"/>
          <p:cNvSpPr txBox="1"/>
          <p:nvPr/>
        </p:nvSpPr>
        <p:spPr>
          <a:xfrm>
            <a:off x="8097582" y="-32652"/>
            <a:ext cx="979575" cy="369332"/>
          </a:xfrm>
          <a:prstGeom prst="rect">
            <a:avLst/>
          </a:prstGeom>
          <a:noFill/>
        </p:spPr>
        <p:txBody>
          <a:bodyPr wrap="square" rtlCol="0">
            <a:spAutoFit/>
          </a:bodyPr>
          <a:lstStyle/>
          <a:p>
            <a:r>
              <a:rPr lang="en-US" dirty="0" smtClean="0"/>
              <a:t>Source</a:t>
            </a:r>
            <a:endParaRPr lang="en-US" dirty="0"/>
          </a:p>
        </p:txBody>
      </p:sp>
      <p:sp>
        <p:nvSpPr>
          <p:cNvPr id="11" name="TextBox 10"/>
          <p:cNvSpPr txBox="1"/>
          <p:nvPr/>
        </p:nvSpPr>
        <p:spPr>
          <a:xfrm>
            <a:off x="8157538" y="1816854"/>
            <a:ext cx="894959" cy="369332"/>
          </a:xfrm>
          <a:prstGeom prst="rect">
            <a:avLst/>
          </a:prstGeom>
          <a:noFill/>
        </p:spPr>
        <p:txBody>
          <a:bodyPr wrap="square" rtlCol="0">
            <a:spAutoFit/>
          </a:bodyPr>
          <a:lstStyle/>
          <a:p>
            <a:r>
              <a:rPr lang="en-US" dirty="0" smtClean="0">
                <a:hlinkClick r:id="rId2"/>
              </a:rPr>
              <a:t>Video</a:t>
            </a:r>
            <a:endParaRPr lang="en-US" dirty="0" smtClean="0"/>
          </a:p>
        </p:txBody>
      </p:sp>
      <p:sp>
        <p:nvSpPr>
          <p:cNvPr id="12" name="TextBox 11"/>
          <p:cNvSpPr txBox="1"/>
          <p:nvPr/>
        </p:nvSpPr>
        <p:spPr>
          <a:xfrm>
            <a:off x="0" y="6199527"/>
            <a:ext cx="9144000" cy="830997"/>
          </a:xfrm>
          <a:prstGeom prst="rect">
            <a:avLst/>
          </a:prstGeom>
          <a:noFill/>
        </p:spPr>
        <p:txBody>
          <a:bodyPr wrap="square" rtlCol="0">
            <a:spAutoFit/>
          </a:bodyPr>
          <a:lstStyle/>
          <a:p>
            <a:r>
              <a:rPr lang="en-US" sz="1200" dirty="0" smtClean="0"/>
              <a:t>LO 3.4:  </a:t>
            </a:r>
            <a:r>
              <a:rPr lang="en-US" sz="1200" dirty="0"/>
              <a:t>The student is able to relate quantities (measured mass of substances, volumes of solutions, or volumes and pressures of gases) to identify stoichiometric relationships for a reaction, including situations involving limiting reactants and situations in which the reaction has not gone to completion.</a:t>
            </a:r>
            <a:r>
              <a:rPr lang="en-US" sz="1200" dirty="0" smtClean="0"/>
              <a:t>																	</a:t>
            </a:r>
            <a:endParaRPr lang="en-US" sz="1200" dirty="0"/>
          </a:p>
        </p:txBody>
      </p:sp>
      <p:sp>
        <p:nvSpPr>
          <p:cNvPr id="2" name="TextBox 1"/>
          <p:cNvSpPr txBox="1"/>
          <p:nvPr/>
        </p:nvSpPr>
        <p:spPr>
          <a:xfrm>
            <a:off x="498474" y="2186186"/>
            <a:ext cx="4069849" cy="1200329"/>
          </a:xfrm>
          <a:prstGeom prst="rect">
            <a:avLst/>
          </a:prstGeom>
          <a:noFill/>
        </p:spPr>
        <p:txBody>
          <a:bodyPr wrap="square" rtlCol="0">
            <a:spAutoFit/>
          </a:bodyPr>
          <a:lstStyle/>
          <a:p>
            <a:r>
              <a:rPr lang="en-US" sz="1200" dirty="0" smtClean="0"/>
              <a:t>15.00g </a:t>
            </a:r>
            <a:r>
              <a:rPr lang="pt-BR" sz="1200" dirty="0" smtClean="0"/>
              <a:t>Al</a:t>
            </a:r>
            <a:r>
              <a:rPr lang="pt-BR" sz="1200" baseline="-25000" dirty="0" smtClean="0"/>
              <a:t>2</a:t>
            </a:r>
            <a:r>
              <a:rPr lang="pt-BR" sz="1200" dirty="0" smtClean="0"/>
              <a:t>S</a:t>
            </a:r>
            <a:r>
              <a:rPr lang="pt-BR" sz="1200" baseline="-25000" dirty="0" smtClean="0"/>
              <a:t>3  </a:t>
            </a:r>
            <a:r>
              <a:rPr lang="pt-BR" sz="1200" dirty="0" smtClean="0"/>
              <a:t>x (1mol/ </a:t>
            </a:r>
            <a:r>
              <a:rPr lang="en-US" sz="1200" dirty="0" smtClean="0"/>
              <a:t>150.158 g) = .100mol</a:t>
            </a:r>
            <a:endParaRPr lang="pt-BR" sz="1200" baseline="-25000" dirty="0" smtClean="0"/>
          </a:p>
          <a:p>
            <a:r>
              <a:rPr lang="pt-BR" sz="1200" dirty="0" smtClean="0"/>
              <a:t>10g H</a:t>
            </a:r>
            <a:r>
              <a:rPr lang="pt-BR" sz="1200" baseline="-25000" dirty="0" smtClean="0"/>
              <a:t>2</a:t>
            </a:r>
            <a:r>
              <a:rPr lang="pt-BR" sz="1200" dirty="0" smtClean="0"/>
              <a:t>0 x (1mol/</a:t>
            </a:r>
            <a:r>
              <a:rPr lang="en-US" sz="1200" dirty="0"/>
              <a:t> </a:t>
            </a:r>
            <a:r>
              <a:rPr lang="en-US" sz="1200" dirty="0" smtClean="0"/>
              <a:t>18.015 g) = .555</a:t>
            </a:r>
          </a:p>
          <a:p>
            <a:endParaRPr lang="en-US" sz="1200" dirty="0" smtClean="0"/>
          </a:p>
          <a:p>
            <a:endParaRPr lang="en-US" sz="1200" dirty="0"/>
          </a:p>
          <a:p>
            <a:endParaRPr lang="en-US" sz="1200" dirty="0" smtClean="0"/>
          </a:p>
          <a:p>
            <a:r>
              <a:rPr lang="en-US" sz="1200" dirty="0" smtClean="0"/>
              <a:t>Water is the limiting reactant.</a:t>
            </a:r>
            <a:endParaRPr lang="en-US" sz="1200" dirty="0"/>
          </a:p>
        </p:txBody>
      </p:sp>
      <p:sp>
        <p:nvSpPr>
          <p:cNvPr id="13" name="Content Placeholder 4"/>
          <p:cNvSpPr>
            <a:spLocks noGrp="1"/>
          </p:cNvSpPr>
          <p:nvPr>
            <p:ph sz="half" idx="1"/>
          </p:nvPr>
        </p:nvSpPr>
        <p:spPr>
          <a:xfrm>
            <a:off x="280737" y="4003951"/>
            <a:ext cx="8360962" cy="411017"/>
          </a:xfrm>
        </p:spPr>
        <p:txBody>
          <a:bodyPr>
            <a:normAutofit/>
          </a:bodyPr>
          <a:lstStyle/>
          <a:p>
            <a:pPr marL="0" indent="0">
              <a:buNone/>
            </a:pPr>
            <a:r>
              <a:rPr lang="en-US" sz="1400" dirty="0" smtClean="0">
                <a:solidFill>
                  <a:schemeClr val="accent2">
                    <a:lumMod val="75000"/>
                    <a:lumOff val="25000"/>
                  </a:schemeClr>
                </a:solidFill>
              </a:rPr>
              <a:t>b)</a:t>
            </a:r>
            <a:r>
              <a:rPr lang="en-US" sz="1400" dirty="0">
                <a:solidFill>
                  <a:schemeClr val="accent2">
                    <a:lumMod val="75000"/>
                    <a:lumOff val="25000"/>
                  </a:schemeClr>
                </a:solidFill>
              </a:rPr>
              <a:t> What is the maximum mass of H</a:t>
            </a:r>
            <a:r>
              <a:rPr lang="en-US" sz="1400" baseline="-25000" dirty="0">
                <a:solidFill>
                  <a:schemeClr val="accent2">
                    <a:lumMod val="75000"/>
                    <a:lumOff val="25000"/>
                  </a:schemeClr>
                </a:solidFill>
              </a:rPr>
              <a:t>2</a:t>
            </a:r>
            <a:r>
              <a:rPr lang="en-US" sz="1400" dirty="0">
                <a:solidFill>
                  <a:schemeClr val="accent2">
                    <a:lumMod val="75000"/>
                    <a:lumOff val="25000"/>
                  </a:schemeClr>
                </a:solidFill>
              </a:rPr>
              <a:t>S which can be formed from these reagents?</a:t>
            </a:r>
          </a:p>
          <a:p>
            <a:pPr marL="0" indent="0">
              <a:buNone/>
            </a:pPr>
            <a:endParaRPr lang="en-US" dirty="0" smtClean="0"/>
          </a:p>
          <a:p>
            <a:pPr marL="0" indent="0">
              <a:buNone/>
            </a:pPr>
            <a:endParaRPr lang="en-US" dirty="0"/>
          </a:p>
        </p:txBody>
      </p:sp>
      <p:sp>
        <p:nvSpPr>
          <p:cNvPr id="15" name="Content Placeholder 4"/>
          <p:cNvSpPr>
            <a:spLocks noGrp="1"/>
          </p:cNvSpPr>
          <p:nvPr>
            <p:ph sz="half" idx="1"/>
          </p:nvPr>
        </p:nvSpPr>
        <p:spPr>
          <a:xfrm>
            <a:off x="280737" y="5052270"/>
            <a:ext cx="8360962" cy="411017"/>
          </a:xfrm>
        </p:spPr>
        <p:txBody>
          <a:bodyPr>
            <a:normAutofit/>
          </a:bodyPr>
          <a:lstStyle/>
          <a:p>
            <a:pPr marL="0" indent="0">
              <a:buNone/>
            </a:pPr>
            <a:r>
              <a:rPr lang="en-US" sz="1400" dirty="0">
                <a:solidFill>
                  <a:schemeClr val="accent2">
                    <a:lumMod val="75000"/>
                    <a:lumOff val="25000"/>
                  </a:schemeClr>
                </a:solidFill>
              </a:rPr>
              <a:t>c</a:t>
            </a:r>
            <a:r>
              <a:rPr lang="en-US" sz="1400" dirty="0" smtClean="0">
                <a:solidFill>
                  <a:schemeClr val="accent2">
                    <a:lumMod val="75000"/>
                    <a:lumOff val="25000"/>
                  </a:schemeClr>
                </a:solidFill>
              </a:rPr>
              <a:t>) How much excess reactant is left in the container?</a:t>
            </a:r>
            <a:endParaRPr lang="en-US" sz="1400" dirty="0">
              <a:solidFill>
                <a:schemeClr val="accent2">
                  <a:lumMod val="75000"/>
                  <a:lumOff val="25000"/>
                </a:schemeClr>
              </a:solidFill>
            </a:endParaRPr>
          </a:p>
          <a:p>
            <a:pPr marL="0" indent="0">
              <a:buNone/>
            </a:pPr>
            <a:endParaRPr lang="en-US" dirty="0" smtClean="0"/>
          </a:p>
          <a:p>
            <a:pPr marL="0" indent="0">
              <a:buNone/>
            </a:pPr>
            <a:endParaRPr lang="en-US" dirty="0"/>
          </a:p>
        </p:txBody>
      </p:sp>
      <p:sp>
        <p:nvSpPr>
          <p:cNvPr id="16" name="TextBox 15"/>
          <p:cNvSpPr txBox="1"/>
          <p:nvPr/>
        </p:nvSpPr>
        <p:spPr>
          <a:xfrm>
            <a:off x="622219" y="5347835"/>
            <a:ext cx="7432565" cy="461665"/>
          </a:xfrm>
          <a:prstGeom prst="rect">
            <a:avLst/>
          </a:prstGeom>
          <a:noFill/>
        </p:spPr>
        <p:txBody>
          <a:bodyPr wrap="square" rtlCol="0">
            <a:spAutoFit/>
          </a:bodyPr>
          <a:lstStyle/>
          <a:p>
            <a:r>
              <a:rPr lang="en-US" sz="1200" dirty="0" smtClean="0"/>
              <a:t>.0074mol </a:t>
            </a:r>
            <a:r>
              <a:rPr lang="pt-BR" sz="1200" dirty="0" smtClean="0">
                <a:solidFill>
                  <a:schemeClr val="accent2">
                    <a:lumMod val="75000"/>
                    <a:lumOff val="25000"/>
                  </a:schemeClr>
                </a:solidFill>
              </a:rPr>
              <a:t>Al</a:t>
            </a:r>
            <a:r>
              <a:rPr lang="pt-BR" sz="1200" baseline="-25000" dirty="0" smtClean="0">
                <a:solidFill>
                  <a:schemeClr val="accent2">
                    <a:lumMod val="75000"/>
                    <a:lumOff val="25000"/>
                  </a:schemeClr>
                </a:solidFill>
              </a:rPr>
              <a:t>2</a:t>
            </a:r>
            <a:r>
              <a:rPr lang="pt-BR" sz="1200" dirty="0" smtClean="0">
                <a:solidFill>
                  <a:schemeClr val="accent2">
                    <a:lumMod val="75000"/>
                    <a:lumOff val="25000"/>
                  </a:schemeClr>
                </a:solidFill>
              </a:rPr>
              <a:t>S</a:t>
            </a:r>
            <a:r>
              <a:rPr lang="pt-BR" sz="1200" baseline="-25000" dirty="0" smtClean="0">
                <a:solidFill>
                  <a:schemeClr val="accent2">
                    <a:lumMod val="75000"/>
                    <a:lumOff val="25000"/>
                  </a:schemeClr>
                </a:solidFill>
              </a:rPr>
              <a:t>3  </a:t>
            </a:r>
            <a:r>
              <a:rPr lang="pt-BR" sz="1200" dirty="0" smtClean="0">
                <a:solidFill>
                  <a:schemeClr val="accent2">
                    <a:lumMod val="75000"/>
                    <a:lumOff val="25000"/>
                  </a:schemeClr>
                </a:solidFill>
              </a:rPr>
              <a:t>x </a:t>
            </a:r>
            <a:r>
              <a:rPr lang="en-US" sz="1200" dirty="0"/>
              <a:t>150.158 g/mol</a:t>
            </a:r>
            <a:r>
              <a:rPr lang="en-US" sz="1200" dirty="0" smtClean="0"/>
              <a:t> = 1.11g </a:t>
            </a:r>
            <a:r>
              <a:rPr lang="pt-BR" sz="1200" dirty="0"/>
              <a:t>Al</a:t>
            </a:r>
            <a:r>
              <a:rPr lang="pt-BR" sz="1200" baseline="-25000" dirty="0"/>
              <a:t>2</a:t>
            </a:r>
            <a:r>
              <a:rPr lang="pt-BR" sz="1200" dirty="0"/>
              <a:t>S</a:t>
            </a:r>
            <a:r>
              <a:rPr lang="pt-BR" sz="1200" baseline="-25000" dirty="0"/>
              <a:t>3</a:t>
            </a:r>
            <a:endParaRPr lang="pt-BR" sz="1200" dirty="0"/>
          </a:p>
          <a:p>
            <a:r>
              <a:rPr lang="en-US" sz="1200" dirty="0" smtClean="0"/>
              <a:t> </a:t>
            </a:r>
            <a:endParaRPr lang="en-US" sz="1200" dirty="0"/>
          </a:p>
        </p:txBody>
      </p:sp>
      <p:graphicFrame>
        <p:nvGraphicFramePr>
          <p:cNvPr id="3" name="Table 2"/>
          <p:cNvGraphicFramePr>
            <a:graphicFrameLocks noGrp="1"/>
          </p:cNvGraphicFramePr>
          <p:nvPr>
            <p:extLst>
              <p:ext uri="{D42A27DB-BD31-4B8C-83A1-F6EECF244321}">
                <p14:modId xmlns:p14="http://schemas.microsoft.com/office/powerpoint/2010/main" val="1529921209"/>
              </p:ext>
            </p:extLst>
          </p:nvPr>
        </p:nvGraphicFramePr>
        <p:xfrm>
          <a:off x="3777672" y="2232890"/>
          <a:ext cx="4615701" cy="1483360"/>
        </p:xfrm>
        <a:graphic>
          <a:graphicData uri="http://schemas.openxmlformats.org/drawingml/2006/table">
            <a:tbl>
              <a:tblPr firstRow="1" bandRow="1">
                <a:tableStyleId>{5C22544A-7EE6-4342-B048-85BDC9FD1C3A}</a:tableStyleId>
              </a:tblPr>
              <a:tblGrid>
                <a:gridCol w="930806"/>
                <a:gridCol w="867224"/>
                <a:gridCol w="847312"/>
                <a:gridCol w="1117605"/>
                <a:gridCol w="852754"/>
              </a:tblGrid>
              <a:tr h="370840">
                <a:tc>
                  <a:txBody>
                    <a:bodyPr/>
                    <a:lstStyle/>
                    <a:p>
                      <a:endParaRPr lang="en-US" sz="1400" dirty="0">
                        <a:solidFill>
                          <a:schemeClr val="bg1"/>
                        </a:solidFill>
                      </a:endParaRPr>
                    </a:p>
                  </a:txBody>
                  <a:tcPr/>
                </a:tc>
                <a:tc>
                  <a:txBody>
                    <a:bodyPr/>
                    <a:lstStyle/>
                    <a:p>
                      <a:r>
                        <a:rPr lang="pt-BR" sz="1400" dirty="0" smtClean="0">
                          <a:solidFill>
                            <a:schemeClr val="bg1"/>
                          </a:solidFill>
                        </a:rPr>
                        <a:t>Al</a:t>
                      </a:r>
                      <a:r>
                        <a:rPr lang="pt-BR" sz="1400" baseline="-25000" dirty="0" smtClean="0">
                          <a:solidFill>
                            <a:schemeClr val="bg1"/>
                          </a:solidFill>
                        </a:rPr>
                        <a:t>2</a:t>
                      </a:r>
                      <a:r>
                        <a:rPr lang="pt-BR" sz="1400" dirty="0" smtClean="0">
                          <a:solidFill>
                            <a:schemeClr val="bg1"/>
                          </a:solidFill>
                        </a:rPr>
                        <a:t>S</a:t>
                      </a:r>
                      <a:r>
                        <a:rPr lang="pt-BR" sz="1400" baseline="-25000" dirty="0" smtClean="0">
                          <a:solidFill>
                            <a:schemeClr val="bg1"/>
                          </a:solidFill>
                        </a:rPr>
                        <a:t>3</a:t>
                      </a:r>
                      <a:endParaRPr lang="en-US" sz="1400" dirty="0">
                        <a:solidFill>
                          <a:schemeClr val="bg1"/>
                        </a:solidFill>
                      </a:endParaRPr>
                    </a:p>
                  </a:txBody>
                  <a:tcPr/>
                </a:tc>
                <a:tc>
                  <a:txBody>
                    <a:bodyPr/>
                    <a:lstStyle/>
                    <a:p>
                      <a:r>
                        <a:rPr lang="pt-BR" sz="1400" dirty="0" smtClean="0">
                          <a:solidFill>
                            <a:schemeClr val="bg1"/>
                          </a:solidFill>
                        </a:rPr>
                        <a:t>6 H</a:t>
                      </a:r>
                      <a:r>
                        <a:rPr lang="pt-BR" sz="1400" baseline="-25000" dirty="0" smtClean="0">
                          <a:solidFill>
                            <a:schemeClr val="bg1"/>
                          </a:solidFill>
                        </a:rPr>
                        <a:t>2</a:t>
                      </a:r>
                      <a:r>
                        <a:rPr lang="pt-BR" sz="1400" dirty="0" smtClean="0">
                          <a:solidFill>
                            <a:schemeClr val="bg1"/>
                          </a:solidFill>
                        </a:rPr>
                        <a:t>O </a:t>
                      </a:r>
                      <a:endParaRPr lang="en-US" sz="1400" dirty="0">
                        <a:solidFill>
                          <a:schemeClr val="bg1"/>
                        </a:solidFill>
                      </a:endParaRPr>
                    </a:p>
                  </a:txBody>
                  <a:tcPr/>
                </a:tc>
                <a:tc>
                  <a:txBody>
                    <a:bodyPr/>
                    <a:lstStyle/>
                    <a:p>
                      <a:r>
                        <a:rPr lang="pt-BR" sz="1400" dirty="0" smtClean="0">
                          <a:solidFill>
                            <a:schemeClr val="bg1"/>
                          </a:solidFill>
                        </a:rPr>
                        <a:t>2Al(OH)</a:t>
                      </a:r>
                      <a:r>
                        <a:rPr lang="pt-BR" sz="1400" baseline="-25000" dirty="0" smtClean="0">
                          <a:solidFill>
                            <a:schemeClr val="bg1"/>
                          </a:solidFill>
                        </a:rPr>
                        <a:t>3</a:t>
                      </a:r>
                      <a:endParaRPr lang="en-US" sz="1400" dirty="0">
                        <a:solidFill>
                          <a:schemeClr val="bg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1400" dirty="0" smtClean="0">
                          <a:solidFill>
                            <a:schemeClr val="bg1"/>
                          </a:solidFill>
                        </a:rPr>
                        <a:t>3 H</a:t>
                      </a:r>
                      <a:r>
                        <a:rPr lang="pt-BR" sz="1400" baseline="-25000" dirty="0" smtClean="0">
                          <a:solidFill>
                            <a:schemeClr val="bg1"/>
                          </a:solidFill>
                        </a:rPr>
                        <a:t>2</a:t>
                      </a:r>
                      <a:r>
                        <a:rPr lang="pt-BR" sz="1400" dirty="0" smtClean="0">
                          <a:solidFill>
                            <a:schemeClr val="bg1"/>
                          </a:solidFill>
                        </a:rPr>
                        <a:t>S</a:t>
                      </a:r>
                    </a:p>
                  </a:txBody>
                  <a:tcPr/>
                </a:tc>
              </a:tr>
              <a:tr h="370840">
                <a:tc>
                  <a:txBody>
                    <a:bodyPr/>
                    <a:lstStyle/>
                    <a:p>
                      <a:r>
                        <a:rPr lang="en-US" sz="1400" dirty="0" smtClean="0"/>
                        <a:t>Before</a:t>
                      </a:r>
                      <a:endParaRPr lang="en-US" sz="1400" dirty="0"/>
                    </a:p>
                  </a:txBody>
                  <a:tcPr/>
                </a:tc>
                <a:tc>
                  <a:txBody>
                    <a:bodyPr/>
                    <a:lstStyle/>
                    <a:p>
                      <a:pPr algn="ctr"/>
                      <a:r>
                        <a:rPr lang="en-US" sz="1400" dirty="0" smtClean="0"/>
                        <a:t>.0999</a:t>
                      </a:r>
                      <a:endParaRPr lang="en-US" sz="1400" dirty="0"/>
                    </a:p>
                  </a:txBody>
                  <a:tcPr/>
                </a:tc>
                <a:tc>
                  <a:txBody>
                    <a:bodyPr/>
                    <a:lstStyle/>
                    <a:p>
                      <a:pPr algn="ctr"/>
                      <a:r>
                        <a:rPr lang="en-US" sz="1400" dirty="0" smtClean="0"/>
                        <a:t>.5551</a:t>
                      </a:r>
                      <a:endParaRPr lang="en-US" sz="1400" dirty="0"/>
                    </a:p>
                  </a:txBody>
                  <a:tcPr/>
                </a:tc>
                <a:tc>
                  <a:txBody>
                    <a:bodyPr/>
                    <a:lstStyle/>
                    <a:p>
                      <a:pPr algn="ctr"/>
                      <a:r>
                        <a:rPr lang="en-US" sz="1400" dirty="0" smtClean="0"/>
                        <a:t>0</a:t>
                      </a:r>
                      <a:endParaRPr lang="en-US" sz="1400" dirty="0"/>
                    </a:p>
                  </a:txBody>
                  <a:tcPr/>
                </a:tc>
                <a:tc>
                  <a:txBody>
                    <a:bodyPr/>
                    <a:lstStyle/>
                    <a:p>
                      <a:pPr algn="ctr"/>
                      <a:r>
                        <a:rPr lang="en-US" sz="1400" dirty="0" smtClean="0"/>
                        <a:t>0</a:t>
                      </a:r>
                      <a:endParaRPr lang="en-US" sz="1400" dirty="0"/>
                    </a:p>
                  </a:txBody>
                  <a:tcPr/>
                </a:tc>
              </a:tr>
              <a:tr h="370840">
                <a:tc>
                  <a:txBody>
                    <a:bodyPr/>
                    <a:lstStyle/>
                    <a:p>
                      <a:r>
                        <a:rPr lang="en-US" sz="1400" dirty="0" smtClean="0"/>
                        <a:t>Change</a:t>
                      </a:r>
                      <a:endParaRPr lang="en-US" sz="1400" dirty="0"/>
                    </a:p>
                  </a:txBody>
                  <a:tcPr/>
                </a:tc>
                <a:tc>
                  <a:txBody>
                    <a:bodyPr/>
                    <a:lstStyle/>
                    <a:p>
                      <a:pPr algn="ctr"/>
                      <a:r>
                        <a:rPr lang="en-US" sz="1400" dirty="0" smtClean="0"/>
                        <a:t>-.0925</a:t>
                      </a:r>
                      <a:endParaRPr lang="en-US" sz="1400" dirty="0"/>
                    </a:p>
                  </a:txBody>
                  <a:tcPr/>
                </a:tc>
                <a:tc>
                  <a:txBody>
                    <a:bodyPr/>
                    <a:lstStyle/>
                    <a:p>
                      <a:pPr algn="ctr"/>
                      <a:r>
                        <a:rPr lang="en-US" sz="1400" dirty="0" smtClean="0"/>
                        <a:t>-.5551</a:t>
                      </a:r>
                      <a:endParaRPr lang="en-US" sz="1400" dirty="0"/>
                    </a:p>
                  </a:txBody>
                  <a:tcPr/>
                </a:tc>
                <a:tc>
                  <a:txBody>
                    <a:bodyPr/>
                    <a:lstStyle/>
                    <a:p>
                      <a:pPr algn="ctr"/>
                      <a:r>
                        <a:rPr lang="en-US" sz="1400" dirty="0" smtClean="0"/>
                        <a:t>+ .1850</a:t>
                      </a:r>
                      <a:endParaRPr lang="en-US" sz="1400" dirty="0"/>
                    </a:p>
                  </a:txBody>
                  <a:tcPr/>
                </a:tc>
                <a:tc>
                  <a:txBody>
                    <a:bodyPr/>
                    <a:lstStyle/>
                    <a:p>
                      <a:pPr algn="ctr"/>
                      <a:r>
                        <a:rPr lang="en-US" sz="1400" dirty="0" smtClean="0"/>
                        <a:t>+ .2775</a:t>
                      </a:r>
                      <a:endParaRPr lang="en-US" sz="1400" dirty="0"/>
                    </a:p>
                  </a:txBody>
                  <a:tcPr/>
                </a:tc>
              </a:tr>
              <a:tr h="370840">
                <a:tc>
                  <a:txBody>
                    <a:bodyPr/>
                    <a:lstStyle/>
                    <a:p>
                      <a:r>
                        <a:rPr lang="en-US" sz="1400" dirty="0" smtClean="0"/>
                        <a:t>After</a:t>
                      </a:r>
                      <a:endParaRPr lang="en-US" sz="1400" dirty="0"/>
                    </a:p>
                  </a:txBody>
                  <a:tcPr/>
                </a:tc>
                <a:tc>
                  <a:txBody>
                    <a:bodyPr/>
                    <a:lstStyle/>
                    <a:p>
                      <a:pPr algn="ctr"/>
                      <a:r>
                        <a:rPr lang="en-US" sz="1400" dirty="0" smtClean="0"/>
                        <a:t>.0074</a:t>
                      </a:r>
                      <a:endParaRPr lang="en-US" sz="1400" dirty="0"/>
                    </a:p>
                  </a:txBody>
                  <a:tcPr/>
                </a:tc>
                <a:tc>
                  <a:txBody>
                    <a:bodyPr/>
                    <a:lstStyle/>
                    <a:p>
                      <a:pPr algn="ctr"/>
                      <a:r>
                        <a:rPr lang="en-US" sz="1400" dirty="0" smtClean="0"/>
                        <a:t>0</a:t>
                      </a:r>
                      <a:endParaRPr lang="en-US" sz="1400" dirty="0"/>
                    </a:p>
                  </a:txBody>
                  <a:tcPr/>
                </a:tc>
                <a:tc>
                  <a:txBody>
                    <a:bodyPr/>
                    <a:lstStyle/>
                    <a:p>
                      <a:pPr algn="ctr"/>
                      <a:r>
                        <a:rPr lang="en-US" sz="1400" dirty="0" smtClean="0"/>
                        <a:t>.1850</a:t>
                      </a:r>
                      <a:endParaRPr lang="en-US" sz="1400" dirty="0"/>
                    </a:p>
                  </a:txBody>
                  <a:tcPr/>
                </a:tc>
                <a:tc>
                  <a:txBody>
                    <a:bodyPr/>
                    <a:lstStyle/>
                    <a:p>
                      <a:pPr algn="ctr"/>
                      <a:r>
                        <a:rPr lang="en-US" sz="1400" dirty="0" smtClean="0"/>
                        <a:t>.2775</a:t>
                      </a:r>
                      <a:endParaRPr lang="en-US" sz="1400" dirty="0"/>
                    </a:p>
                  </a:txBody>
                  <a:tcPr/>
                </a:tc>
              </a:tr>
            </a:tbl>
          </a:graphicData>
        </a:graphic>
      </p:graphicFrame>
      <p:sp>
        <p:nvSpPr>
          <p:cNvPr id="6" name="Rectangle 5"/>
          <p:cNvSpPr/>
          <p:nvPr/>
        </p:nvSpPr>
        <p:spPr>
          <a:xfrm>
            <a:off x="504928" y="2694017"/>
            <a:ext cx="4864026" cy="261610"/>
          </a:xfrm>
          <a:prstGeom prst="rect">
            <a:avLst/>
          </a:prstGeom>
        </p:spPr>
        <p:txBody>
          <a:bodyPr wrap="square">
            <a:spAutoFit/>
          </a:bodyPr>
          <a:lstStyle/>
          <a:p>
            <a:r>
              <a:rPr lang="en-US" sz="1100" dirty="0"/>
              <a:t>Complete the table </a:t>
            </a:r>
            <a:r>
              <a:rPr lang="en-US" sz="1100" i="1" dirty="0"/>
              <a:t>using the </a:t>
            </a:r>
            <a:r>
              <a:rPr lang="en-US" sz="1100" i="1" dirty="0" smtClean="0"/>
              <a:t>molar relationships</a:t>
            </a:r>
            <a:endParaRPr lang="en-US" sz="1100" i="1" dirty="0"/>
          </a:p>
        </p:txBody>
      </p:sp>
      <p:sp>
        <p:nvSpPr>
          <p:cNvPr id="17" name="TextBox 16"/>
          <p:cNvSpPr txBox="1"/>
          <p:nvPr/>
        </p:nvSpPr>
        <p:spPr>
          <a:xfrm>
            <a:off x="650874" y="4245881"/>
            <a:ext cx="4937126" cy="461665"/>
          </a:xfrm>
          <a:prstGeom prst="rect">
            <a:avLst/>
          </a:prstGeom>
          <a:noFill/>
        </p:spPr>
        <p:txBody>
          <a:bodyPr wrap="square" rtlCol="0">
            <a:spAutoFit/>
          </a:bodyPr>
          <a:lstStyle/>
          <a:p>
            <a:r>
              <a:rPr lang="en-US" sz="1200" dirty="0" smtClean="0"/>
              <a:t>0.2775 mol H</a:t>
            </a:r>
            <a:r>
              <a:rPr lang="en-US" sz="1200" baseline="-25000" dirty="0" smtClean="0"/>
              <a:t>2</a:t>
            </a:r>
            <a:r>
              <a:rPr lang="en-US" sz="1200" dirty="0" smtClean="0"/>
              <a:t>S x </a:t>
            </a:r>
            <a:r>
              <a:rPr lang="en-US" sz="1200" dirty="0"/>
              <a:t>(34.0809 g/mol ) = </a:t>
            </a:r>
            <a:r>
              <a:rPr lang="en-US" sz="1200" dirty="0" smtClean="0"/>
              <a:t>9.459 </a:t>
            </a:r>
            <a:r>
              <a:rPr lang="en-US" sz="1200" dirty="0"/>
              <a:t>g H</a:t>
            </a:r>
            <a:r>
              <a:rPr lang="en-US" sz="1200" baseline="-25000" dirty="0"/>
              <a:t>2</a:t>
            </a:r>
            <a:r>
              <a:rPr lang="en-US" sz="1200" dirty="0"/>
              <a:t>S produced</a:t>
            </a:r>
            <a:endParaRPr lang="pt-BR" sz="1200" dirty="0"/>
          </a:p>
          <a:p>
            <a:r>
              <a:rPr lang="en-US" sz="1200" dirty="0" smtClean="0"/>
              <a:t> </a:t>
            </a:r>
            <a:endParaRPr lang="en-US" sz="1200" dirty="0"/>
          </a:p>
        </p:txBody>
      </p:sp>
      <p:sp>
        <p:nvSpPr>
          <p:cNvPr id="19" name="Rounded Rectangle 18"/>
          <p:cNvSpPr/>
          <p:nvPr/>
        </p:nvSpPr>
        <p:spPr>
          <a:xfrm>
            <a:off x="430436" y="2169120"/>
            <a:ext cx="8211263" cy="1573014"/>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US" dirty="0"/>
              <a:t>C</a:t>
            </a:r>
            <a:r>
              <a:rPr lang="en-US" dirty="0" smtClean="0"/>
              <a:t>lick reveals answer and explanation.</a:t>
            </a:r>
            <a:endParaRPr lang="en-US" dirty="0"/>
          </a:p>
        </p:txBody>
      </p:sp>
      <p:sp>
        <p:nvSpPr>
          <p:cNvPr id="20" name="Rounded Rectangle 19"/>
          <p:cNvSpPr/>
          <p:nvPr/>
        </p:nvSpPr>
        <p:spPr>
          <a:xfrm>
            <a:off x="490391" y="4316896"/>
            <a:ext cx="8151307" cy="64482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US" dirty="0"/>
              <a:t>C</a:t>
            </a:r>
            <a:r>
              <a:rPr lang="en-US" dirty="0" smtClean="0"/>
              <a:t>lick reveals answer and explanation.</a:t>
            </a:r>
            <a:endParaRPr lang="en-US" dirty="0"/>
          </a:p>
        </p:txBody>
      </p:sp>
      <p:sp>
        <p:nvSpPr>
          <p:cNvPr id="21" name="Rounded Rectangle 20"/>
          <p:cNvSpPr/>
          <p:nvPr/>
        </p:nvSpPr>
        <p:spPr>
          <a:xfrm>
            <a:off x="490392" y="5347835"/>
            <a:ext cx="8151306" cy="64482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US" dirty="0"/>
              <a:t>C</a:t>
            </a:r>
            <a:r>
              <a:rPr lang="en-US" dirty="0" smtClean="0"/>
              <a:t>lick reveals answer and explanation.</a:t>
            </a:r>
            <a:endParaRPr lang="en-US" dirty="0"/>
          </a:p>
        </p:txBody>
      </p:sp>
    </p:spTree>
    <p:extLst>
      <p:ext uri="{BB962C8B-B14F-4D97-AF65-F5344CB8AC3E}">
        <p14:creationId xmlns:p14="http://schemas.microsoft.com/office/powerpoint/2010/main" val="3066583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 presetClass="exit" presetSubtype="32" fill="hold" grpId="0" nodeType="clickEffect">
                                  <p:stCondLst>
                                    <p:cond delay="0"/>
                                  </p:stCondLst>
                                  <p:childTnLst>
                                    <p:animEffect transition="out" filter="circle(out)">
                                      <p:cBhvr>
                                        <p:cTn id="10" dur="2000"/>
                                        <p:tgtEl>
                                          <p:spTgt spid="19"/>
                                        </p:tgtEl>
                                      </p:cBhvr>
                                    </p:animEffect>
                                    <p:set>
                                      <p:cBhvr>
                                        <p:cTn id="11" dur="1" fill="hold">
                                          <p:stCondLst>
                                            <p:cond delay="1999"/>
                                          </p:stCondLst>
                                        </p:cTn>
                                        <p:tgtEl>
                                          <p:spTgt spid="19"/>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6" presetClass="exit" presetSubtype="32" fill="hold" grpId="0" nodeType="clickEffect">
                                  <p:stCondLst>
                                    <p:cond delay="0"/>
                                  </p:stCondLst>
                                  <p:childTnLst>
                                    <p:animEffect transition="out" filter="circle(out)">
                                      <p:cBhvr>
                                        <p:cTn id="15" dur="2000"/>
                                        <p:tgtEl>
                                          <p:spTgt spid="20"/>
                                        </p:tgtEl>
                                      </p:cBhvr>
                                    </p:animEffect>
                                    <p:set>
                                      <p:cBhvr>
                                        <p:cTn id="16" dur="1" fill="hold">
                                          <p:stCondLst>
                                            <p:cond delay="1999"/>
                                          </p:stCondLst>
                                        </p:cTn>
                                        <p:tgtEl>
                                          <p:spTgt spid="20"/>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6" presetClass="exit" presetSubtype="32" fill="hold" grpId="0" nodeType="clickEffect">
                                  <p:stCondLst>
                                    <p:cond delay="0"/>
                                  </p:stCondLst>
                                  <p:childTnLst>
                                    <p:animEffect transition="out" filter="circle(out)">
                                      <p:cBhvr>
                                        <p:cTn id="20" dur="2000"/>
                                        <p:tgtEl>
                                          <p:spTgt spid="21"/>
                                        </p:tgtEl>
                                      </p:cBhvr>
                                    </p:animEffect>
                                    <p:set>
                                      <p:cBhvr>
                                        <p:cTn id="21" dur="1" fill="hold">
                                          <p:stCondLst>
                                            <p:cond delay="1999"/>
                                          </p:stCondLst>
                                        </p:cTn>
                                        <p:tgtEl>
                                          <p:spTgt spid="2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9" grpId="0" animBg="1"/>
      <p:bldP spid="20" grpId="0" animBg="1"/>
      <p:bldP spid="2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98474" y="189998"/>
            <a:ext cx="7556313" cy="1116106"/>
          </a:xfrm>
        </p:spPr>
        <p:txBody>
          <a:bodyPr/>
          <a:lstStyle/>
          <a:p>
            <a:r>
              <a:rPr lang="en-US" dirty="0" smtClean="0"/>
              <a:t>Experimental Design</a:t>
            </a:r>
            <a:endParaRPr lang="en-US" dirty="0"/>
          </a:p>
        </p:txBody>
      </p:sp>
      <p:sp>
        <p:nvSpPr>
          <p:cNvPr id="8" name="Content Placeholder 7"/>
          <p:cNvSpPr>
            <a:spLocks noGrp="1"/>
          </p:cNvSpPr>
          <p:nvPr>
            <p:ph sz="half" idx="1"/>
          </p:nvPr>
        </p:nvSpPr>
        <p:spPr>
          <a:xfrm>
            <a:off x="476521" y="882559"/>
            <a:ext cx="7681017" cy="2441291"/>
          </a:xfrm>
        </p:spPr>
        <p:txBody>
          <a:bodyPr>
            <a:normAutofit fontScale="92500" lnSpcReduction="20000"/>
          </a:bodyPr>
          <a:lstStyle/>
          <a:p>
            <a:pPr>
              <a:buNone/>
            </a:pPr>
            <a:r>
              <a:rPr lang="en-US" b="1" dirty="0" smtClean="0">
                <a:solidFill>
                  <a:schemeClr val="tx2">
                    <a:lumMod val="75000"/>
                    <a:lumOff val="25000"/>
                  </a:schemeClr>
                </a:solidFill>
              </a:rPr>
              <a:t>Synthesis</a:t>
            </a:r>
          </a:p>
          <a:p>
            <a:pPr>
              <a:buNone/>
            </a:pPr>
            <a:r>
              <a:rPr lang="en-US" dirty="0" smtClean="0">
                <a:solidFill>
                  <a:schemeClr val="tx2">
                    <a:lumMod val="75000"/>
                    <a:lumOff val="25000"/>
                  </a:schemeClr>
                </a:solidFill>
                <a:sym typeface="Wingdings" panose="05000000000000000000" pitchFamily="2" charset="2"/>
              </a:rPr>
              <a:t>A sample of pure Cu is heated in excess pure oxygen. Design an experiment to determine quantitatively whether the product is </a:t>
            </a:r>
            <a:r>
              <a:rPr lang="en-US" dirty="0" err="1" smtClean="0">
                <a:solidFill>
                  <a:schemeClr val="tx2">
                    <a:lumMod val="75000"/>
                    <a:lumOff val="25000"/>
                  </a:schemeClr>
                </a:solidFill>
                <a:sym typeface="Wingdings" panose="05000000000000000000" pitchFamily="2" charset="2"/>
              </a:rPr>
              <a:t>CuO</a:t>
            </a:r>
            <a:r>
              <a:rPr lang="en-US" dirty="0" smtClean="0">
                <a:solidFill>
                  <a:schemeClr val="tx2">
                    <a:lumMod val="75000"/>
                    <a:lumOff val="25000"/>
                  </a:schemeClr>
                </a:solidFill>
                <a:sym typeface="Wingdings" panose="05000000000000000000" pitchFamily="2" charset="2"/>
              </a:rPr>
              <a:t>  or Cu</a:t>
            </a:r>
            <a:r>
              <a:rPr lang="en-US" baseline="-25000" dirty="0" smtClean="0">
                <a:solidFill>
                  <a:schemeClr val="tx2">
                    <a:lumMod val="75000"/>
                    <a:lumOff val="25000"/>
                  </a:schemeClr>
                </a:solidFill>
                <a:sym typeface="Wingdings" panose="05000000000000000000" pitchFamily="2" charset="2"/>
              </a:rPr>
              <a:t>2</a:t>
            </a:r>
            <a:r>
              <a:rPr lang="en-US" dirty="0" smtClean="0">
                <a:solidFill>
                  <a:schemeClr val="tx2">
                    <a:lumMod val="75000"/>
                    <a:lumOff val="25000"/>
                  </a:schemeClr>
                </a:solidFill>
                <a:sym typeface="Wingdings" panose="05000000000000000000" pitchFamily="2" charset="2"/>
              </a:rPr>
              <a:t>O.</a:t>
            </a:r>
          </a:p>
          <a:p>
            <a:pPr marL="0" indent="3175">
              <a:buNone/>
            </a:pPr>
            <a:r>
              <a:rPr lang="en-US" dirty="0" smtClean="0">
                <a:sym typeface="Wingdings" panose="05000000000000000000" pitchFamily="2" charset="2"/>
              </a:rPr>
              <a:t>Find the mass of the copper.  Heat in oxygen to a constant new mass.  Subtract to find the mass of oxygen that combined with the copper. Compare the moles of oxygen atoms to the moles of original copper atoms to determine the formula.</a:t>
            </a:r>
          </a:p>
        </p:txBody>
      </p:sp>
      <p:sp>
        <p:nvSpPr>
          <p:cNvPr id="9" name="Content Placeholder 8"/>
          <p:cNvSpPr>
            <a:spLocks noGrp="1"/>
          </p:cNvSpPr>
          <p:nvPr>
            <p:ph sz="half" idx="14"/>
          </p:nvPr>
        </p:nvSpPr>
        <p:spPr>
          <a:xfrm>
            <a:off x="499864" y="3323850"/>
            <a:ext cx="8190957" cy="2265246"/>
          </a:xfrm>
        </p:spPr>
        <p:txBody>
          <a:bodyPr>
            <a:normAutofit fontScale="92500" lnSpcReduction="20000"/>
          </a:bodyPr>
          <a:lstStyle/>
          <a:p>
            <a:pPr>
              <a:buNone/>
            </a:pPr>
            <a:r>
              <a:rPr lang="en-US" b="1" dirty="0" smtClean="0">
                <a:solidFill>
                  <a:schemeClr val="tx2">
                    <a:lumMod val="75000"/>
                    <a:lumOff val="25000"/>
                  </a:schemeClr>
                </a:solidFill>
              </a:rPr>
              <a:t>Decomposition</a:t>
            </a:r>
            <a:r>
              <a:rPr lang="en-US" dirty="0" smtClean="0">
                <a:solidFill>
                  <a:schemeClr val="tx2">
                    <a:lumMod val="75000"/>
                    <a:lumOff val="25000"/>
                  </a:schemeClr>
                </a:solidFill>
              </a:rPr>
              <a:t>		 CaCO</a:t>
            </a:r>
            <a:r>
              <a:rPr lang="en-US" baseline="-25000" dirty="0" smtClean="0">
                <a:solidFill>
                  <a:schemeClr val="tx2">
                    <a:lumMod val="75000"/>
                    <a:lumOff val="25000"/>
                  </a:schemeClr>
                </a:solidFill>
              </a:rPr>
              <a:t>3</a:t>
            </a:r>
            <a:r>
              <a:rPr lang="en-US" dirty="0" smtClean="0">
                <a:solidFill>
                  <a:schemeClr val="tx2">
                    <a:lumMod val="75000"/>
                    <a:lumOff val="25000"/>
                  </a:schemeClr>
                </a:solidFill>
              </a:rPr>
              <a:t>(s)   </a:t>
            </a:r>
            <a:r>
              <a:rPr lang="en-US" dirty="0" smtClean="0">
                <a:solidFill>
                  <a:schemeClr val="tx2">
                    <a:lumMod val="75000"/>
                    <a:lumOff val="25000"/>
                  </a:schemeClr>
                </a:solidFill>
                <a:sym typeface="Wingdings" pitchFamily="2" charset="2"/>
              </a:rPr>
              <a:t></a:t>
            </a:r>
            <a:r>
              <a:rPr lang="en-US" dirty="0" smtClean="0">
                <a:solidFill>
                  <a:schemeClr val="tx2">
                    <a:lumMod val="75000"/>
                    <a:lumOff val="25000"/>
                  </a:schemeClr>
                </a:solidFill>
              </a:rPr>
              <a:t> </a:t>
            </a:r>
            <a:r>
              <a:rPr lang="en-US" dirty="0" err="1" smtClean="0">
                <a:solidFill>
                  <a:schemeClr val="tx2">
                    <a:lumMod val="75000"/>
                    <a:lumOff val="25000"/>
                  </a:schemeClr>
                </a:solidFill>
              </a:rPr>
              <a:t>CaO</a:t>
            </a:r>
            <a:r>
              <a:rPr lang="en-US" dirty="0" smtClean="0">
                <a:solidFill>
                  <a:schemeClr val="tx2">
                    <a:lumMod val="75000"/>
                    <a:lumOff val="25000"/>
                  </a:schemeClr>
                </a:solidFill>
              </a:rPr>
              <a:t>(s)  +  CO</a:t>
            </a:r>
            <a:r>
              <a:rPr lang="en-US" baseline="-25000" dirty="0" smtClean="0">
                <a:solidFill>
                  <a:schemeClr val="tx2">
                    <a:lumMod val="75000"/>
                    <a:lumOff val="25000"/>
                  </a:schemeClr>
                </a:solidFill>
              </a:rPr>
              <a:t>2</a:t>
            </a:r>
            <a:r>
              <a:rPr lang="en-US" dirty="0" smtClean="0">
                <a:solidFill>
                  <a:schemeClr val="tx2">
                    <a:lumMod val="75000"/>
                    <a:lumOff val="25000"/>
                  </a:schemeClr>
                </a:solidFill>
              </a:rPr>
              <a:t>(g)</a:t>
            </a:r>
          </a:p>
          <a:p>
            <a:pPr>
              <a:buNone/>
            </a:pPr>
            <a:r>
              <a:rPr lang="en-US" dirty="0" smtClean="0">
                <a:solidFill>
                  <a:schemeClr val="tx2">
                    <a:lumMod val="75000"/>
                    <a:lumOff val="25000"/>
                  </a:schemeClr>
                </a:solidFill>
                <a:sym typeface="Wingdings" panose="05000000000000000000" pitchFamily="2" charset="2"/>
              </a:rPr>
              <a:t>Design a plan to prove  experimentally that this reaction illustrates conservation of mass. </a:t>
            </a:r>
          </a:p>
          <a:p>
            <a:pPr marL="0" indent="0">
              <a:buNone/>
            </a:pPr>
            <a:r>
              <a:rPr lang="en-US" dirty="0" smtClean="0"/>
              <a:t>Find the mass of calcium carbonate and seal it in a rigid container.  Evacuate the container of remaining gas.  Heat the container and take pressure readings (this will be the pressure exerted by the CO</a:t>
            </a:r>
            <a:r>
              <a:rPr lang="en-US" baseline="-25000" dirty="0" smtClean="0"/>
              <a:t>2</a:t>
            </a:r>
            <a:r>
              <a:rPr lang="en-US" dirty="0" smtClean="0"/>
              <a:t>). Using PV=</a:t>
            </a:r>
            <a:r>
              <a:rPr lang="en-US" dirty="0" err="1" smtClean="0"/>
              <a:t>nRT</a:t>
            </a:r>
            <a:r>
              <a:rPr lang="en-US" dirty="0" smtClean="0"/>
              <a:t>, calculate the moles of carbon dioxide gas present in the container and compare it to the molar relationships afforded by the balanced chemical equation.</a:t>
            </a:r>
            <a:endParaRPr lang="en-US" dirty="0"/>
          </a:p>
        </p:txBody>
      </p:sp>
      <p:sp>
        <p:nvSpPr>
          <p:cNvPr id="10" name="TextBox 9"/>
          <p:cNvSpPr txBox="1"/>
          <p:nvPr/>
        </p:nvSpPr>
        <p:spPr>
          <a:xfrm>
            <a:off x="8097582" y="-32652"/>
            <a:ext cx="979575" cy="369332"/>
          </a:xfrm>
          <a:prstGeom prst="rect">
            <a:avLst/>
          </a:prstGeom>
          <a:noFill/>
        </p:spPr>
        <p:txBody>
          <a:bodyPr wrap="square" rtlCol="0">
            <a:spAutoFit/>
          </a:bodyPr>
          <a:lstStyle/>
          <a:p>
            <a:r>
              <a:rPr lang="en-US" dirty="0" smtClean="0">
                <a:hlinkClick r:id="rId2"/>
              </a:rPr>
              <a:t>Source</a:t>
            </a:r>
            <a:endParaRPr lang="en-US" dirty="0"/>
          </a:p>
        </p:txBody>
      </p:sp>
      <p:sp>
        <p:nvSpPr>
          <p:cNvPr id="11" name="TextBox 10"/>
          <p:cNvSpPr txBox="1"/>
          <p:nvPr/>
        </p:nvSpPr>
        <p:spPr>
          <a:xfrm>
            <a:off x="0" y="5977647"/>
            <a:ext cx="9144000" cy="1200329"/>
          </a:xfrm>
          <a:prstGeom prst="rect">
            <a:avLst/>
          </a:prstGeom>
          <a:noFill/>
        </p:spPr>
        <p:txBody>
          <a:bodyPr wrap="square" rtlCol="0">
            <a:spAutoFit/>
          </a:bodyPr>
          <a:lstStyle/>
          <a:p>
            <a:r>
              <a:rPr lang="en-US" dirty="0" smtClean="0"/>
              <a:t>LO3.5: </a:t>
            </a:r>
            <a:r>
              <a:rPr lang="en-US" dirty="0"/>
              <a:t>The student is able to design a plan in order to collect data on the synthesis or decomposition of a compound to confirm the conservation of matter and the law of definite proportions.</a:t>
            </a:r>
            <a:r>
              <a:rPr lang="en-US" dirty="0" smtClean="0"/>
              <a:t> 																	</a:t>
            </a:r>
            <a:endParaRPr lang="en-US" dirty="0"/>
          </a:p>
        </p:txBody>
      </p:sp>
      <p:sp>
        <p:nvSpPr>
          <p:cNvPr id="12" name="TextBox 11"/>
          <p:cNvSpPr txBox="1"/>
          <p:nvPr/>
        </p:nvSpPr>
        <p:spPr>
          <a:xfrm>
            <a:off x="8157538" y="1816854"/>
            <a:ext cx="894959" cy="369332"/>
          </a:xfrm>
          <a:prstGeom prst="rect">
            <a:avLst/>
          </a:prstGeom>
          <a:noFill/>
        </p:spPr>
        <p:txBody>
          <a:bodyPr wrap="square" rtlCol="0">
            <a:spAutoFit/>
          </a:bodyPr>
          <a:lstStyle/>
          <a:p>
            <a:r>
              <a:rPr lang="en-US" dirty="0" smtClean="0">
                <a:hlinkClick r:id="rId3"/>
              </a:rPr>
              <a:t>Video</a:t>
            </a:r>
            <a:endParaRPr lang="en-US" dirty="0"/>
          </a:p>
        </p:txBody>
      </p:sp>
      <p:sp>
        <p:nvSpPr>
          <p:cNvPr id="13" name="Rounded Rectangle 12"/>
          <p:cNvSpPr/>
          <p:nvPr/>
        </p:nvSpPr>
        <p:spPr>
          <a:xfrm>
            <a:off x="490391" y="2174077"/>
            <a:ext cx="8200429" cy="1136125"/>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US" dirty="0"/>
              <a:t>C</a:t>
            </a:r>
            <a:r>
              <a:rPr lang="en-US" dirty="0" smtClean="0"/>
              <a:t>lick reveals basic steps</a:t>
            </a:r>
            <a:endParaRPr lang="en-US" dirty="0"/>
          </a:p>
        </p:txBody>
      </p:sp>
      <p:sp>
        <p:nvSpPr>
          <p:cNvPr id="14" name="Rounded Rectangle 13"/>
          <p:cNvSpPr/>
          <p:nvPr/>
        </p:nvSpPr>
        <p:spPr>
          <a:xfrm>
            <a:off x="499864" y="4464085"/>
            <a:ext cx="8303180" cy="1216078"/>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US" dirty="0"/>
              <a:t>C</a:t>
            </a:r>
            <a:r>
              <a:rPr lang="en-US" dirty="0" smtClean="0"/>
              <a:t>lick reveals basic steps</a:t>
            </a:r>
            <a:endParaRPr lang="en-US" dirty="0"/>
          </a:p>
        </p:txBody>
      </p:sp>
    </p:spTree>
    <p:extLst>
      <p:ext uri="{BB962C8B-B14F-4D97-AF65-F5344CB8AC3E}">
        <p14:creationId xmlns:p14="http://schemas.microsoft.com/office/powerpoint/2010/main" val="3054632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xit" presetSubtype="32" fill="hold" grpId="0" nodeType="clickEffect">
                                  <p:stCondLst>
                                    <p:cond delay="0"/>
                                  </p:stCondLst>
                                  <p:childTnLst>
                                    <p:animEffect transition="out" filter="circle(out)">
                                      <p:cBhvr>
                                        <p:cTn id="6" dur="2000"/>
                                        <p:tgtEl>
                                          <p:spTgt spid="13"/>
                                        </p:tgtEl>
                                      </p:cBhvr>
                                    </p:animEffect>
                                    <p:set>
                                      <p:cBhvr>
                                        <p:cTn id="7" dur="1" fill="hold">
                                          <p:stCondLst>
                                            <p:cond delay="1999"/>
                                          </p:stCondLst>
                                        </p:cTn>
                                        <p:tgtEl>
                                          <p:spTgt spid="13"/>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6" presetClass="exit" presetSubtype="32" fill="hold" grpId="0" nodeType="clickEffect">
                                  <p:stCondLst>
                                    <p:cond delay="0"/>
                                  </p:stCondLst>
                                  <p:childTnLst>
                                    <p:animEffect transition="out" filter="circle(out)">
                                      <p:cBhvr>
                                        <p:cTn id="11" dur="2000"/>
                                        <p:tgtEl>
                                          <p:spTgt spid="14"/>
                                        </p:tgtEl>
                                      </p:cBhvr>
                                    </p:animEffect>
                                    <p:set>
                                      <p:cBhvr>
                                        <p:cTn id="12" dur="1" fill="hold">
                                          <p:stCondLst>
                                            <p:cond delay="19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Lst>
  </p:timing>
</p:sld>
</file>

<file path=ppt/theme/theme1.xml><?xml version="1.0" encoding="utf-8"?>
<a:theme xmlns:a="http://schemas.openxmlformats.org/drawingml/2006/main" name="Advantage">
  <a:themeElements>
    <a:clrScheme name="Advantage">
      <a:dk1>
        <a:sysClr val="windowText" lastClr="000000"/>
      </a:dk1>
      <a:lt1>
        <a:sysClr val="window" lastClr="FFFFFF"/>
      </a:lt1>
      <a:dk2>
        <a:srgbClr val="2B142D"/>
      </a:dk2>
      <a:lt2>
        <a:srgbClr val="C3AFCC"/>
      </a:lt2>
      <a:accent1>
        <a:srgbClr val="663366"/>
      </a:accent1>
      <a:accent2>
        <a:srgbClr val="330F42"/>
      </a:accent2>
      <a:accent3>
        <a:srgbClr val="666699"/>
      </a:accent3>
      <a:accent4>
        <a:srgbClr val="999966"/>
      </a:accent4>
      <a:accent5>
        <a:srgbClr val="F7901E"/>
      </a:accent5>
      <a:accent6>
        <a:srgbClr val="A3A101"/>
      </a:accent6>
      <a:hlink>
        <a:srgbClr val="BC5FBC"/>
      </a:hlink>
      <a:folHlink>
        <a:srgbClr val="9775A7"/>
      </a:folHlink>
    </a:clrScheme>
    <a:fontScheme name="Advantage">
      <a:majorFont>
        <a:latin typeface="Rockwell"/>
        <a:ea typeface=""/>
        <a:cs typeface=""/>
        <a:font script="Jpan" typeface="ＭＳ ゴシック"/>
        <a:font script="Hans" typeface="宋体"/>
        <a:font script="Hant" typeface="新細明體"/>
      </a:majorFont>
      <a:minorFont>
        <a:latin typeface="Rockwell"/>
        <a:ea typeface=""/>
        <a:cs typeface=""/>
        <a:font script="Jpan" typeface="ＭＳ ゴシック"/>
        <a:font script="Hans" typeface="宋体"/>
        <a:font script="Hant" typeface="新細明體"/>
      </a:minorFont>
    </a:fontScheme>
    <a:fmtScheme name="Advantage">
      <a:fillStyleLst>
        <a:solidFill>
          <a:schemeClr val="phClr"/>
        </a:solidFill>
        <a:gradFill rotWithShape="1">
          <a:gsLst>
            <a:gs pos="0">
              <a:schemeClr val="phClr">
                <a:tint val="100000"/>
                <a:shade val="40000"/>
                <a:alpha val="100000"/>
                <a:satMod val="150000"/>
                <a:lumMod val="100000"/>
              </a:schemeClr>
            </a:gs>
            <a:gs pos="100000">
              <a:schemeClr val="phClr">
                <a:tint val="70000"/>
                <a:shade val="100000"/>
                <a:alpha val="100000"/>
                <a:satMod val="200000"/>
                <a:lumMod val="100000"/>
              </a:schemeClr>
            </a:gs>
          </a:gsLst>
          <a:lin ang="6000000" scaled="1"/>
        </a:gradFill>
        <a:gradFill rotWithShape="1">
          <a:gsLst>
            <a:gs pos="0">
              <a:schemeClr val="phClr">
                <a:shade val="40000"/>
                <a:alpha val="100000"/>
                <a:satMod val="150000"/>
                <a:lumMod val="100000"/>
              </a:schemeClr>
            </a:gs>
            <a:gs pos="100000">
              <a:schemeClr val="phClr">
                <a:tint val="70000"/>
                <a:shade val="100000"/>
                <a:alpha val="100000"/>
                <a:satMod val="200000"/>
                <a:lumMod val="100000"/>
              </a:schemeClr>
            </a:gs>
          </a:gsLst>
          <a:lin ang="54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63500" dist="25400" dir="5400000" rotWithShape="0">
              <a:srgbClr val="808080">
                <a:alpha val="75000"/>
              </a:srgbClr>
            </a:outerShdw>
          </a:effectLst>
        </a:effectStyle>
        <a:effectStyle>
          <a:effectLst/>
          <a:scene3d>
            <a:camera prst="orthographicFront">
              <a:rot lat="0" lon="0" rev="0"/>
            </a:camera>
            <a:lightRig rig="twoPt" dir="tl">
              <a:rot lat="0" lon="0" rev="4500000"/>
            </a:lightRig>
          </a:scene3d>
          <a:sp3d>
            <a:bevelT w="63500" h="50800"/>
          </a:sp3d>
        </a:effectStyle>
      </a:effectStyleLst>
      <a:bgFillStyleLst>
        <a:solidFill>
          <a:schemeClr val="phClr"/>
        </a:solidFill>
        <a:gradFill rotWithShape="1">
          <a:gsLst>
            <a:gs pos="0">
              <a:schemeClr val="phClr">
                <a:tint val="40000"/>
                <a:satMod val="1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Advantage.thmx</Template>
  <TotalTime>4829</TotalTime>
  <Words>3558</Words>
  <Application>Microsoft Office PowerPoint</Application>
  <PresentationFormat>On-screen Show (4:3)</PresentationFormat>
  <Paragraphs>488</Paragraphs>
  <Slides>31</Slides>
  <Notes>5</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31</vt:i4>
      </vt:variant>
    </vt:vector>
  </HeadingPairs>
  <TitlesOfParts>
    <vt:vector size="42" baseType="lpstr">
      <vt:lpstr>Albertus Medium</vt:lpstr>
      <vt:lpstr>Arial</vt:lpstr>
      <vt:lpstr>Calibri</vt:lpstr>
      <vt:lpstr>Century Gothic</vt:lpstr>
      <vt:lpstr>Rockwell</vt:lpstr>
      <vt:lpstr>Rockwell (Body)</vt:lpstr>
      <vt:lpstr>Rokkitt</vt:lpstr>
      <vt:lpstr>Symbol</vt:lpstr>
      <vt:lpstr>Verdana</vt:lpstr>
      <vt:lpstr>Wingdings</vt:lpstr>
      <vt:lpstr>Advantage</vt:lpstr>
      <vt:lpstr>Big Idea #3</vt:lpstr>
      <vt:lpstr>PowerPoint Presentation</vt:lpstr>
      <vt:lpstr>Types of Chemical Reactions</vt:lpstr>
      <vt:lpstr>Types of Chemical Reactions</vt:lpstr>
      <vt:lpstr>Balanced Equations</vt:lpstr>
      <vt:lpstr>Making Predictions</vt:lpstr>
      <vt:lpstr>Limiting Reactants – D.A.</vt:lpstr>
      <vt:lpstr>Limiting Reactants – BCA Table</vt:lpstr>
      <vt:lpstr>Experimental Design</vt:lpstr>
      <vt:lpstr>Data Analysis</vt:lpstr>
      <vt:lpstr>Bronsted-Lowery Acids &amp; Bases</vt:lpstr>
      <vt:lpstr>Redox Reactions</vt:lpstr>
      <vt:lpstr>Redox Titrations</vt:lpstr>
      <vt:lpstr>Evidence of Chemical Change</vt:lpstr>
      <vt:lpstr>Energy Changes</vt:lpstr>
      <vt:lpstr>Galvanic Cell Potential</vt:lpstr>
      <vt:lpstr>Redox Reactions and Half Cells</vt:lpstr>
      <vt:lpstr>2016 FRQ #3</vt:lpstr>
      <vt:lpstr>2016 FRQ #3</vt:lpstr>
      <vt:lpstr>Big Idea #4</vt:lpstr>
      <vt:lpstr>Factors Affecting Reaction Rate</vt:lpstr>
      <vt:lpstr>Determining Rate Order</vt:lpstr>
      <vt:lpstr>Half-life (First Order)</vt:lpstr>
      <vt:lpstr>Collision Theory and Reaction Mechanisms</vt:lpstr>
      <vt:lpstr>Successful and Unsuccessful Molecular Collisions</vt:lpstr>
      <vt:lpstr>Temperature and Reaction Rate</vt:lpstr>
      <vt:lpstr>Reaction Mechanisms</vt:lpstr>
      <vt:lpstr>Reaction Mechanisms</vt:lpstr>
      <vt:lpstr>Draw and label axes for the energy profiles below.  Match the curves with the appropriate description.</vt:lpstr>
      <vt:lpstr>Catalysts</vt:lpstr>
      <vt:lpstr>Catalysts</vt:lpstr>
    </vt:vector>
  </TitlesOfParts>
  <Company>bartow county schools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 Chemistry Exam Review</dc:title>
  <dc:creator>Freeman, Brandie</dc:creator>
  <cp:lastModifiedBy>Beran, Paul</cp:lastModifiedBy>
  <cp:revision>115</cp:revision>
  <dcterms:created xsi:type="dcterms:W3CDTF">2016-03-26T15:33:54Z</dcterms:created>
  <dcterms:modified xsi:type="dcterms:W3CDTF">2017-04-17T02:38:50Z</dcterms:modified>
</cp:coreProperties>
</file>